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1" r:id="rId3"/>
    <p:sldId id="262" r:id="rId4"/>
    <p:sldId id="298" r:id="rId5"/>
    <p:sldId id="261" r:id="rId6"/>
    <p:sldId id="342" r:id="rId7"/>
    <p:sldId id="333" r:id="rId8"/>
    <p:sldId id="329" r:id="rId9"/>
    <p:sldId id="331" r:id="rId10"/>
    <p:sldId id="335" r:id="rId11"/>
    <p:sldId id="274" r:id="rId12"/>
    <p:sldId id="308" r:id="rId13"/>
    <p:sldId id="299" r:id="rId14"/>
    <p:sldId id="336" r:id="rId15"/>
    <p:sldId id="293" r:id="rId16"/>
    <p:sldId id="337" r:id="rId17"/>
    <p:sldId id="301" r:id="rId18"/>
    <p:sldId id="294" r:id="rId19"/>
    <p:sldId id="305" r:id="rId20"/>
    <p:sldId id="321" r:id="rId21"/>
    <p:sldId id="338" r:id="rId22"/>
    <p:sldId id="340" r:id="rId23"/>
    <p:sldId id="341" r:id="rId24"/>
    <p:sldId id="303" r:id="rId25"/>
    <p:sldId id="339" r:id="rId26"/>
    <p:sldId id="269" r:id="rId27"/>
    <p:sldId id="344" r:id="rId28"/>
    <p:sldId id="326" r:id="rId29"/>
    <p:sldId id="34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1C47"/>
    <a:srgbClr val="E3670D"/>
    <a:srgbClr val="83B61D"/>
    <a:srgbClr val="FFC200"/>
    <a:srgbClr val="5A9BD5"/>
    <a:srgbClr val="20307E"/>
    <a:srgbClr val="129B3B"/>
    <a:srgbClr val="FFC000"/>
    <a:srgbClr val="CE4D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50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272638" y="332510"/>
            <a:ext cx="11646724" cy="5995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9361" y="5571734"/>
            <a:ext cx="2776994" cy="10331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5798127"/>
            <a:ext cx="3196816" cy="1059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2439553" y="4167760"/>
            <a:ext cx="7764395" cy="26719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3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solidFill>
          <a:srgbClr val="E11C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131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rgbClr val="5A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40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rgbClr val="FFC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08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rgbClr val="83B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903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28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2781020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FFC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2473682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rgbClr val="E11C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3343049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rgbClr val="5A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4042723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rgbClr val="129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1614028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272638" y="332509"/>
            <a:ext cx="11646724" cy="62230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1FBB17-260A-4CE0-83A3-AB8503F17855}"/>
              </a:ext>
            </a:extLst>
          </p:cNvPr>
          <p:cNvSpPr/>
          <p:nvPr userDrawn="1"/>
        </p:nvSpPr>
        <p:spPr>
          <a:xfrm>
            <a:off x="3115733" y="626533"/>
            <a:ext cx="5314659" cy="3826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19730E-C535-4F88-8995-FAA02A87D55B}"/>
              </a:ext>
            </a:extLst>
          </p:cNvPr>
          <p:cNvSpPr/>
          <p:nvPr userDrawn="1"/>
        </p:nvSpPr>
        <p:spPr>
          <a:xfrm>
            <a:off x="2334193" y="3027314"/>
            <a:ext cx="7302178" cy="4571374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A30B8A-F5AE-496B-8698-C62A26D47920}"/>
              </a:ext>
            </a:extLst>
          </p:cNvPr>
          <p:cNvSpPr/>
          <p:nvPr userDrawn="1"/>
        </p:nvSpPr>
        <p:spPr>
          <a:xfrm flipH="1">
            <a:off x="-658230" y="3121490"/>
            <a:ext cx="6752318" cy="4383023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99A416-FB9A-40E5-830D-76A244FA4C5A}"/>
              </a:ext>
            </a:extLst>
          </p:cNvPr>
          <p:cNvSpPr/>
          <p:nvPr userDrawn="1"/>
        </p:nvSpPr>
        <p:spPr>
          <a:xfrm>
            <a:off x="6073893" y="2990841"/>
            <a:ext cx="6752318" cy="4607847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0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2980582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59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83B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409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5A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35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E11C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576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7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10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67DB4-94C5-4383-864A-5E4B48CA4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6228A-6E10-4728-987B-E64BEEB2A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FE6A2-0F15-426A-8B90-FC243D6E3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89900-0029-4522-BB80-CE9BE7A88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131DA-3BF6-44A9-B3E1-A79EABC1D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07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0E370-9866-44C1-AB96-0DD5739F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72375-A4A8-4173-B48B-D97AD4A9E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4033-E28F-43A9-B268-8A2D6710F7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43C29-D2B8-4670-A4C7-369BD843D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35613-4DF1-470D-BFB8-73E1B573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40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06032-D129-4D11-8F2F-FDDE21FB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52BA7-FD95-463C-8FE1-ED17D982F8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3CA2D-D6A8-45A6-AFCB-A90659FC1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C4508-9C85-46FA-A332-0BF11D019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F2813-1F73-4742-85CB-4A697BBB8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36AEF-B2F5-4839-8841-661DA0A36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25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83B61D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01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2A52D-5472-4DE2-A0D5-4394807C7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F99B4-9952-4753-8EBF-A097AA595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50D565-308E-43F0-BB22-5411519AD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C25B29-B029-45A3-8EF6-0EF782607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DFDF40-E501-4792-9060-C850DD9F1B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00976A-B75E-4CF2-AD78-7401316D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413BF1-55D6-444B-8257-F1D551F03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3803AB-EDBF-4624-9D8A-741ECD235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72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A544E-16FA-4139-A9A0-16E14DB45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C3D93B-2A86-46C1-8AB6-6F6599E26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11810A-DA27-42E1-9F4B-539F9388E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5D0B5-32E3-44A9-A7F0-0F2AAE51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3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E799F3-B941-421B-AD1F-3D762BF88F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67DCE-2AC0-4E63-9F06-19FD19BAB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8611D-2D3F-4955-BBB0-74474CD6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2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1338A-16D6-4BF0-8ECA-97671F086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BF860-BA76-4AA9-9924-9FE733176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A15BA-1C5B-4831-B62C-0A3CD7B64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7ABF0-49FC-42C3-A061-C85996D5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B96F5-F80B-4E33-A247-03F027545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CAA8B-C8C3-4A8A-94E0-611FB5A61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134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003D2-1143-4B7F-AEC8-89E44208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9F004-C850-4B9F-9884-B086DB455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D29C2-B76A-4083-9553-492B05726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76A8A-5FC2-4DF0-AE9E-9C3D4699A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1F1DA-3729-4742-B9A6-ED2C0D5AC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4E320-CCB7-4633-BF5F-FF42AAE8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82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153A4-F011-49E6-A845-6C48BB6F7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85A01B-1CA0-4E16-8441-4216478A0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E84E7-646B-4D69-9A63-90A56C8A4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2D139-6C7E-4BAC-9805-39FF0441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3ACF8-DB21-464B-8A51-2BEF3AF73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73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4944A0-DD81-4432-9271-CBB8DDBE0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9FA16D-12E4-4AE0-A473-82C33B994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6F169-5958-48BB-B005-AAA26CB8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69F7E-0026-4453-8123-C89D3A86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B5881-61DA-430F-8D7A-8A823A25A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30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701141" y="156170"/>
            <a:ext cx="10369136" cy="1042540"/>
          </a:xfrm>
          <a:prstGeom prst="rect">
            <a:avLst/>
          </a:prstGeom>
          <a:solidFill>
            <a:srgbClr val="20307E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63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E3670D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98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FFC2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69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5A9BD5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2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E11C47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82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75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2" r:id="rId2"/>
    <p:sldLayoutId id="2147483673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74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49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66" r:id="rId21"/>
    <p:sldLayoutId id="2147483660" r:id="rId22"/>
    <p:sldLayoutId id="2147483661" r:id="rId23"/>
    <p:sldLayoutId id="2147483662" r:id="rId24"/>
    <p:sldLayoutId id="2147483663" r:id="rId25"/>
    <p:sldLayoutId id="2147483664" r:id="rId26"/>
    <p:sldLayoutId id="2147483650" r:id="rId27"/>
    <p:sldLayoutId id="2147483651" r:id="rId28"/>
    <p:sldLayoutId id="2147483652" r:id="rId29"/>
    <p:sldLayoutId id="2147483653" r:id="rId30"/>
    <p:sldLayoutId id="2147483654" r:id="rId31"/>
    <p:sldLayoutId id="2147483655" r:id="rId32"/>
    <p:sldLayoutId id="2147483656" r:id="rId33"/>
    <p:sldLayoutId id="2147483657" r:id="rId34"/>
    <p:sldLayoutId id="2147483658" r:id="rId35"/>
    <p:sldLayoutId id="2147483659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yh1Kd98B6nQ" TargetMode="External"/><Relationship Id="rId4" Type="http://schemas.openxmlformats.org/officeDocument/2006/relationships/hyperlink" Target="https://youtu.be/yh1Kd98B6nQ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5_MFYzTcKA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j5_MFYzTcKA" TargetMode="Externa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uLKRx5TNYtk" TargetMode="External"/><Relationship Id="rId4" Type="http://schemas.openxmlformats.org/officeDocument/2006/relationships/hyperlink" Target="https://www.youtube.com/watch?v=uLKRx5TNYtk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FwmM2DZ-Ak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FFwmM2DZ-Ak" TargetMode="External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17ED51B-BE39-4957-897A-7CA5190D3EE0}"/>
              </a:ext>
            </a:extLst>
          </p:cNvPr>
          <p:cNvSpPr/>
          <p:nvPr/>
        </p:nvSpPr>
        <p:spPr>
          <a:xfrm>
            <a:off x="512616" y="1120676"/>
            <a:ext cx="108619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kern="0" cap="all" spc="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Emotional Learning </a:t>
            </a:r>
          </a:p>
          <a:p>
            <a:pPr lvl="0" algn="ctr">
              <a:defRPr/>
            </a:pPr>
            <a:endParaRPr lang="en-US" sz="4800" kern="0" cap="all" spc="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kern="0" cap="all" spc="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*Lessons for 10/08 – 10/12</a:t>
            </a:r>
            <a:endParaRPr lang="en-US" sz="4800" kern="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214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do you like to do">
            <a:hlinkClick r:id="" action="ppaction://media"/>
            <a:extLst>
              <a:ext uri="{FF2B5EF4-FFF2-40B4-BE49-F238E27FC236}">
                <a16:creationId xmlns:a16="http://schemas.microsoft.com/office/drawing/2014/main" id="{0A5E169E-4ACB-4556-9C68-9B7F94544E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9425" y="1348654"/>
            <a:ext cx="9097963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5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3B40-750E-489C-8008-855BD1199F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6814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z="6600" dirty="0">
                <a:latin typeface="Bookman Old Style" panose="02050604050505020204" pitchFamily="18" charset="0"/>
              </a:rPr>
              <a:t>Class Discussion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B766B2-F292-4934-8A67-2A84CB0257FF}"/>
              </a:ext>
            </a:extLst>
          </p:cNvPr>
          <p:cNvSpPr txBox="1"/>
          <p:nvPr/>
        </p:nvSpPr>
        <p:spPr>
          <a:xfrm>
            <a:off x="706582" y="1704109"/>
            <a:ext cx="10515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>
                <a:latin typeface="Century Schoolbook" panose="02040604050505020304" pitchFamily="18" charset="0"/>
              </a:rPr>
              <a:t>What are some things you really like to do that you want to get better at?</a:t>
            </a:r>
          </a:p>
          <a:p>
            <a:pPr marL="742950" indent="-742950">
              <a:buAutoNum type="arabicPeriod"/>
            </a:pPr>
            <a:endParaRPr lang="en-US" sz="4000" dirty="0">
              <a:latin typeface="Century Schoolbook" panose="02040604050505020304" pitchFamily="18" charset="0"/>
            </a:endParaRPr>
          </a:p>
          <a:p>
            <a:pPr marL="742950" indent="-742950">
              <a:buAutoNum type="arabicPeriod"/>
            </a:pPr>
            <a:r>
              <a:rPr lang="en-US" sz="4000" dirty="0">
                <a:latin typeface="Century Schoolbook" panose="02040604050505020304" pitchFamily="18" charset="0"/>
              </a:rPr>
              <a:t>What are some resources at your school or in your community that can help you develop these interest?</a:t>
            </a:r>
          </a:p>
        </p:txBody>
      </p:sp>
    </p:spTree>
    <p:extLst>
      <p:ext uri="{BB962C8B-B14F-4D97-AF65-F5344CB8AC3E}">
        <p14:creationId xmlns:p14="http://schemas.microsoft.com/office/powerpoint/2010/main" val="3348494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6FB5D-E2F4-480A-8312-EDA3B2E470D0}"/>
              </a:ext>
            </a:extLst>
          </p:cNvPr>
          <p:cNvSpPr txBox="1">
            <a:spLocks/>
          </p:cNvSpPr>
          <p:nvPr/>
        </p:nvSpPr>
        <p:spPr>
          <a:xfrm>
            <a:off x="4033597" y="140630"/>
            <a:ext cx="4977976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rgbClr val="000000"/>
                </a:solidFill>
                <a:latin typeface="Bookman Old Style" panose="02050604050505020204" pitchFamily="18" charset="0"/>
              </a:rPr>
              <a:t>Activity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8DF012-0C8A-4BD8-BD4F-8A75F238F58B}"/>
              </a:ext>
            </a:extLst>
          </p:cNvPr>
          <p:cNvSpPr txBox="1"/>
          <p:nvPr/>
        </p:nvSpPr>
        <p:spPr>
          <a:xfrm>
            <a:off x="1424112" y="2593337"/>
            <a:ext cx="1019694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entury Schoolbook" panose="02040604050505020304" pitchFamily="18" charset="0"/>
              </a:rPr>
              <a:t>Today you are going to answer a series of questions to help identify your strengths and interests you’d like to get better at?</a:t>
            </a:r>
          </a:p>
          <a:p>
            <a:endParaRPr lang="en-US" sz="4000" dirty="0">
              <a:latin typeface="Century Schoolbook" panose="02040604050505020304" pitchFamily="18" charset="0"/>
            </a:endParaRPr>
          </a:p>
          <a:p>
            <a:endParaRPr lang="en-US" sz="4000" dirty="0">
              <a:latin typeface="Century Schoolbook" panose="02040604050505020304" pitchFamily="18" charset="0"/>
            </a:endParaRPr>
          </a:p>
          <a:p>
            <a:pPr algn="ctr"/>
            <a:r>
              <a:rPr lang="en-US" sz="2400" i="1" dirty="0">
                <a:latin typeface="Century Schoolbook" panose="02040604050505020304" pitchFamily="18" charset="0"/>
              </a:rPr>
              <a:t>** Pass out Strengths and Interest Inventory to all students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3F1563-1096-4A1C-8154-E8446F221708}"/>
              </a:ext>
            </a:extLst>
          </p:cNvPr>
          <p:cNvCxnSpPr>
            <a:cxnSpLocks/>
          </p:cNvCxnSpPr>
          <p:nvPr/>
        </p:nvCxnSpPr>
        <p:spPr>
          <a:xfrm>
            <a:off x="2890981" y="1366983"/>
            <a:ext cx="5865091" cy="0"/>
          </a:xfrm>
          <a:prstGeom prst="line">
            <a:avLst/>
          </a:prstGeom>
          <a:ln w="28575">
            <a:solidFill>
              <a:srgbClr val="E11C47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026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D9353-000F-4DB6-B1EE-C3438861D8A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118360" y="1441938"/>
            <a:ext cx="7682601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Bookman Old Style" panose="02050604050505020204" pitchFamily="18" charset="0"/>
              </a:rPr>
              <a:t>Wednesday</a:t>
            </a:r>
            <a:br>
              <a:rPr lang="en-US" sz="80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en-US" sz="6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001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E7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1D84A0-0912-44A9-B133-BD563909922E}"/>
              </a:ext>
            </a:extLst>
          </p:cNvPr>
          <p:cNvSpPr txBox="1"/>
          <p:nvPr/>
        </p:nvSpPr>
        <p:spPr>
          <a:xfrm>
            <a:off x="524256" y="4767072"/>
            <a:ext cx="6594189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CNN Hero’s Young Wonders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032C2-99AF-4820-B082-0F2CDE1A2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" r="2967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53D294-E8E4-4A1B-81BA-A3894B473544}"/>
              </a:ext>
            </a:extLst>
          </p:cNvPr>
          <p:cNvSpPr txBox="1"/>
          <p:nvPr/>
        </p:nvSpPr>
        <p:spPr>
          <a:xfrm>
            <a:off x="8029319" y="917725"/>
            <a:ext cx="3638425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CNN Heroes</a:t>
            </a:r>
            <a:r>
              <a:rPr lang="en-US" sz="2000" dirty="0">
                <a:solidFill>
                  <a:srgbClr val="FFFFFF"/>
                </a:solidFill>
                <a:latin typeface="Century Schoolbook" panose="02040604050505020304" pitchFamily="18" charset="0"/>
              </a:rPr>
              <a:t>: is a television special created by </a:t>
            </a:r>
            <a:r>
              <a:rPr lang="en-US" sz="20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CNN</a:t>
            </a:r>
            <a:r>
              <a:rPr lang="en-US" sz="2000" dirty="0">
                <a:solidFill>
                  <a:srgbClr val="FFFFFF"/>
                </a:solidFill>
                <a:latin typeface="Century Schoolbook" panose="02040604050505020304" pitchFamily="18" charset="0"/>
              </a:rPr>
              <a:t> to honor individuals who make extraordinary contributions to humanitarian aid and make a difference in their communities. The program was started in 2007.</a:t>
            </a:r>
          </a:p>
        </p:txBody>
      </p:sp>
    </p:spTree>
    <p:extLst>
      <p:ext uri="{BB962C8B-B14F-4D97-AF65-F5344CB8AC3E}">
        <p14:creationId xmlns:p14="http://schemas.microsoft.com/office/powerpoint/2010/main" val="702766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9D3A31-3647-4AB9-BFA6-3284B8248ACC}"/>
              </a:ext>
            </a:extLst>
          </p:cNvPr>
          <p:cNvSpPr txBox="1">
            <a:spLocks/>
          </p:cNvSpPr>
          <p:nvPr/>
        </p:nvSpPr>
        <p:spPr>
          <a:xfrm>
            <a:off x="1704109" y="338138"/>
            <a:ext cx="10487891" cy="1609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Video</a:t>
            </a:r>
          </a:p>
        </p:txBody>
      </p:sp>
      <p:pic>
        <p:nvPicPr>
          <p:cNvPr id="2" name="Online Media 1" title="CNN Heroes Young Wonder: Imani Henry">
            <a:hlinkClick r:id="" action="ppaction://media"/>
            <a:extLst>
              <a:ext uri="{FF2B5EF4-FFF2-40B4-BE49-F238E27FC236}">
                <a16:creationId xmlns:a16="http://schemas.microsoft.com/office/drawing/2014/main" id="{7102D49E-302B-4CFE-8219-5F3E401C9AE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33986" y="1511959"/>
            <a:ext cx="7753905" cy="43615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575E25-F2D1-47C8-8BEF-E3464B3EBDA8}"/>
              </a:ext>
            </a:extLst>
          </p:cNvPr>
          <p:cNvSpPr/>
          <p:nvPr/>
        </p:nvSpPr>
        <p:spPr>
          <a:xfrm>
            <a:off x="4496018" y="6165919"/>
            <a:ext cx="53415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entury Schoolbook" panose="02040604050505020304" pitchFamily="18" charset="0"/>
                <a:hlinkClick r:id="rId4"/>
              </a:rPr>
              <a:t>https://youtu.be/yh1Kd98B6nQ</a:t>
            </a:r>
            <a:endParaRPr lang="en-US" sz="2000" dirty="0">
              <a:latin typeface="Century Schoolbook" panose="02040604050505020304" pitchFamily="18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85652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9D3A31-3647-4AB9-BFA6-3284B8248ACC}"/>
              </a:ext>
            </a:extLst>
          </p:cNvPr>
          <p:cNvSpPr txBox="1">
            <a:spLocks/>
          </p:cNvSpPr>
          <p:nvPr/>
        </p:nvSpPr>
        <p:spPr>
          <a:xfrm>
            <a:off x="1704109" y="338138"/>
            <a:ext cx="10487891" cy="1609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Video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575E25-F2D1-47C8-8BEF-E3464B3EBDA8}"/>
              </a:ext>
            </a:extLst>
          </p:cNvPr>
          <p:cNvSpPr/>
          <p:nvPr/>
        </p:nvSpPr>
        <p:spPr>
          <a:xfrm>
            <a:off x="4496018" y="6165919"/>
            <a:ext cx="53415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entury Schoolbook" panose="02040604050505020304" pitchFamily="18" charset="0"/>
                <a:hlinkClick r:id="rId3"/>
              </a:rPr>
              <a:t>https://youtu.be/j5_MFYzTcKA</a:t>
            </a:r>
            <a:endParaRPr lang="en-US" sz="2000" dirty="0">
              <a:latin typeface="Century Schoolbook" panose="02040604050505020304" pitchFamily="18" charset="0"/>
            </a:endParaRPr>
          </a:p>
          <a:p>
            <a:endParaRPr lang="en-US" sz="2000" dirty="0"/>
          </a:p>
        </p:txBody>
      </p:sp>
      <p:pic>
        <p:nvPicPr>
          <p:cNvPr id="5" name="Online Media 4" title="Young Wonders: Mikey Carraway">
            <a:hlinkClick r:id="" action="ppaction://media"/>
            <a:extLst>
              <a:ext uri="{FF2B5EF4-FFF2-40B4-BE49-F238E27FC236}">
                <a16:creationId xmlns:a16="http://schemas.microsoft.com/office/drawing/2014/main" id="{3F5B4A87-B48D-4240-BFFD-DF13C7BF737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09372" y="1606550"/>
            <a:ext cx="7736114" cy="435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37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D9353-000F-4DB6-B1EE-C3438861D8A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Bookman Old Style" panose="02050604050505020204" pitchFamily="18" charset="0"/>
              </a:rPr>
              <a:t>Thursday</a:t>
            </a:r>
            <a:br>
              <a:rPr lang="en-US" sz="60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br>
              <a:rPr lang="en-US" sz="60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en-US" sz="4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311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EB974-A828-41C3-BF58-9373260A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7851" y="11593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Collaborate 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5E2469-A09E-4003-9F8E-0A2B00A3D1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9349" y="2063959"/>
            <a:ext cx="3661831" cy="27502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1E994E-A258-4553-AE1E-B760715C0AF6}"/>
              </a:ext>
            </a:extLst>
          </p:cNvPr>
          <p:cNvSpPr/>
          <p:nvPr/>
        </p:nvSpPr>
        <p:spPr>
          <a:xfrm>
            <a:off x="5721927" y="2063959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Century Schoolbook" panose="02040604050505020304" pitchFamily="18" charset="0"/>
              </a:rPr>
              <a:t>What are some things you really like to do that you want to get better at?</a:t>
            </a:r>
          </a:p>
        </p:txBody>
      </p:sp>
    </p:spTree>
    <p:extLst>
      <p:ext uri="{BB962C8B-B14F-4D97-AF65-F5344CB8AC3E}">
        <p14:creationId xmlns:p14="http://schemas.microsoft.com/office/powerpoint/2010/main" val="4028052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1676C69-2ECF-446C-925C-0AAF135E1FE6}"/>
              </a:ext>
            </a:extLst>
          </p:cNvPr>
          <p:cNvSpPr txBox="1">
            <a:spLocks/>
          </p:cNvSpPr>
          <p:nvPr/>
        </p:nvSpPr>
        <p:spPr>
          <a:xfrm>
            <a:off x="7225223" y="69313"/>
            <a:ext cx="4805996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7200" dirty="0">
                <a:solidFill>
                  <a:srgbClr val="000000"/>
                </a:solidFill>
                <a:latin typeface="Bookman Old Style" panose="02050604050505020204" pitchFamily="18" charset="0"/>
              </a:rPr>
              <a:t>Activity</a:t>
            </a:r>
          </a:p>
        </p:txBody>
      </p:sp>
      <p:sp>
        <p:nvSpPr>
          <p:cNvPr id="15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149A9F-0FD2-41BE-A0AD-BB374F0F5F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t="10817" r="3" b="3"/>
          <a:stretch/>
        </p:blipFill>
        <p:spPr>
          <a:xfrm>
            <a:off x="387929" y="1277187"/>
            <a:ext cx="4336472" cy="499017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09D3DB-0D4D-4D9A-ABA9-5C909848AA25}"/>
              </a:ext>
            </a:extLst>
          </p:cNvPr>
          <p:cNvSpPr/>
          <p:nvPr/>
        </p:nvSpPr>
        <p:spPr>
          <a:xfrm>
            <a:off x="6271264" y="1470761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Century Schoolbook" panose="02040604050505020304" pitchFamily="18" charset="0"/>
              </a:rPr>
              <a:t>In this activity, you'll explore the connections between your interests and your ideas of a better world.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3200" dirty="0">
              <a:latin typeface="Century Schoolbook" panose="020406040505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Century Schoolbook" panose="02040604050505020304" pitchFamily="18" charset="0"/>
              </a:rPr>
              <a:t>You're going to see 5 versions of a better world.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3200" dirty="0">
              <a:latin typeface="Century Schoolbook" panose="020406040505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Century Schoolbook" panose="02040604050505020304" pitchFamily="18" charset="0"/>
              </a:rPr>
              <a:t>As a class, vote for the world you most want to live in.</a:t>
            </a:r>
            <a:endParaRPr lang="en-US" sz="3200" dirty="0">
              <a:effectLst/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702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BEB55B-DCD0-4008-B610-D42A529D16D2}"/>
              </a:ext>
            </a:extLst>
          </p:cNvPr>
          <p:cNvSpPr txBox="1">
            <a:spLocks/>
          </p:cNvSpPr>
          <p:nvPr/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latin typeface="Bookman Old Style" panose="02050604050505020204" pitchFamily="18" charset="0"/>
              </a:rPr>
              <a:t>Overview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75FC9D-2961-4BCE-AD11-74AF4A920D01}"/>
              </a:ext>
            </a:extLst>
          </p:cNvPr>
          <p:cNvSpPr/>
          <p:nvPr/>
        </p:nvSpPr>
        <p:spPr>
          <a:xfrm>
            <a:off x="540327" y="2151727"/>
            <a:ext cx="113745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entury Schoolbook" panose="02040604050505020304" pitchFamily="18" charset="0"/>
              </a:rPr>
              <a:t>Research shows that adolescents who have a purpose that transcends self-interest report higher levels of happiness and success. This lesson prompts students to think about their interests and how they connect to something bigger, so they can make a difference in the world.</a:t>
            </a:r>
            <a:endParaRPr lang="en-US" sz="3200" dirty="0">
              <a:effectLst/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352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329A9E-2B1A-4FF2-BCAA-CBC051313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064" y="426811"/>
            <a:ext cx="5372100" cy="51625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5F0AB0-5BF3-4792-83AD-EB8E54BCD30A}"/>
              </a:ext>
            </a:extLst>
          </p:cNvPr>
          <p:cNvSpPr/>
          <p:nvPr/>
        </p:nvSpPr>
        <p:spPr>
          <a:xfrm>
            <a:off x="245836" y="426811"/>
            <a:ext cx="7834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entury Schoolbook" panose="02040604050505020304" pitchFamily="18" charset="0"/>
              </a:rPr>
              <a:t>As a class, vote for the world you most want to live in.</a:t>
            </a:r>
          </a:p>
        </p:txBody>
      </p:sp>
      <p:sp>
        <p:nvSpPr>
          <p:cNvPr id="6" name="Rectangle: Rounded Corners 5">
            <a:hlinkClick r:id="rId3" action="ppaction://hlinksldjump"/>
            <a:extLst>
              <a:ext uri="{FF2B5EF4-FFF2-40B4-BE49-F238E27FC236}">
                <a16:creationId xmlns:a16="http://schemas.microsoft.com/office/drawing/2014/main" id="{1D0C0AA4-4A81-467E-9353-6D5BF235A514}"/>
              </a:ext>
            </a:extLst>
          </p:cNvPr>
          <p:cNvSpPr/>
          <p:nvPr/>
        </p:nvSpPr>
        <p:spPr>
          <a:xfrm>
            <a:off x="617254" y="1257828"/>
            <a:ext cx="2550819" cy="607917"/>
          </a:xfrm>
          <a:prstGeom prst="roundRect">
            <a:avLst/>
          </a:prstGeom>
          <a:solidFill>
            <a:srgbClr val="7030A0"/>
          </a:solidFill>
          <a:ln w="57150">
            <a:solidFill>
              <a:srgbClr val="00808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entury Schoolbook" panose="02040604050505020304" pitchFamily="18" charset="0"/>
              </a:rPr>
              <a:t>Tolerance</a:t>
            </a:r>
          </a:p>
        </p:txBody>
      </p:sp>
      <p:sp>
        <p:nvSpPr>
          <p:cNvPr id="7" name="Rectangle: Rounded Corners 6">
            <a:hlinkClick r:id="rId3" action="ppaction://hlinksldjump"/>
            <a:extLst>
              <a:ext uri="{FF2B5EF4-FFF2-40B4-BE49-F238E27FC236}">
                <a16:creationId xmlns:a16="http://schemas.microsoft.com/office/drawing/2014/main" id="{1E7C38F5-6CB7-4C24-BB87-E8033F2F253F}"/>
              </a:ext>
            </a:extLst>
          </p:cNvPr>
          <p:cNvSpPr/>
          <p:nvPr/>
        </p:nvSpPr>
        <p:spPr>
          <a:xfrm>
            <a:off x="617254" y="2235097"/>
            <a:ext cx="2550819" cy="607917"/>
          </a:xfrm>
          <a:prstGeom prst="roundRect">
            <a:avLst/>
          </a:prstGeom>
          <a:solidFill>
            <a:srgbClr val="7030A0"/>
          </a:solidFill>
          <a:ln w="57150">
            <a:solidFill>
              <a:srgbClr val="00808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entury Schoolbook" panose="02040604050505020304" pitchFamily="18" charset="0"/>
              </a:rPr>
              <a:t>No War</a:t>
            </a:r>
          </a:p>
        </p:txBody>
      </p:sp>
      <p:sp>
        <p:nvSpPr>
          <p:cNvPr id="8" name="Rectangle: Rounded Corners 7">
            <a:hlinkClick r:id="rId3" action="ppaction://hlinksldjump"/>
            <a:extLst>
              <a:ext uri="{FF2B5EF4-FFF2-40B4-BE49-F238E27FC236}">
                <a16:creationId xmlns:a16="http://schemas.microsoft.com/office/drawing/2014/main" id="{DAF5E6FB-9311-49BD-9778-6825D942B22B}"/>
              </a:ext>
            </a:extLst>
          </p:cNvPr>
          <p:cNvSpPr/>
          <p:nvPr/>
        </p:nvSpPr>
        <p:spPr>
          <a:xfrm>
            <a:off x="617253" y="3307829"/>
            <a:ext cx="2550819" cy="607917"/>
          </a:xfrm>
          <a:prstGeom prst="roundRect">
            <a:avLst/>
          </a:prstGeom>
          <a:solidFill>
            <a:srgbClr val="7030A0"/>
          </a:solidFill>
          <a:ln w="57150">
            <a:solidFill>
              <a:srgbClr val="00808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entury Schoolbook" panose="02040604050505020304" pitchFamily="18" charset="0"/>
              </a:rPr>
              <a:t>Safe Schools</a:t>
            </a:r>
          </a:p>
        </p:txBody>
      </p:sp>
      <p:sp>
        <p:nvSpPr>
          <p:cNvPr id="9" name="Rectangle: Rounded Corners 8">
            <a:hlinkClick r:id="rId3" action="ppaction://hlinksldjump"/>
            <a:extLst>
              <a:ext uri="{FF2B5EF4-FFF2-40B4-BE49-F238E27FC236}">
                <a16:creationId xmlns:a16="http://schemas.microsoft.com/office/drawing/2014/main" id="{962A6EEA-2843-4050-A69C-C9A494E0FEC0}"/>
              </a:ext>
            </a:extLst>
          </p:cNvPr>
          <p:cNvSpPr/>
          <p:nvPr/>
        </p:nvSpPr>
        <p:spPr>
          <a:xfrm>
            <a:off x="617253" y="4384339"/>
            <a:ext cx="2550819" cy="607917"/>
          </a:xfrm>
          <a:prstGeom prst="roundRect">
            <a:avLst/>
          </a:prstGeom>
          <a:solidFill>
            <a:srgbClr val="7030A0"/>
          </a:solidFill>
          <a:ln w="57150">
            <a:solidFill>
              <a:srgbClr val="00808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entury Schoolbook" panose="02040604050505020304" pitchFamily="18" charset="0"/>
              </a:rPr>
              <a:t>Clean Air</a:t>
            </a:r>
          </a:p>
        </p:txBody>
      </p:sp>
      <p:sp>
        <p:nvSpPr>
          <p:cNvPr id="10" name="Rectangle: Rounded Corners 9">
            <a:hlinkClick r:id="rId3" action="ppaction://hlinksldjump"/>
            <a:extLst>
              <a:ext uri="{FF2B5EF4-FFF2-40B4-BE49-F238E27FC236}">
                <a16:creationId xmlns:a16="http://schemas.microsoft.com/office/drawing/2014/main" id="{2F50335C-EC86-4C0D-BF5F-B9FC7AABC9D5}"/>
              </a:ext>
            </a:extLst>
          </p:cNvPr>
          <p:cNvSpPr/>
          <p:nvPr/>
        </p:nvSpPr>
        <p:spPr>
          <a:xfrm>
            <a:off x="617253" y="5480162"/>
            <a:ext cx="2550819" cy="607917"/>
          </a:xfrm>
          <a:prstGeom prst="roundRect">
            <a:avLst/>
          </a:prstGeom>
          <a:solidFill>
            <a:srgbClr val="7030A0"/>
          </a:solidFill>
          <a:ln w="57150">
            <a:solidFill>
              <a:srgbClr val="00808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entury Schoolbook" panose="02040604050505020304" pitchFamily="18" charset="0"/>
              </a:rPr>
              <a:t>No Homelessness</a:t>
            </a:r>
          </a:p>
        </p:txBody>
      </p:sp>
    </p:spTree>
    <p:extLst>
      <p:ext uri="{BB962C8B-B14F-4D97-AF65-F5344CB8AC3E}">
        <p14:creationId xmlns:p14="http://schemas.microsoft.com/office/powerpoint/2010/main" val="3955376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World">
            <a:extLst>
              <a:ext uri="{FF2B5EF4-FFF2-40B4-BE49-F238E27FC236}">
                <a16:creationId xmlns:a16="http://schemas.microsoft.com/office/drawing/2014/main" id="{CFBC4065-3926-42CE-8B64-C413F5CE2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39" y="1938743"/>
            <a:ext cx="3791824" cy="379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B259B0-9510-4D82-B01D-80AB0F4E0412}"/>
              </a:ext>
            </a:extLst>
          </p:cNvPr>
          <p:cNvSpPr/>
          <p:nvPr/>
        </p:nvSpPr>
        <p:spPr>
          <a:xfrm>
            <a:off x="4054762" y="438727"/>
            <a:ext cx="798945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entury Schoolbook" panose="02040604050505020304" pitchFamily="18" charset="0"/>
              </a:rPr>
              <a:t>How can you use your interests to help create this world?</a:t>
            </a:r>
          </a:p>
          <a:p>
            <a:pPr algn="ctr"/>
            <a:endParaRPr lang="en-US" sz="3200" dirty="0">
              <a:latin typeface="Century Schoolbook" panose="020406040505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Century Schoolbook" panose="02040604050505020304" pitchFamily="18" charset="0"/>
              </a:rPr>
              <a:t>Choose the interest you'd most like to get better at</a:t>
            </a:r>
          </a:p>
          <a:p>
            <a:endParaRPr lang="en-US" sz="2800" dirty="0">
              <a:latin typeface="Century Schoolbook" panose="020406040505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Century Schoolbook" panose="02040604050505020304" pitchFamily="18" charset="0"/>
              </a:rPr>
              <a:t>With a partner, think of a way you could use your interest to make the world better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>
              <a:latin typeface="Century Schoolbook" panose="020406040505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Century Schoolbook" panose="02040604050505020304" pitchFamily="18" charset="0"/>
              </a:rPr>
              <a:t>Be ready to share your ideas with class tomorrow </a:t>
            </a:r>
          </a:p>
          <a:p>
            <a:endParaRPr lang="en-US" sz="3200" dirty="0">
              <a:latin typeface="Century Schoolbook" panose="02040604050505020304" pitchFamily="18" charset="0"/>
            </a:endParaRPr>
          </a:p>
        </p:txBody>
      </p:sp>
      <p:sp>
        <p:nvSpPr>
          <p:cNvPr id="7" name="Rectangle: Rounded Corners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3988C3D-2DF2-40C0-855F-CBEC64E15A6A}"/>
              </a:ext>
            </a:extLst>
          </p:cNvPr>
          <p:cNvSpPr/>
          <p:nvPr/>
        </p:nvSpPr>
        <p:spPr>
          <a:xfrm>
            <a:off x="4921399" y="5811356"/>
            <a:ext cx="2550819" cy="607917"/>
          </a:xfrm>
          <a:prstGeom prst="roundRect">
            <a:avLst/>
          </a:prstGeom>
          <a:solidFill>
            <a:srgbClr val="7030A0"/>
          </a:solidFill>
          <a:ln w="57150">
            <a:solidFill>
              <a:srgbClr val="00808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entury Schoolbook" panose="02040604050505020304" pitchFamily="18" charset="0"/>
              </a:rPr>
              <a:t>Example 1</a:t>
            </a:r>
          </a:p>
        </p:txBody>
      </p:sp>
      <p:sp>
        <p:nvSpPr>
          <p:cNvPr id="8" name="Rectangle: Rounded Corners 7">
            <a:hlinkClick r:id="rId3" action="ppaction://hlinksldjump"/>
            <a:extLst>
              <a:ext uri="{FF2B5EF4-FFF2-40B4-BE49-F238E27FC236}">
                <a16:creationId xmlns:a16="http://schemas.microsoft.com/office/drawing/2014/main" id="{A6761DE6-C23B-4A8F-9BE0-F3E6392F223D}"/>
              </a:ext>
            </a:extLst>
          </p:cNvPr>
          <p:cNvSpPr/>
          <p:nvPr/>
        </p:nvSpPr>
        <p:spPr>
          <a:xfrm>
            <a:off x="8316553" y="5811356"/>
            <a:ext cx="2550819" cy="607917"/>
          </a:xfrm>
          <a:prstGeom prst="roundRect">
            <a:avLst/>
          </a:prstGeom>
          <a:solidFill>
            <a:srgbClr val="7030A0"/>
          </a:solidFill>
          <a:ln w="57150">
            <a:solidFill>
              <a:srgbClr val="00808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Century Schoolbook" panose="02040604050505020304" pitchFamily="18" charset="0"/>
              </a:rPr>
              <a:t>Example 2</a:t>
            </a:r>
          </a:p>
        </p:txBody>
      </p:sp>
    </p:spTree>
    <p:extLst>
      <p:ext uri="{BB962C8B-B14F-4D97-AF65-F5344CB8AC3E}">
        <p14:creationId xmlns:p14="http://schemas.microsoft.com/office/powerpoint/2010/main" val="960188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39DBE4-6A50-4A4C-892A-6FC4DDC30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16" y="1541996"/>
            <a:ext cx="11572568" cy="407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92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0521C4-F877-4FD6-AF55-8ED41FB26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10" y="1425136"/>
            <a:ext cx="11670890" cy="423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97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D9353-000F-4DB6-B1EE-C3438861D8A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Bookman Old Style" panose="02050604050505020204" pitchFamily="18" charset="0"/>
              </a:rPr>
              <a:t>Friday </a:t>
            </a:r>
            <a:br>
              <a:rPr lang="en-US" sz="60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en-US" sz="4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036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3B40-750E-489C-8008-855BD1199F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6814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z="6600" dirty="0">
                <a:latin typeface="Bookman Old Style" panose="02050604050505020204" pitchFamily="18" charset="0"/>
              </a:rPr>
              <a:t>Class Share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B766B2-F292-4934-8A67-2A84CB0257FF}"/>
              </a:ext>
            </a:extLst>
          </p:cNvPr>
          <p:cNvSpPr txBox="1"/>
          <p:nvPr/>
        </p:nvSpPr>
        <p:spPr>
          <a:xfrm>
            <a:off x="632691" y="2045854"/>
            <a:ext cx="1051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>
                <a:latin typeface="Century Schoolbook" panose="02040604050505020304" pitchFamily="18" charset="0"/>
              </a:rPr>
              <a:t>Share your plans from yesterday.</a:t>
            </a:r>
          </a:p>
          <a:p>
            <a:pPr marL="742950" indent="-742950">
              <a:buAutoNum type="arabicPeriod"/>
            </a:pPr>
            <a:endParaRPr lang="en-US" sz="3600" dirty="0">
              <a:latin typeface="Century Schoolbook" panose="02040604050505020304" pitchFamily="18" charset="0"/>
            </a:endParaRPr>
          </a:p>
          <a:p>
            <a:pPr marL="742950" indent="-742950">
              <a:buAutoNum type="arabicPeriod"/>
            </a:pPr>
            <a:r>
              <a:rPr lang="en-US" sz="3600" dirty="0">
                <a:latin typeface="Century Schoolbook" panose="02040604050505020304" pitchFamily="18" charset="0"/>
              </a:rPr>
              <a:t>Describe another way you think the world could be better and how you could use your interest to help create that world </a:t>
            </a:r>
          </a:p>
          <a:p>
            <a:pPr marL="742950" indent="-742950">
              <a:buAutoNum type="arabicPeriod"/>
            </a:pPr>
            <a:endParaRPr lang="en-US" sz="36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988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4588D-E4D6-4170-A513-31548602F5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3600" y="338138"/>
            <a:ext cx="10058400" cy="1609725"/>
          </a:xfrm>
          <a:prstGeom prst="rect">
            <a:avLst/>
          </a:prstGeom>
        </p:spPr>
        <p:txBody>
          <a:bodyPr/>
          <a:lstStyle/>
          <a:p>
            <a:r>
              <a:rPr lang="en-US" sz="6000" dirty="0"/>
              <a:t>CNN Hero’s Young Wonders</a:t>
            </a:r>
          </a:p>
        </p:txBody>
      </p:sp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C397BEFF-9844-439B-A220-6B05D81BD2B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33600" y="1630218"/>
            <a:ext cx="7472219" cy="42031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4DC85F-7F7B-492B-B3B1-1026D03B8FCE}"/>
              </a:ext>
            </a:extLst>
          </p:cNvPr>
          <p:cNvSpPr/>
          <p:nvPr/>
        </p:nvSpPr>
        <p:spPr>
          <a:xfrm>
            <a:off x="3423526" y="6196696"/>
            <a:ext cx="4892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https://www.youtube.com/watch?v=uLKRx5TNYtk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495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4588D-E4D6-4170-A513-31548602F5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3600" y="338138"/>
            <a:ext cx="10058400" cy="1609725"/>
          </a:xfrm>
          <a:prstGeom prst="rect">
            <a:avLst/>
          </a:prstGeom>
        </p:spPr>
        <p:txBody>
          <a:bodyPr/>
          <a:lstStyle/>
          <a:p>
            <a:r>
              <a:rPr lang="en-US" sz="6000" dirty="0"/>
              <a:t>CNN Hero’s Young Wonders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4DC85F-7F7B-492B-B3B1-1026D03B8FCE}"/>
              </a:ext>
            </a:extLst>
          </p:cNvPr>
          <p:cNvSpPr/>
          <p:nvPr/>
        </p:nvSpPr>
        <p:spPr>
          <a:xfrm>
            <a:off x="3423526" y="6196696"/>
            <a:ext cx="5091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https://www.youtube.com/watch?v=FFwmM2DZ-Ak</a:t>
            </a:r>
            <a:endParaRPr lang="en-US" dirty="0"/>
          </a:p>
          <a:p>
            <a:endParaRPr lang="en-US" dirty="0"/>
          </a:p>
        </p:txBody>
      </p:sp>
      <p:pic>
        <p:nvPicPr>
          <p:cNvPr id="5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A9D4781E-569A-4146-8DEF-6AA30897A0E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93317" y="1569027"/>
            <a:ext cx="7752388" cy="436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00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6A99C3-DC5A-4DD4-83B2-70A4968AE50B}"/>
              </a:ext>
            </a:extLst>
          </p:cNvPr>
          <p:cNvSpPr txBox="1"/>
          <p:nvPr/>
        </p:nvSpPr>
        <p:spPr>
          <a:xfrm>
            <a:off x="812799" y="2336631"/>
            <a:ext cx="99277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Bookman Old Style" panose="02050604050505020204" pitchFamily="18" charset="0"/>
              </a:rPr>
              <a:t>Optional Video &amp; Activities</a:t>
            </a:r>
          </a:p>
        </p:txBody>
      </p:sp>
    </p:spTree>
    <p:extLst>
      <p:ext uri="{BB962C8B-B14F-4D97-AF65-F5344CB8AC3E}">
        <p14:creationId xmlns:p14="http://schemas.microsoft.com/office/powerpoint/2010/main" val="2428887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431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8650CA9-C914-46D6-AEFB-6FDD147C7F26}"/>
              </a:ext>
            </a:extLst>
          </p:cNvPr>
          <p:cNvSpPr txBox="1">
            <a:spLocks/>
          </p:cNvSpPr>
          <p:nvPr/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latin typeface="Bookman Old Style" panose="02050604050505020204" pitchFamily="18" charset="0"/>
              </a:rPr>
              <a:t>Objective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F3BE71-3DA0-4750-BEF9-F20A24F1D580}"/>
              </a:ext>
            </a:extLst>
          </p:cNvPr>
          <p:cNvSpPr/>
          <p:nvPr/>
        </p:nvSpPr>
        <p:spPr>
          <a:xfrm>
            <a:off x="1440873" y="2387991"/>
            <a:ext cx="80802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Century Schoolbook" panose="02040604050505020304" pitchFamily="18" charset="0"/>
              </a:rPr>
              <a:t>Identify how you can use your interests and strengths to make a difference in the world</a:t>
            </a:r>
          </a:p>
        </p:txBody>
      </p:sp>
    </p:spTree>
    <p:extLst>
      <p:ext uri="{BB962C8B-B14F-4D97-AF65-F5344CB8AC3E}">
        <p14:creationId xmlns:p14="http://schemas.microsoft.com/office/powerpoint/2010/main" val="701141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D9353-000F-4DB6-B1EE-C3438861D8A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  <a:t>Monday</a:t>
            </a:r>
            <a:b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Your Interests Matter</a:t>
            </a: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63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EB974-A828-41C3-BF58-9373260A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34739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Collaborate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5E2469-A09E-4003-9F8E-0A2B00A3D1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9349" y="2063959"/>
            <a:ext cx="3661831" cy="275028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EAAFA6-302A-4D7B-B32E-E8ECAE6EF9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23870" y="1812777"/>
            <a:ext cx="5181600" cy="4351338"/>
          </a:xfrm>
        </p:spPr>
        <p:txBody>
          <a:bodyPr/>
          <a:lstStyle/>
          <a:p>
            <a:r>
              <a:rPr lang="en-US" sz="4400" dirty="0">
                <a:latin typeface="Century Schoolbook" panose="02040604050505020304" pitchFamily="18" charset="0"/>
              </a:rPr>
              <a:t>What are somethings that are really important to you?</a:t>
            </a:r>
          </a:p>
        </p:txBody>
      </p:sp>
    </p:spTree>
    <p:extLst>
      <p:ext uri="{BB962C8B-B14F-4D97-AF65-F5344CB8AC3E}">
        <p14:creationId xmlns:p14="http://schemas.microsoft.com/office/powerpoint/2010/main" val="449656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rld a better place">
            <a:hlinkClick r:id="" action="ppaction://media"/>
            <a:extLst>
              <a:ext uri="{FF2B5EF4-FFF2-40B4-BE49-F238E27FC236}">
                <a16:creationId xmlns:a16="http://schemas.microsoft.com/office/drawing/2014/main" id="{B60F3BDD-1C7A-405A-A835-E0C14675AE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9425" y="1468726"/>
            <a:ext cx="9097963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4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3B40-750E-489C-8008-855BD1199F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6814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z="6600" dirty="0">
                <a:latin typeface="Bookman Old Style" panose="02050604050505020204" pitchFamily="18" charset="0"/>
              </a:rPr>
              <a:t>Class Discussion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A4CA4B-30AB-475F-A116-380BC15C3E75}"/>
              </a:ext>
            </a:extLst>
          </p:cNvPr>
          <p:cNvSpPr txBox="1"/>
          <p:nvPr/>
        </p:nvSpPr>
        <p:spPr>
          <a:xfrm>
            <a:off x="983673" y="2258724"/>
            <a:ext cx="97813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entury Schoolbook" panose="02040604050505020304" pitchFamily="18" charset="0"/>
              </a:rPr>
              <a:t>What are some ways you think the world could be a better place? </a:t>
            </a:r>
          </a:p>
        </p:txBody>
      </p:sp>
    </p:spTree>
    <p:extLst>
      <p:ext uri="{BB962C8B-B14F-4D97-AF65-F5344CB8AC3E}">
        <p14:creationId xmlns:p14="http://schemas.microsoft.com/office/powerpoint/2010/main" val="1038772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D9353-000F-4DB6-B1EE-C3438861D8A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  <a:t>Tuesday</a:t>
            </a:r>
            <a:b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en-US" sz="7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598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EB974-A828-41C3-BF58-9373260A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2253" y="-182418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Survey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5E2469-A09E-4003-9F8E-0A2B00A3D1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9349" y="2063959"/>
            <a:ext cx="3661831" cy="275028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EAAFA6-302A-4D7B-B32E-E8ECAE6EF9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397140"/>
            <a:ext cx="5181600" cy="4351338"/>
          </a:xfrm>
        </p:spPr>
        <p:txBody>
          <a:bodyPr/>
          <a:lstStyle/>
          <a:p>
            <a:r>
              <a:rPr lang="en-US" sz="3600" dirty="0">
                <a:latin typeface="Bookman Old Style" panose="02050604050505020204" pitchFamily="18" charset="0"/>
              </a:rPr>
              <a:t>You can make this world a better place by doing something you really like? Explain</a:t>
            </a:r>
          </a:p>
          <a:p>
            <a:endParaRPr lang="en-US" sz="3600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76CEE6-EAFD-45E4-A131-C71A21C46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992"/>
          <a:stretch/>
        </p:blipFill>
        <p:spPr>
          <a:xfrm>
            <a:off x="6896059" y="4638200"/>
            <a:ext cx="3893332" cy="21732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162524-0F09-4ACC-B855-57FEBD2C67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23" r="15223" b="5930"/>
          <a:stretch/>
        </p:blipFill>
        <p:spPr>
          <a:xfrm>
            <a:off x="-203624" y="1397139"/>
            <a:ext cx="4904424" cy="3813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B8ECBC-A231-479B-B144-CE1C6514DF4F}"/>
              </a:ext>
            </a:extLst>
          </p:cNvPr>
          <p:cNvSpPr txBox="1"/>
          <p:nvPr/>
        </p:nvSpPr>
        <p:spPr>
          <a:xfrm>
            <a:off x="6845934" y="4192175"/>
            <a:ext cx="4115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entury Schoolbook" panose="02040604050505020304" pitchFamily="18" charset="0"/>
              </a:rPr>
              <a:t>Agree             Disagree</a:t>
            </a:r>
          </a:p>
        </p:txBody>
      </p:sp>
    </p:spTree>
    <p:extLst>
      <p:ext uri="{BB962C8B-B14F-4D97-AF65-F5344CB8AC3E}">
        <p14:creationId xmlns:p14="http://schemas.microsoft.com/office/powerpoint/2010/main" val="1385862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463</Words>
  <Application>Microsoft Office PowerPoint</Application>
  <PresentationFormat>Widescreen</PresentationFormat>
  <Paragraphs>66</Paragraphs>
  <Slides>29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Bookman Old Style</vt:lpstr>
      <vt:lpstr>Calibri</vt:lpstr>
      <vt:lpstr>Calibri Light</vt:lpstr>
      <vt:lpstr>Century Schoolbook</vt:lpstr>
      <vt:lpstr>Impact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Monday Your Interests Matter </vt:lpstr>
      <vt:lpstr>Collaborate</vt:lpstr>
      <vt:lpstr>PowerPoint Presentation</vt:lpstr>
      <vt:lpstr>Class Discussion </vt:lpstr>
      <vt:lpstr>Tuesday </vt:lpstr>
      <vt:lpstr>Survey</vt:lpstr>
      <vt:lpstr>PowerPoint Presentation</vt:lpstr>
      <vt:lpstr>Class Discussion </vt:lpstr>
      <vt:lpstr>PowerPoint Presentation</vt:lpstr>
      <vt:lpstr>Wednesday </vt:lpstr>
      <vt:lpstr>PowerPoint Presentation</vt:lpstr>
      <vt:lpstr>PowerPoint Presentation</vt:lpstr>
      <vt:lpstr>PowerPoint Presentation</vt:lpstr>
      <vt:lpstr>Thursday  </vt:lpstr>
      <vt:lpstr>Collaborate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Friday  </vt:lpstr>
      <vt:lpstr>Class Share</vt:lpstr>
      <vt:lpstr>CNN Hero’s Young Wonders</vt:lpstr>
      <vt:lpstr>CNN Hero’s Young Wonders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Hendricks, Hannah M.</dc:creator>
  <cp:lastModifiedBy>Hendricks, Hannah M.</cp:lastModifiedBy>
  <cp:revision>10</cp:revision>
  <dcterms:created xsi:type="dcterms:W3CDTF">2018-10-07T23:46:49Z</dcterms:created>
  <dcterms:modified xsi:type="dcterms:W3CDTF">2018-10-08T01:14:35Z</dcterms:modified>
</cp:coreProperties>
</file>