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71" r:id="rId3"/>
    <p:sldId id="262" r:id="rId4"/>
    <p:sldId id="298" r:id="rId5"/>
    <p:sldId id="261" r:id="rId6"/>
    <p:sldId id="332" r:id="rId7"/>
    <p:sldId id="333" r:id="rId8"/>
    <p:sldId id="330" r:id="rId9"/>
    <p:sldId id="329" r:id="rId10"/>
    <p:sldId id="331" r:id="rId11"/>
    <p:sldId id="338" r:id="rId12"/>
    <p:sldId id="336" r:id="rId13"/>
    <p:sldId id="287" r:id="rId14"/>
    <p:sldId id="343" r:id="rId15"/>
    <p:sldId id="337" r:id="rId16"/>
    <p:sldId id="299" r:id="rId17"/>
    <p:sldId id="319" r:id="rId18"/>
    <p:sldId id="293" r:id="rId19"/>
    <p:sldId id="342" r:id="rId20"/>
    <p:sldId id="340" r:id="rId21"/>
    <p:sldId id="341" r:id="rId22"/>
    <p:sldId id="334" r:id="rId23"/>
    <p:sldId id="301" r:id="rId24"/>
    <p:sldId id="305" r:id="rId25"/>
    <p:sldId id="321" r:id="rId26"/>
    <p:sldId id="344" r:id="rId27"/>
    <p:sldId id="303" r:id="rId28"/>
    <p:sldId id="324" r:id="rId29"/>
    <p:sldId id="308" r:id="rId30"/>
    <p:sldId id="326" r:id="rId31"/>
    <p:sldId id="2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670D"/>
    <a:srgbClr val="83B61D"/>
    <a:srgbClr val="FFC200"/>
    <a:srgbClr val="5A9BD5"/>
    <a:srgbClr val="E11C47"/>
    <a:srgbClr val="20307E"/>
    <a:srgbClr val="129B3B"/>
    <a:srgbClr val="FFC000"/>
    <a:srgbClr val="CE4D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24" autoAdjust="0"/>
    <p:restoredTop sz="94660"/>
  </p:normalViewPr>
  <p:slideViewPr>
    <p:cSldViewPr snapToGrid="0">
      <p:cViewPr varScale="1">
        <p:scale>
          <a:sx n="69" d="100"/>
          <a:sy n="69" d="100"/>
        </p:scale>
        <p:origin x="744" y="66"/>
      </p:cViewPr>
      <p:guideLst/>
    </p:cSldViewPr>
  </p:slideViewPr>
  <p:notesTextViewPr>
    <p:cViewPr>
      <p:scale>
        <a:sx n="1" d="1"/>
        <a:sy n="1" d="1"/>
      </p:scale>
      <p:origin x="0" y="0"/>
    </p:cViewPr>
  </p:notesTextViewPr>
  <p:sorterViewPr>
    <p:cViewPr>
      <p:scale>
        <a:sx n="50" d="100"/>
        <a:sy n="50" d="100"/>
      </p:scale>
      <p:origin x="0" y="-50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272638" y="332510"/>
            <a:ext cx="11646724" cy="59955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9361" y="5571734"/>
            <a:ext cx="2776994" cy="1033159"/>
          </a:xfrm>
          <a:prstGeom prst="rect">
            <a:avLst/>
          </a:prstGeom>
        </p:spPr>
      </p:pic>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5798127"/>
            <a:ext cx="3196816" cy="1059873"/>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2439553" y="4167760"/>
            <a:ext cx="7764395" cy="2671957"/>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spTree>
    <p:extLst>
      <p:ext uri="{BB962C8B-B14F-4D97-AF65-F5344CB8AC3E}">
        <p14:creationId xmlns:p14="http://schemas.microsoft.com/office/powerpoint/2010/main" val="238213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5131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47401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05087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83B61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5903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328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27810205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FFC200"/>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4736822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E11C47"/>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Calibri" panose="020F0502020204030204" pitchFamily="34" charset="0"/>
                <a:cs typeface="Calibri" panose="020F0502020204030204" pitchFamily="34" charset="0"/>
              </a:rPr>
              <a:t>VCS</a:t>
            </a:r>
          </a:p>
        </p:txBody>
      </p:sp>
    </p:spTree>
    <p:extLst>
      <p:ext uri="{BB962C8B-B14F-4D97-AF65-F5344CB8AC3E}">
        <p14:creationId xmlns:p14="http://schemas.microsoft.com/office/powerpoint/2010/main" val="3343049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5A9BD5"/>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40427236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29B3B"/>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161402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3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272638" y="332509"/>
            <a:ext cx="11646724" cy="62230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B1FBB17-260A-4CE0-83A3-AB8503F17855}"/>
              </a:ext>
            </a:extLst>
          </p:cNvPr>
          <p:cNvSpPr/>
          <p:nvPr userDrawn="1"/>
        </p:nvSpPr>
        <p:spPr>
          <a:xfrm>
            <a:off x="3115733" y="626533"/>
            <a:ext cx="5314659" cy="3826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719730E-C535-4F88-8995-FAA02A87D55B}"/>
              </a:ext>
            </a:extLst>
          </p:cNvPr>
          <p:cNvSpPr/>
          <p:nvPr userDrawn="1"/>
        </p:nvSpPr>
        <p:spPr>
          <a:xfrm>
            <a:off x="2334193" y="3027314"/>
            <a:ext cx="7302178" cy="4571374"/>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AA30B8A-F5AE-496B-8698-C62A26D47920}"/>
              </a:ext>
            </a:extLst>
          </p:cNvPr>
          <p:cNvSpPr/>
          <p:nvPr userDrawn="1"/>
        </p:nvSpPr>
        <p:spPr>
          <a:xfrm flipH="1">
            <a:off x="-658230" y="3121490"/>
            <a:ext cx="6752318" cy="4383023"/>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999A416-FB9A-40E5-830D-76A244FA4C5A}"/>
              </a:ext>
            </a:extLst>
          </p:cNvPr>
          <p:cNvSpPr/>
          <p:nvPr userDrawn="1"/>
        </p:nvSpPr>
        <p:spPr>
          <a:xfrm>
            <a:off x="6073893" y="2990841"/>
            <a:ext cx="6752318" cy="4607847"/>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51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E3670D"/>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0629" y="195944"/>
            <a:ext cx="11930741" cy="646611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9838939" y="5886450"/>
            <a:ext cx="2222432" cy="775606"/>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760182" y="5383844"/>
            <a:ext cx="2301189" cy="502606"/>
          </a:xfrm>
          <a:prstGeom prst="rect">
            <a:avLst/>
          </a:prstGeom>
        </p:spPr>
      </p:pic>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b="1" dirty="0">
                <a:solidFill>
                  <a:schemeClr val="bg1"/>
                </a:solidFill>
                <a:latin typeface="+mn-lt"/>
              </a:rPr>
              <a:t>VCS</a:t>
            </a:r>
          </a:p>
        </p:txBody>
      </p:sp>
    </p:spTree>
    <p:extLst>
      <p:ext uri="{BB962C8B-B14F-4D97-AF65-F5344CB8AC3E}">
        <p14:creationId xmlns:p14="http://schemas.microsoft.com/office/powerpoint/2010/main" val="2980582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0307E"/>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70259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83B61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494440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5A9BD5"/>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32447352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rgbClr val="E11C47"/>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26574576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rgbClr val="FFC000"/>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508174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rgbClr val="E3670D"/>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8480E27-96A2-4860-AB3B-1433FD0293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2332" y="6147807"/>
            <a:ext cx="2132668" cy="733914"/>
          </a:xfrm>
          <a:prstGeom prst="rect">
            <a:avLst/>
          </a:prstGeom>
        </p:spPr>
      </p:pic>
      <p:sp>
        <p:nvSpPr>
          <p:cNvPr id="24" name="Rectangle 23">
            <a:extLst>
              <a:ext uri="{FF2B5EF4-FFF2-40B4-BE49-F238E27FC236}">
                <a16:creationId xmlns:a16="http://schemas.microsoft.com/office/drawing/2014/main" id="{06904EC9-A409-47FA-9AA2-015F02E361D1}"/>
              </a:ext>
            </a:extLst>
          </p:cNvPr>
          <p:cNvSpPr/>
          <p:nvPr userDrawn="1"/>
        </p:nvSpPr>
        <p:spPr>
          <a:xfrm>
            <a:off x="130629" y="159657"/>
            <a:ext cx="11930742" cy="650239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DA1B274-A7B9-4C9C-979E-7D8257C16926}"/>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2876354" y="6131904"/>
            <a:ext cx="2261617" cy="749817"/>
          </a:xfrm>
          <a:prstGeom prst="rect">
            <a:avLst/>
          </a:prstGeom>
        </p:spPr>
      </p:pic>
      <p:pic>
        <p:nvPicPr>
          <p:cNvPr id="17" name="Picture 16">
            <a:extLst>
              <a:ext uri="{FF2B5EF4-FFF2-40B4-BE49-F238E27FC236}">
                <a16:creationId xmlns:a16="http://schemas.microsoft.com/office/drawing/2014/main" id="{92D41E5E-C698-40FE-A759-3CA7E46CAAC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7321046" y="6071616"/>
            <a:ext cx="2371911" cy="786384"/>
          </a:xfrm>
          <a:prstGeom prst="rect">
            <a:avLst/>
          </a:prstGeom>
        </p:spPr>
      </p:pic>
      <p:pic>
        <p:nvPicPr>
          <p:cNvPr id="18" name="Picture 17">
            <a:extLst>
              <a:ext uri="{FF2B5EF4-FFF2-40B4-BE49-F238E27FC236}">
                <a16:creationId xmlns:a16="http://schemas.microsoft.com/office/drawing/2014/main" id="{04DB0854-EE10-4150-82B1-A8222D50D24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30867" b="23556"/>
          <a:stretch/>
        </p:blipFill>
        <p:spPr>
          <a:xfrm flipH="1">
            <a:off x="6665445" y="6093418"/>
            <a:ext cx="1441049" cy="764582"/>
          </a:xfrm>
          <a:prstGeom prst="rect">
            <a:avLst/>
          </a:prstGeom>
        </p:spPr>
      </p:pic>
      <p:pic>
        <p:nvPicPr>
          <p:cNvPr id="19" name="Picture 18">
            <a:extLst>
              <a:ext uri="{FF2B5EF4-FFF2-40B4-BE49-F238E27FC236}">
                <a16:creationId xmlns:a16="http://schemas.microsoft.com/office/drawing/2014/main" id="{093FFB0A-B558-4BF5-B739-DF0E1857D6C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942054" y="6100800"/>
            <a:ext cx="2055094" cy="764582"/>
          </a:xfrm>
          <a:prstGeom prst="rect">
            <a:avLst/>
          </a:prstGeom>
        </p:spPr>
      </p:pic>
      <p:pic>
        <p:nvPicPr>
          <p:cNvPr id="20" name="Picture 19">
            <a:extLst>
              <a:ext uri="{FF2B5EF4-FFF2-40B4-BE49-F238E27FC236}">
                <a16:creationId xmlns:a16="http://schemas.microsoft.com/office/drawing/2014/main" id="{019AC963-8452-406D-87D6-04AD3902F99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8430392" y="6108183"/>
            <a:ext cx="2261617" cy="749817"/>
          </a:xfrm>
          <a:prstGeom prst="rect">
            <a:avLst/>
          </a:prstGeom>
        </p:spPr>
      </p:pic>
      <p:pic>
        <p:nvPicPr>
          <p:cNvPr id="21" name="Picture 20">
            <a:extLst>
              <a:ext uri="{FF2B5EF4-FFF2-40B4-BE49-F238E27FC236}">
                <a16:creationId xmlns:a16="http://schemas.microsoft.com/office/drawing/2014/main" id="{DC7460D4-E1A6-41C4-9E2B-FA7C8241033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0210496" y="6089900"/>
            <a:ext cx="2148536" cy="749817"/>
          </a:xfrm>
          <a:prstGeom prst="rect">
            <a:avLst/>
          </a:prstGeom>
        </p:spPr>
      </p:pic>
      <p:pic>
        <p:nvPicPr>
          <p:cNvPr id="25" name="Picture 24">
            <a:extLst>
              <a:ext uri="{FF2B5EF4-FFF2-40B4-BE49-F238E27FC236}">
                <a16:creationId xmlns:a16="http://schemas.microsoft.com/office/drawing/2014/main" id="{510A9842-289E-43D3-A801-046FE586F5F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flipH="1">
            <a:off x="1551251" y="6147807"/>
            <a:ext cx="2132668" cy="733914"/>
          </a:xfrm>
          <a:prstGeom prst="rect">
            <a:avLst/>
          </a:prstGeom>
        </p:spPr>
      </p:pic>
      <p:pic>
        <p:nvPicPr>
          <p:cNvPr id="26" name="Picture 25">
            <a:extLst>
              <a:ext uri="{FF2B5EF4-FFF2-40B4-BE49-F238E27FC236}">
                <a16:creationId xmlns:a16="http://schemas.microsoft.com/office/drawing/2014/main" id="{15F91012-A6E2-475D-9A26-4017A915592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ackgroundRemoval t="37500" b="94028" l="13203" r="85156">
                        <a14:foregroundMark x1="80078" y1="40694" x2="80078" y2="40694"/>
                        <a14:foregroundMark x1="79922" y1="40694" x2="79922" y2="40694"/>
                        <a14:foregroundMark x1="80078" y1="40694" x2="80078" y2="40694"/>
                        <a14:foregroundMark x1="80078" y1="40417" x2="80078" y2="40417"/>
                        <a14:foregroundMark x1="80078" y1="40417" x2="80078" y2="40417"/>
                        <a14:foregroundMark x1="80078" y1="40417" x2="80078" y2="40417"/>
                        <a14:foregroundMark x1="79609" y1="39306" x2="79609" y2="39306"/>
                        <a14:foregroundMark x1="78828" y1="52361" x2="78828" y2="52361"/>
                        <a14:foregroundMark x1="78828" y1="59167" x2="78672" y2="59167"/>
                        <a14:foregroundMark x1="78672" y1="59306" x2="78672" y2="59306"/>
                        <a14:foregroundMark x1="79141" y1="50000" x2="79141" y2="50972"/>
                        <a14:foregroundMark x1="79141" y1="50972" x2="79141" y2="50972"/>
                        <a14:foregroundMark x1="78984" y1="51944" x2="78984" y2="51667"/>
                        <a14:foregroundMark x1="82969" y1="53333" x2="82969" y2="53333"/>
                        <a14:foregroundMark x1="80547" y1="68194" x2="80547" y2="68194"/>
                        <a14:foregroundMark x1="80547" y1="68194" x2="80547" y2="68194"/>
                        <a14:foregroundMark x1="80547" y1="68194" x2="80547" y2="68194"/>
                        <a14:foregroundMark x1="78828" y1="68889" x2="78828" y2="68889"/>
                        <a14:foregroundMark x1="79922" y1="38611" x2="79922" y2="38611"/>
                        <a14:foregroundMark x1="63516" y1="41667" x2="63516" y2="41667"/>
                        <a14:foregroundMark x1="63516" y1="41667" x2="63516" y2="41667"/>
                        <a14:foregroundMark x1="77734" y1="38611" x2="77734" y2="38611"/>
                        <a14:foregroundMark x1="77734" y1="38750" x2="77734" y2="38750"/>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67188" y1="50278" x2="67188" y2="50278"/>
                        <a14:foregroundMark x1="81016" y1="71806" x2="81016" y2="71806"/>
                        <a14:foregroundMark x1="80078" y1="68611" x2="77734" y2="72778"/>
                        <a14:foregroundMark x1="72656" y1="72500" x2="71484" y2="65556"/>
                        <a14:foregroundMark x1="58125" y1="72500" x2="57969" y2="63889"/>
                        <a14:foregroundMark x1="48281" y1="72917" x2="48281" y2="72917"/>
                        <a14:foregroundMark x1="48125" y1="58889" x2="47969" y2="63611"/>
                        <a14:foregroundMark x1="48906" y1="66944" x2="49219" y2="72083"/>
                        <a14:foregroundMark x1="49531" y1="74444" x2="45859" y2="74444"/>
                        <a14:foregroundMark x1="34063" y1="44306" x2="34766" y2="49306"/>
                        <a14:foregroundMark x1="34766" y1="49306" x2="33594" y2="45278"/>
                        <a14:foregroundMark x1="32031" y1="63889" x2="32031" y2="63889"/>
                        <a14:foregroundMark x1="32031" y1="63889" x2="32031" y2="63889"/>
                        <a14:foregroundMark x1="32031" y1="63889" x2="32344" y2="94028"/>
                        <a14:foregroundMark x1="25000" y1="42639" x2="21875" y2="43750"/>
                        <a14:foregroundMark x1="26328" y1="52361" x2="26328" y2="52361"/>
                        <a14:foregroundMark x1="26328" y1="52917" x2="26016" y2="53611"/>
                        <a14:foregroundMark x1="26016" y1="54028" x2="26016" y2="58333"/>
                        <a14:foregroundMark x1="25156" y1="38056" x2="25156" y2="41111"/>
                        <a14:foregroundMark x1="18984" y1="48333" x2="17891" y2="46944"/>
                        <a14:foregroundMark x1="20078" y1="48611" x2="20078" y2="48611"/>
                        <a14:foregroundMark x1="17109" y1="56528" x2="17109" y2="58333"/>
                        <a14:foregroundMark x1="13906" y1="62917" x2="13281" y2="62639"/>
                        <a14:foregroundMark x1="17578" y1="44583" x2="17578" y2="45417"/>
                        <a14:foregroundMark x1="26172" y1="42083" x2="25469" y2="45278"/>
                        <a14:foregroundMark x1="85156" y1="64306" x2="82969" y2="64861"/>
                      </a14:backgroundRemoval>
                    </a14:imgEffect>
                  </a14:imgLayer>
                </a14:imgProps>
              </a:ext>
              <a:ext uri="{28A0092B-C50C-407E-A947-70E740481C1C}">
                <a14:useLocalDpi xmlns:a14="http://schemas.microsoft.com/office/drawing/2010/main" val="0"/>
              </a:ext>
            </a:extLst>
          </a:blip>
          <a:srcRect l="10700" t="33245" r="12500" b="23556"/>
          <a:stretch/>
        </p:blipFill>
        <p:spPr>
          <a:xfrm>
            <a:off x="-40435" y="6139855"/>
            <a:ext cx="2055094" cy="749817"/>
          </a:xfrm>
          <a:prstGeom prst="rect">
            <a:avLst/>
          </a:prstGeom>
        </p:spPr>
      </p:pic>
      <p:pic>
        <p:nvPicPr>
          <p:cNvPr id="28" name="Picture 27">
            <a:extLst>
              <a:ext uri="{FF2B5EF4-FFF2-40B4-BE49-F238E27FC236}">
                <a16:creationId xmlns:a16="http://schemas.microsoft.com/office/drawing/2014/main" id="{7B527C5A-A865-4D7F-9134-3EC6491564F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79339" y="6014014"/>
            <a:ext cx="794702" cy="173572"/>
          </a:xfrm>
          <a:prstGeom prst="rect">
            <a:avLst/>
          </a:prstGeom>
        </p:spPr>
      </p:pic>
    </p:spTree>
    <p:extLst>
      <p:ext uri="{BB962C8B-B14F-4D97-AF65-F5344CB8AC3E}">
        <p14:creationId xmlns:p14="http://schemas.microsoft.com/office/powerpoint/2010/main" val="16828102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67DB4-94C5-4383-864A-5E4B48CA497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EE6228A-6E10-4728-987B-E64BEEB2A9FA}"/>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FE6A2-0F15-426A-8B90-FC243D6E327A}"/>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5" name="Footer Placeholder 4">
            <a:extLst>
              <a:ext uri="{FF2B5EF4-FFF2-40B4-BE49-F238E27FC236}">
                <a16:creationId xmlns:a16="http://schemas.microsoft.com/office/drawing/2014/main" id="{0DD89900-0029-4522-BB80-CE9BE7A880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29131DA-3BF6-44A9-B3E1-A79EABC1D9C9}"/>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18640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0E370-9866-44C1-AB96-0DD5739F58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72375-A4A8-4173-B48B-D97AD4A9E0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24D4033-E28F-43A9-B268-8A2D6710F71E}"/>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5" name="Footer Placeholder 4">
            <a:extLst>
              <a:ext uri="{FF2B5EF4-FFF2-40B4-BE49-F238E27FC236}">
                <a16:creationId xmlns:a16="http://schemas.microsoft.com/office/drawing/2014/main" id="{D8B43C29-D2B8-4670-A4C7-369BD843D7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D735613-4DF1-470D-BFB8-73E1B57363E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8389409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06032-D129-4D11-8F2F-FDDE21FB98D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7952BA7-FD95-463C-8FE1-ED17D982F86C}"/>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B3CA2D-D6A8-45A6-AFCB-A90659FC1D7E}"/>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0C4508-9C85-46FA-A332-0BF11D019A6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6" name="Footer Placeholder 5">
            <a:extLst>
              <a:ext uri="{FF2B5EF4-FFF2-40B4-BE49-F238E27FC236}">
                <a16:creationId xmlns:a16="http://schemas.microsoft.com/office/drawing/2014/main" id="{D11F2813-1F73-4742-85CB-4A697BBB8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E36AEF-B2F5-4839-8841-661DA0A3652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813525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83B61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7901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A52D-5472-4DE2-A0D5-4394807C75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03F99B4-9952-4753-8EBF-A097AA5957E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50D565-308E-43F0-BB22-5411519ADF3E}"/>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C25B29-B029-45A3-8EF6-0EF78260780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ADFDF40-E501-4792-9060-C850DD9F1BE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00976A-B75E-4CF2-AD78-7401316DCC53}"/>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8" name="Footer Placeholder 7">
            <a:extLst>
              <a:ext uri="{FF2B5EF4-FFF2-40B4-BE49-F238E27FC236}">
                <a16:creationId xmlns:a16="http://schemas.microsoft.com/office/drawing/2014/main" id="{16413BF1-55D6-444B-8257-F1D551F036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3803AB-EDBF-4624-9D8A-741ECD23589A}"/>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7834723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A544E-16FA-4139-A9A0-16E14DB450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1C3D93B-2A86-46C1-8AB6-6F6599E267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4" name="Footer Placeholder 3">
            <a:extLst>
              <a:ext uri="{FF2B5EF4-FFF2-40B4-BE49-F238E27FC236}">
                <a16:creationId xmlns:a16="http://schemas.microsoft.com/office/drawing/2014/main" id="{4B11810A-DA27-42E1-9F4B-539F9388E6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105D0B5-32E3-44A9-A7F0-0F2AAE5110B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144539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799F3-B941-421B-AD1F-3D762BF88F5B}"/>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3" name="Footer Placeholder 2">
            <a:extLst>
              <a:ext uri="{FF2B5EF4-FFF2-40B4-BE49-F238E27FC236}">
                <a16:creationId xmlns:a16="http://schemas.microsoft.com/office/drawing/2014/main" id="{5DE67DCE-2AC0-4E63-9F06-19FD19BABB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58611D-2D3F-4955-BBB0-74474CD67180}"/>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304792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1338A-16D6-4BF0-8ECA-97671F086DA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0BF860-BA76-4AA9-9924-9FE73317608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5A15BA-1C5B-4831-B62C-0A3CD7B6445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A7ABF0-49FC-42C3-A061-C85996D51B75}"/>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6" name="Footer Placeholder 5">
            <a:extLst>
              <a:ext uri="{FF2B5EF4-FFF2-40B4-BE49-F238E27FC236}">
                <a16:creationId xmlns:a16="http://schemas.microsoft.com/office/drawing/2014/main" id="{F8CB96F5-F80B-4E33-A247-03F02754588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CAA8B-C8C3-4A8A-94E0-611FB5A61DF1}"/>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5094134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003D2-1143-4B7F-AEC8-89E44208F2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39F004-C850-4B9F-9884-B086DB4552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D29C2-B76A-4083-9553-492B0572676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876A8A-5FC2-4DF0-AE9E-9C3D4699AF79}"/>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6" name="Footer Placeholder 5">
            <a:extLst>
              <a:ext uri="{FF2B5EF4-FFF2-40B4-BE49-F238E27FC236}">
                <a16:creationId xmlns:a16="http://schemas.microsoft.com/office/drawing/2014/main" id="{7721F1DA-3729-4742-B9A6-ED2C0D5AC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14E320-CCB7-4633-BF5F-FF42AAE8777D}"/>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1588882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53A4-F011-49E6-A845-6C48BB6F7B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85A01B-1CA0-4E16-8441-4216478A0A1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E84E7-646B-4D69-9A63-90A56C8A405F}"/>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5" name="Footer Placeholder 4">
            <a:extLst>
              <a:ext uri="{FF2B5EF4-FFF2-40B4-BE49-F238E27FC236}">
                <a16:creationId xmlns:a16="http://schemas.microsoft.com/office/drawing/2014/main" id="{2B52D139-6C7E-4BAC-9805-39FF0441A2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C3ACF8-DB21-464B-8A51-2BEF3AF73906}"/>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6582739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4944A0-DD81-4432-9271-CBB8DDBE0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9FA16D-12E4-4AE0-A473-82C33B994FD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C6F169-5958-48BB-B005-AAA26CB89A5C}"/>
              </a:ext>
            </a:extLst>
          </p:cNvPr>
          <p:cNvSpPr>
            <a:spLocks noGrp="1"/>
          </p:cNvSpPr>
          <p:nvPr>
            <p:ph type="dt" sz="half" idx="10"/>
          </p:nvPr>
        </p:nvSpPr>
        <p:spPr>
          <a:xfrm>
            <a:off x="838200" y="6356350"/>
            <a:ext cx="2743200" cy="365125"/>
          </a:xfrm>
          <a:prstGeom prst="rect">
            <a:avLst/>
          </a:prstGeom>
        </p:spPr>
        <p:txBody>
          <a:bodyPr/>
          <a:lstStyle/>
          <a:p>
            <a:fld id="{8925AA21-1E7C-4C53-B5DF-416C3F46B75A}" type="datetimeFigureOut">
              <a:rPr lang="en-US" smtClean="0"/>
              <a:t>9/8/2018</a:t>
            </a:fld>
            <a:endParaRPr lang="en-US"/>
          </a:p>
        </p:txBody>
      </p:sp>
      <p:sp>
        <p:nvSpPr>
          <p:cNvPr id="5" name="Footer Placeholder 4">
            <a:extLst>
              <a:ext uri="{FF2B5EF4-FFF2-40B4-BE49-F238E27FC236}">
                <a16:creationId xmlns:a16="http://schemas.microsoft.com/office/drawing/2014/main" id="{AFC69F7E-0026-4453-8123-C89D3A86B3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8B5881-61DA-430F-8D7A-8A823A25AB4B}"/>
              </a:ext>
            </a:extLst>
          </p:cNvPr>
          <p:cNvSpPr>
            <a:spLocks noGrp="1"/>
          </p:cNvSpPr>
          <p:nvPr>
            <p:ph type="sldNum" sz="quarter" idx="12"/>
          </p:nvPr>
        </p:nvSpPr>
        <p:spPr>
          <a:xfrm>
            <a:off x="8610600" y="6356350"/>
            <a:ext cx="2743200" cy="365125"/>
          </a:xfrm>
          <a:prstGeom prst="rect">
            <a:avLst/>
          </a:prstGeom>
        </p:spPr>
        <p:txBody>
          <a:bodyPr/>
          <a:lstStyle/>
          <a:p>
            <a:fld id="{20B6926B-7EA5-4719-A2F5-8A37FF9A172B}" type="slidenum">
              <a:rPr lang="en-US" smtClean="0"/>
              <a:t>‹#›</a:t>
            </a:fld>
            <a:endParaRPr lang="en-US"/>
          </a:p>
        </p:txBody>
      </p:sp>
    </p:spTree>
    <p:extLst>
      <p:ext uri="{BB962C8B-B14F-4D97-AF65-F5344CB8AC3E}">
        <p14:creationId xmlns:p14="http://schemas.microsoft.com/office/powerpoint/2010/main" val="4170930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701141" y="156170"/>
            <a:ext cx="10369136" cy="1042540"/>
          </a:xfrm>
          <a:prstGeom prst="rect">
            <a:avLst/>
          </a:prstGeom>
          <a:solidFill>
            <a:srgbClr val="20307E">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60632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3670D">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279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FFC2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669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5A9BD5">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4023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a:extLst>
              <a:ext uri="{FF2B5EF4-FFF2-40B4-BE49-F238E27FC236}">
                <a16:creationId xmlns:a16="http://schemas.microsoft.com/office/drawing/2014/main" id="{29542BD0-801A-4D5E-9D80-24B2F5A59185}"/>
              </a:ext>
            </a:extLst>
          </p:cNvPr>
          <p:cNvCxnSpPr>
            <a:cxnSpLocks/>
          </p:cNvCxnSpPr>
          <p:nvPr userDrawn="1"/>
        </p:nvCxnSpPr>
        <p:spPr>
          <a:xfrm flipV="1">
            <a:off x="0" y="1271447"/>
            <a:ext cx="12070277" cy="1"/>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99BBC18-99E4-49C7-A7B8-7195B908B5B9}"/>
              </a:ext>
            </a:extLst>
          </p:cNvPr>
          <p:cNvCxnSpPr>
            <a:cxnSpLocks/>
          </p:cNvCxnSpPr>
          <p:nvPr userDrawn="1"/>
        </p:nvCxnSpPr>
        <p:spPr>
          <a:xfrm>
            <a:off x="1651185" y="183762"/>
            <a:ext cx="0" cy="1120647"/>
          </a:xfrm>
          <a:prstGeom prst="line">
            <a:avLst/>
          </a:prstGeom>
          <a:ln w="158750">
            <a:solidFill>
              <a:srgbClr val="20307E"/>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37D168FD-92D4-4044-8927-D9E333806494}"/>
              </a:ext>
            </a:extLst>
          </p:cNvPr>
          <p:cNvSpPr/>
          <p:nvPr userDrawn="1"/>
        </p:nvSpPr>
        <p:spPr>
          <a:xfrm>
            <a:off x="1683327" y="195944"/>
            <a:ext cx="10369136" cy="1042540"/>
          </a:xfrm>
          <a:prstGeom prst="rect">
            <a:avLst/>
          </a:prstGeom>
          <a:solidFill>
            <a:srgbClr val="E11C47">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29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20307E"/>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6904EC9-A409-47FA-9AA2-015F02E361D1}"/>
              </a:ext>
            </a:extLst>
          </p:cNvPr>
          <p:cNvSpPr/>
          <p:nvPr userDrawn="1"/>
        </p:nvSpPr>
        <p:spPr>
          <a:xfrm>
            <a:off x="139535" y="195944"/>
            <a:ext cx="11930742" cy="646611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4328D9-3EED-498A-B838-3B27CC889AE7}"/>
              </a:ext>
            </a:extLst>
          </p:cNvPr>
          <p:cNvSpPr txBox="1"/>
          <p:nvPr userDrawn="1"/>
        </p:nvSpPr>
        <p:spPr>
          <a:xfrm>
            <a:off x="10566586" y="6138836"/>
            <a:ext cx="1085850" cy="523220"/>
          </a:xfrm>
          <a:prstGeom prst="rect">
            <a:avLst/>
          </a:prstGeom>
          <a:noFill/>
        </p:spPr>
        <p:txBody>
          <a:bodyPr wrap="square" rtlCol="0">
            <a:spAutoFit/>
          </a:bodyPr>
          <a:lstStyle/>
          <a:p>
            <a:r>
              <a:rPr lang="en-US" sz="2800" dirty="0">
                <a:solidFill>
                  <a:schemeClr val="bg1"/>
                </a:solidFill>
                <a:latin typeface="Impact" panose="020B0806030902050204" pitchFamily="34" charset="0"/>
              </a:rPr>
              <a:t>VCS</a:t>
            </a:r>
          </a:p>
        </p:txBody>
      </p:sp>
      <p:sp>
        <p:nvSpPr>
          <p:cNvPr id="19" name="Rectangle 18">
            <a:extLst>
              <a:ext uri="{FF2B5EF4-FFF2-40B4-BE49-F238E27FC236}">
                <a16:creationId xmlns:a16="http://schemas.microsoft.com/office/drawing/2014/main" id="{603234EB-C1F2-41C5-864F-0DA603944B77}"/>
              </a:ext>
            </a:extLst>
          </p:cNvPr>
          <p:cNvSpPr/>
          <p:nvPr userDrawn="1"/>
        </p:nvSpPr>
        <p:spPr>
          <a:xfrm>
            <a:off x="285008" y="362200"/>
            <a:ext cx="1190501" cy="763773"/>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820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6753927"/>
      </p:ext>
    </p:extLst>
  </p:cSld>
  <p:clrMap bg1="lt1" tx1="dk1" bg2="lt2" tx2="dk2" accent1="accent1" accent2="accent2" accent3="accent3" accent4="accent4" accent5="accent5" accent6="accent6" hlink="hlink" folHlink="folHlink"/>
  <p:sldLayoutIdLst>
    <p:sldLayoutId id="2147483665" r:id="rId1"/>
    <p:sldLayoutId id="2147483672" r:id="rId2"/>
    <p:sldLayoutId id="2147483673" r:id="rId3"/>
    <p:sldLayoutId id="2147483675" r:id="rId4"/>
    <p:sldLayoutId id="2147483676" r:id="rId5"/>
    <p:sldLayoutId id="2147483677" r:id="rId6"/>
    <p:sldLayoutId id="2147483678" r:id="rId7"/>
    <p:sldLayoutId id="2147483679" r:id="rId8"/>
    <p:sldLayoutId id="2147483674" r:id="rId9"/>
    <p:sldLayoutId id="2147483680" r:id="rId10"/>
    <p:sldLayoutId id="2147483681" r:id="rId11"/>
    <p:sldLayoutId id="2147483682" r:id="rId12"/>
    <p:sldLayoutId id="2147483683" r:id="rId13"/>
    <p:sldLayoutId id="2147483684" r:id="rId14"/>
    <p:sldLayoutId id="2147483649" r:id="rId15"/>
    <p:sldLayoutId id="2147483667" r:id="rId16"/>
    <p:sldLayoutId id="2147483668" r:id="rId17"/>
    <p:sldLayoutId id="2147483669" r:id="rId18"/>
    <p:sldLayoutId id="2147483670" r:id="rId19"/>
    <p:sldLayoutId id="2147483671" r:id="rId20"/>
    <p:sldLayoutId id="2147483666" r:id="rId21"/>
    <p:sldLayoutId id="2147483660" r:id="rId22"/>
    <p:sldLayoutId id="2147483661" r:id="rId23"/>
    <p:sldLayoutId id="2147483662" r:id="rId24"/>
    <p:sldLayoutId id="2147483663" r:id="rId25"/>
    <p:sldLayoutId id="2147483664" r:id="rId26"/>
    <p:sldLayoutId id="2147483650" r:id="rId27"/>
    <p:sldLayoutId id="2147483651" r:id="rId28"/>
    <p:sldLayoutId id="2147483652" r:id="rId29"/>
    <p:sldLayoutId id="2147483653" r:id="rId30"/>
    <p:sldLayoutId id="2147483654" r:id="rId31"/>
    <p:sldLayoutId id="2147483655" r:id="rId32"/>
    <p:sldLayoutId id="2147483656" r:id="rId33"/>
    <p:sldLayoutId id="2147483657" r:id="rId34"/>
    <p:sldLayoutId id="2147483658" r:id="rId35"/>
    <p:sldLayoutId id="2147483659"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I4uDU8XYzlI" TargetMode="External"/><Relationship Id="rId2" Type="http://schemas.openxmlformats.org/officeDocument/2006/relationships/slideLayout" Target="../slideLayouts/slideLayout7.xml"/><Relationship Id="rId1" Type="http://schemas.openxmlformats.org/officeDocument/2006/relationships/video" Target="https://www.youtube.com/embed/I4uDU8XYzlI" TargetMode="Externa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OhdcZC3BLAI" TargetMode="External"/><Relationship Id="rId2" Type="http://schemas.openxmlformats.org/officeDocument/2006/relationships/slideLayout" Target="../slideLayouts/slideLayout7.xml"/><Relationship Id="rId1" Type="http://schemas.openxmlformats.org/officeDocument/2006/relationships/video" Target="https://www.youtube.com/embed/OhdcZC3BLAI" TargetMode="Externa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animoto.com/"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hyperlink" Target="http://ctl.mesacc.edu/crossroads/files/2015/02/Kahoot-General-Image-1-CR.jpg" TargetMode="External"/><Relationship Id="rId2" Type="http://schemas.openxmlformats.org/officeDocument/2006/relationships/hyperlink" Target="https://play.kahoot.it/#/k/73b05865-57b1-4df0-8315-334c31592f25" TargetMode="External"/><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hyperlink" Target="https://www.youtube.com/results?search_query=CBS+Denver++Kids+Return+Found+Wallet+To+Owner"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7ED51B-BE39-4957-897A-7CA5190D3EE0}"/>
              </a:ext>
            </a:extLst>
          </p:cNvPr>
          <p:cNvSpPr/>
          <p:nvPr/>
        </p:nvSpPr>
        <p:spPr>
          <a:xfrm>
            <a:off x="512616" y="1120676"/>
            <a:ext cx="10861965" cy="2308324"/>
          </a:xfrm>
          <a:prstGeom prst="rect">
            <a:avLst/>
          </a:prstGeom>
        </p:spPr>
        <p:txBody>
          <a:bodyPr wrap="square">
            <a:spAutoFit/>
          </a:bodyPr>
          <a:lstStyle/>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Social Emotional Learning </a:t>
            </a:r>
          </a:p>
          <a:p>
            <a:pPr lvl="0" algn="ctr">
              <a:defRPr/>
            </a:pPr>
            <a:endParaRPr lang="en-US" sz="4800" kern="0" cap="all" spc="200" dirty="0">
              <a:solidFill>
                <a:schemeClr val="accent2"/>
              </a:solidFill>
              <a:latin typeface="Times New Roman" panose="02020603050405020304" pitchFamily="18" charset="0"/>
              <a:cs typeface="Times New Roman" panose="02020603050405020304" pitchFamily="18" charset="0"/>
            </a:endParaRPr>
          </a:p>
          <a:p>
            <a:pPr lvl="0" algn="ctr">
              <a:defRPr/>
            </a:pPr>
            <a:r>
              <a:rPr lang="en-US" sz="4800" kern="0" cap="all" spc="200" dirty="0">
                <a:solidFill>
                  <a:schemeClr val="accent2"/>
                </a:solidFill>
                <a:latin typeface="Times New Roman" panose="02020603050405020304" pitchFamily="18" charset="0"/>
                <a:cs typeface="Times New Roman" panose="02020603050405020304" pitchFamily="18" charset="0"/>
              </a:rPr>
              <a:t>*Lessons for 9/10 - 9/14</a:t>
            </a:r>
            <a:endParaRPr lang="en-US" sz="4800" kern="0"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214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5800012" y="-347895"/>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5114142" y="1083765"/>
            <a:ext cx="7170426" cy="4351338"/>
          </a:xfrm>
        </p:spPr>
        <p:txBody>
          <a:bodyPr/>
          <a:lstStyle/>
          <a:p>
            <a:pPr marL="0" indent="0">
              <a:buNone/>
            </a:pPr>
            <a:r>
              <a:rPr lang="en-US" sz="3600" i="1" dirty="0"/>
              <a:t>Your values </a:t>
            </a:r>
            <a:r>
              <a:rPr lang="en-US" sz="3600" b="1" i="1" dirty="0"/>
              <a:t>influence</a:t>
            </a:r>
            <a:r>
              <a:rPr lang="en-US" sz="3600" i="1" dirty="0"/>
              <a:t> the decisions you make, even if you aren't thinking about them.</a:t>
            </a:r>
          </a:p>
          <a:p>
            <a:pPr marL="0" indent="0">
              <a:buNone/>
            </a:pPr>
            <a:endParaRPr lang="en-US" sz="3600" i="1" dirty="0"/>
          </a:p>
          <a:p>
            <a:pPr marL="0" indent="0">
              <a:buNone/>
            </a:pPr>
            <a:r>
              <a:rPr lang="en-US" sz="3600" dirty="0"/>
              <a:t>1. Think of something you decided to do today (for example, you got up, went to school, and went to class).</a:t>
            </a:r>
          </a:p>
          <a:p>
            <a:endParaRPr lang="en-US" sz="3600" dirty="0"/>
          </a:p>
          <a:p>
            <a:pPr marL="0" indent="0">
              <a:buNone/>
            </a:pPr>
            <a:r>
              <a:rPr lang="en-US" sz="3600" dirty="0"/>
              <a:t>2. How did your values influence that decision?</a:t>
            </a:r>
          </a:p>
          <a:p>
            <a:endParaRPr lang="en-US" sz="3600" dirty="0">
              <a:latin typeface="Bookman Old Style" panose="02050604050505020204" pitchFamily="18" charset="0"/>
            </a:endParaRPr>
          </a:p>
        </p:txBody>
      </p:sp>
      <p:pic>
        <p:nvPicPr>
          <p:cNvPr id="3" name="Picture 2">
            <a:extLst>
              <a:ext uri="{FF2B5EF4-FFF2-40B4-BE49-F238E27FC236}">
                <a16:creationId xmlns:a16="http://schemas.microsoft.com/office/drawing/2014/main" id="{1A3516A4-3C05-4002-A3E3-7CF0B792422C}"/>
              </a:ext>
            </a:extLst>
          </p:cNvPr>
          <p:cNvPicPr>
            <a:picLocks noChangeAspect="1"/>
          </p:cNvPicPr>
          <p:nvPr/>
        </p:nvPicPr>
        <p:blipFill>
          <a:blip r:embed="rId4"/>
          <a:stretch>
            <a:fillRect/>
          </a:stretch>
        </p:blipFill>
        <p:spPr>
          <a:xfrm>
            <a:off x="1014226" y="5906451"/>
            <a:ext cx="2657475" cy="581025"/>
          </a:xfrm>
          <a:prstGeom prst="rect">
            <a:avLst/>
          </a:prstGeom>
        </p:spPr>
      </p:pic>
    </p:spTree>
    <p:extLst>
      <p:ext uri="{BB962C8B-B14F-4D97-AF65-F5344CB8AC3E}">
        <p14:creationId xmlns:p14="http://schemas.microsoft.com/office/powerpoint/2010/main" val="13858625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14E1D3-5DBC-4E13-8E80-24A86C4A4F9D}"/>
              </a:ext>
            </a:extLst>
          </p:cNvPr>
          <p:cNvPicPr>
            <a:picLocks noChangeAspect="1"/>
          </p:cNvPicPr>
          <p:nvPr/>
        </p:nvPicPr>
        <p:blipFill>
          <a:blip r:embed="rId2"/>
          <a:stretch>
            <a:fillRect/>
          </a:stretch>
        </p:blipFill>
        <p:spPr>
          <a:xfrm>
            <a:off x="433387" y="1011382"/>
            <a:ext cx="11325225" cy="3505200"/>
          </a:xfrm>
          <a:prstGeom prst="rect">
            <a:avLst/>
          </a:prstGeom>
        </p:spPr>
      </p:pic>
    </p:spTree>
    <p:extLst>
      <p:ext uri="{BB962C8B-B14F-4D97-AF65-F5344CB8AC3E}">
        <p14:creationId xmlns:p14="http://schemas.microsoft.com/office/powerpoint/2010/main" val="393627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931A8-5E7C-4CE0-9ED3-5D7894F63032}"/>
              </a:ext>
            </a:extLst>
          </p:cNvPr>
          <p:cNvSpPr txBox="1">
            <a:spLocks/>
          </p:cNvSpPr>
          <p:nvPr/>
        </p:nvSpPr>
        <p:spPr>
          <a:xfrm>
            <a:off x="1880321" y="-161249"/>
            <a:ext cx="10266219"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a:solidFill>
                  <a:srgbClr val="000000"/>
                </a:solidFill>
                <a:latin typeface="Bookman Old Style" panose="02050604050505020204" pitchFamily="18" charset="0"/>
              </a:rPr>
              <a:t>Video: What would YOU do?</a:t>
            </a:r>
          </a:p>
        </p:txBody>
      </p:sp>
      <p:pic>
        <p:nvPicPr>
          <p:cNvPr id="3" name="Picture 2">
            <a:extLst>
              <a:ext uri="{FF2B5EF4-FFF2-40B4-BE49-F238E27FC236}">
                <a16:creationId xmlns:a16="http://schemas.microsoft.com/office/drawing/2014/main" id="{017BA34C-BF78-4464-91DA-283003918A03}"/>
              </a:ext>
            </a:extLst>
          </p:cNvPr>
          <p:cNvPicPr>
            <a:picLocks noChangeAspect="1"/>
          </p:cNvPicPr>
          <p:nvPr/>
        </p:nvPicPr>
        <p:blipFill>
          <a:blip r:embed="rId2"/>
          <a:stretch>
            <a:fillRect/>
          </a:stretch>
        </p:blipFill>
        <p:spPr>
          <a:xfrm>
            <a:off x="778020" y="1794380"/>
            <a:ext cx="1379393" cy="1034545"/>
          </a:xfrm>
          <a:prstGeom prst="rect">
            <a:avLst/>
          </a:prstGeom>
        </p:spPr>
      </p:pic>
      <p:sp>
        <p:nvSpPr>
          <p:cNvPr id="4" name="TextBox 3">
            <a:extLst>
              <a:ext uri="{FF2B5EF4-FFF2-40B4-BE49-F238E27FC236}">
                <a16:creationId xmlns:a16="http://schemas.microsoft.com/office/drawing/2014/main" id="{A4ABDF03-90D3-4446-83EF-E54C4E622F21}"/>
              </a:ext>
            </a:extLst>
          </p:cNvPr>
          <p:cNvSpPr txBox="1"/>
          <p:nvPr/>
        </p:nvSpPr>
        <p:spPr>
          <a:xfrm>
            <a:off x="2533650" y="1292802"/>
            <a:ext cx="8615363" cy="5262979"/>
          </a:xfrm>
          <a:prstGeom prst="rect">
            <a:avLst/>
          </a:prstGeom>
          <a:noFill/>
        </p:spPr>
        <p:txBody>
          <a:bodyPr wrap="square" rtlCol="0">
            <a:spAutoFit/>
          </a:bodyPr>
          <a:lstStyle/>
          <a:p>
            <a:r>
              <a:rPr lang="en-US" sz="2800" dirty="0"/>
              <a:t>“</a:t>
            </a:r>
            <a:r>
              <a:rPr lang="en-US" sz="2800" dirty="0">
                <a:latin typeface="Bookman Old Style" panose="02050604050505020204" pitchFamily="18" charset="0"/>
              </a:rPr>
              <a:t>What would YOU do” T.V show, gives us an opportunity to ask ourselves what </a:t>
            </a:r>
            <a:r>
              <a:rPr lang="en-US" sz="2800" b="1" u="sng" dirty="0">
                <a:latin typeface="Bookman Old Style" panose="02050604050505020204" pitchFamily="18" charset="0"/>
              </a:rPr>
              <a:t>would we do </a:t>
            </a:r>
            <a:r>
              <a:rPr lang="en-US" sz="2800" dirty="0">
                <a:latin typeface="Bookman Old Style" panose="02050604050505020204" pitchFamily="18" charset="0"/>
              </a:rPr>
              <a:t>when put in a situation? </a:t>
            </a:r>
          </a:p>
          <a:p>
            <a:endParaRPr lang="en-US" sz="2800" dirty="0">
              <a:latin typeface="Bookman Old Style" panose="02050604050505020204" pitchFamily="18" charset="0"/>
            </a:endParaRPr>
          </a:p>
          <a:p>
            <a:endParaRPr lang="en-US" sz="2800" dirty="0">
              <a:latin typeface="Bookman Old Style" panose="02050604050505020204" pitchFamily="18" charset="0"/>
            </a:endParaRPr>
          </a:p>
          <a:p>
            <a:r>
              <a:rPr lang="en-US" sz="2800" dirty="0">
                <a:latin typeface="Bookman Old Style" panose="02050604050505020204" pitchFamily="18" charset="0"/>
              </a:rPr>
              <a:t>It gives us the opportunity to ponder our values and how it can influence our decision when no one is looking.</a:t>
            </a:r>
          </a:p>
          <a:p>
            <a:endParaRPr lang="en-US" sz="2800" dirty="0">
              <a:latin typeface="Bookman Old Style" panose="02050604050505020204" pitchFamily="18" charset="0"/>
            </a:endParaRPr>
          </a:p>
          <a:p>
            <a:r>
              <a:rPr lang="en-US" sz="2800" dirty="0">
                <a:latin typeface="Bookman Old Style" panose="02050604050505020204" pitchFamily="18" charset="0"/>
              </a:rPr>
              <a:t>As you watch the video clip think about what YOU would do and what values influence you decision</a:t>
            </a:r>
          </a:p>
        </p:txBody>
      </p:sp>
    </p:spTree>
    <p:extLst>
      <p:ext uri="{BB962C8B-B14F-4D97-AF65-F5344CB8AC3E}">
        <p14:creationId xmlns:p14="http://schemas.microsoft.com/office/powerpoint/2010/main" val="23980038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B33B65-AFD5-4DAF-818E-B0DB42912176}"/>
              </a:ext>
            </a:extLst>
          </p:cNvPr>
          <p:cNvSpPr/>
          <p:nvPr/>
        </p:nvSpPr>
        <p:spPr>
          <a:xfrm>
            <a:off x="3909702" y="6152285"/>
            <a:ext cx="4788234" cy="646331"/>
          </a:xfrm>
          <a:prstGeom prst="rect">
            <a:avLst/>
          </a:prstGeom>
        </p:spPr>
        <p:txBody>
          <a:bodyPr wrap="none">
            <a:spAutoFit/>
          </a:bodyPr>
          <a:lstStyle/>
          <a:p>
            <a:r>
              <a:rPr lang="en-US" dirty="0">
                <a:hlinkClick r:id="rId3"/>
              </a:rPr>
              <a:t>https://www.youtube.com/watch?v=I4uDU8XYzlI</a:t>
            </a:r>
            <a:endParaRPr lang="en-US" dirty="0"/>
          </a:p>
          <a:p>
            <a:endParaRPr lang="en-US" dirty="0"/>
          </a:p>
        </p:txBody>
      </p:sp>
      <p:sp>
        <p:nvSpPr>
          <p:cNvPr id="4" name="TextBox 3">
            <a:extLst>
              <a:ext uri="{FF2B5EF4-FFF2-40B4-BE49-F238E27FC236}">
                <a16:creationId xmlns:a16="http://schemas.microsoft.com/office/drawing/2014/main" id="{21B2C442-94A4-4A00-98CF-C936860D4396}"/>
              </a:ext>
            </a:extLst>
          </p:cNvPr>
          <p:cNvSpPr txBox="1"/>
          <p:nvPr/>
        </p:nvSpPr>
        <p:spPr>
          <a:xfrm>
            <a:off x="1967345" y="303451"/>
            <a:ext cx="10571018" cy="707886"/>
          </a:xfrm>
          <a:prstGeom prst="rect">
            <a:avLst/>
          </a:prstGeom>
          <a:noFill/>
        </p:spPr>
        <p:txBody>
          <a:bodyPr wrap="square" rtlCol="0">
            <a:spAutoFit/>
          </a:bodyPr>
          <a:lstStyle/>
          <a:p>
            <a:r>
              <a:rPr lang="en-US" sz="4000" dirty="0">
                <a:latin typeface="Century Schoolbook" panose="02040604050505020304" pitchFamily="18" charset="0"/>
              </a:rPr>
              <a:t>Video – Employee Steals from the Store</a:t>
            </a:r>
          </a:p>
        </p:txBody>
      </p:sp>
      <p:pic>
        <p:nvPicPr>
          <p:cNvPr id="5" name="Online Media 4" title="Employee Steals From Store | What Would You Do? | WWYD">
            <a:hlinkClick r:id="" action="ppaction://media"/>
            <a:extLst>
              <a:ext uri="{FF2B5EF4-FFF2-40B4-BE49-F238E27FC236}">
                <a16:creationId xmlns:a16="http://schemas.microsoft.com/office/drawing/2014/main" id="{D2F4999D-8211-4408-9D4D-87A02D2414DE}"/>
              </a:ext>
            </a:extLst>
          </p:cNvPr>
          <p:cNvPicPr>
            <a:picLocks noRot="1" noChangeAspect="1"/>
          </p:cNvPicPr>
          <p:nvPr>
            <a:videoFile r:link="rId1"/>
          </p:nvPr>
        </p:nvPicPr>
        <p:blipFill>
          <a:blip r:embed="rId4"/>
          <a:stretch>
            <a:fillRect/>
          </a:stretch>
        </p:blipFill>
        <p:spPr>
          <a:xfrm>
            <a:off x="1288473" y="1367271"/>
            <a:ext cx="8506691" cy="4785014"/>
          </a:xfrm>
          <a:prstGeom prst="rect">
            <a:avLst/>
          </a:prstGeom>
        </p:spPr>
      </p:pic>
    </p:spTree>
    <p:extLst>
      <p:ext uri="{BB962C8B-B14F-4D97-AF65-F5344CB8AC3E}">
        <p14:creationId xmlns:p14="http://schemas.microsoft.com/office/powerpoint/2010/main" val="56485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B2C442-94A4-4A00-98CF-C936860D4396}"/>
              </a:ext>
            </a:extLst>
          </p:cNvPr>
          <p:cNvSpPr txBox="1"/>
          <p:nvPr/>
        </p:nvSpPr>
        <p:spPr>
          <a:xfrm>
            <a:off x="1967345" y="303451"/>
            <a:ext cx="10571018" cy="707886"/>
          </a:xfrm>
          <a:prstGeom prst="rect">
            <a:avLst/>
          </a:prstGeom>
          <a:noFill/>
        </p:spPr>
        <p:txBody>
          <a:bodyPr wrap="square" rtlCol="0">
            <a:spAutoFit/>
          </a:bodyPr>
          <a:lstStyle/>
          <a:p>
            <a:r>
              <a:rPr lang="en-US" sz="4000" dirty="0">
                <a:latin typeface="Century Schoolbook" panose="02040604050505020304" pitchFamily="18" charset="0"/>
              </a:rPr>
              <a:t>Video – Boys selling fake tickets</a:t>
            </a:r>
          </a:p>
        </p:txBody>
      </p:sp>
      <p:sp>
        <p:nvSpPr>
          <p:cNvPr id="6" name="Rectangle 5">
            <a:extLst>
              <a:ext uri="{FF2B5EF4-FFF2-40B4-BE49-F238E27FC236}">
                <a16:creationId xmlns:a16="http://schemas.microsoft.com/office/drawing/2014/main" id="{1C67B727-745B-4907-94A4-BB2E940F6D23}"/>
              </a:ext>
            </a:extLst>
          </p:cNvPr>
          <p:cNvSpPr/>
          <p:nvPr/>
        </p:nvSpPr>
        <p:spPr>
          <a:xfrm>
            <a:off x="3514451" y="6211669"/>
            <a:ext cx="4913717" cy="646331"/>
          </a:xfrm>
          <a:prstGeom prst="rect">
            <a:avLst/>
          </a:prstGeom>
        </p:spPr>
        <p:txBody>
          <a:bodyPr wrap="none">
            <a:spAutoFit/>
          </a:bodyPr>
          <a:lstStyle/>
          <a:p>
            <a:r>
              <a:rPr lang="en-US" dirty="0">
                <a:hlinkClick r:id="rId3"/>
              </a:rPr>
              <a:t>https://www.youtube.com/watch?v=OhdcZC3BLAI</a:t>
            </a:r>
            <a:endParaRPr lang="en-US" dirty="0"/>
          </a:p>
          <a:p>
            <a:endParaRPr lang="en-US" dirty="0"/>
          </a:p>
        </p:txBody>
      </p:sp>
      <p:pic>
        <p:nvPicPr>
          <p:cNvPr id="3" name="Online Media 2" title="What Would You Do: Teen boys selling fake event tickets">
            <a:hlinkClick r:id="" action="ppaction://media"/>
            <a:extLst>
              <a:ext uri="{FF2B5EF4-FFF2-40B4-BE49-F238E27FC236}">
                <a16:creationId xmlns:a16="http://schemas.microsoft.com/office/drawing/2014/main" id="{820CAE0D-C25D-48D6-82A9-3F663C486D19}"/>
              </a:ext>
            </a:extLst>
          </p:cNvPr>
          <p:cNvPicPr>
            <a:picLocks noRot="1" noChangeAspect="1"/>
          </p:cNvPicPr>
          <p:nvPr>
            <a:videoFile r:link="rId1"/>
          </p:nvPr>
        </p:nvPicPr>
        <p:blipFill>
          <a:blip r:embed="rId4"/>
          <a:stretch>
            <a:fillRect/>
          </a:stretch>
        </p:blipFill>
        <p:spPr>
          <a:xfrm>
            <a:off x="1701807" y="1367272"/>
            <a:ext cx="8788385" cy="4943467"/>
          </a:xfrm>
          <a:prstGeom prst="rect">
            <a:avLst/>
          </a:prstGeom>
        </p:spPr>
      </p:pic>
    </p:spTree>
    <p:extLst>
      <p:ext uri="{BB962C8B-B14F-4D97-AF65-F5344CB8AC3E}">
        <p14:creationId xmlns:p14="http://schemas.microsoft.com/office/powerpoint/2010/main" val="2849875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3" name="Rectangle 2">
            <a:extLst>
              <a:ext uri="{FF2B5EF4-FFF2-40B4-BE49-F238E27FC236}">
                <a16:creationId xmlns:a16="http://schemas.microsoft.com/office/drawing/2014/main" id="{E136DD69-E326-414C-AC63-171009137A8A}"/>
              </a:ext>
            </a:extLst>
          </p:cNvPr>
          <p:cNvSpPr/>
          <p:nvPr/>
        </p:nvSpPr>
        <p:spPr>
          <a:xfrm>
            <a:off x="623455" y="1593706"/>
            <a:ext cx="10210799" cy="4278094"/>
          </a:xfrm>
          <a:prstGeom prst="rect">
            <a:avLst/>
          </a:prstGeom>
        </p:spPr>
        <p:txBody>
          <a:bodyPr wrap="square">
            <a:spAutoFit/>
          </a:bodyPr>
          <a:lstStyle/>
          <a:p>
            <a:endParaRPr lang="en-US" sz="3200" dirty="0">
              <a:latin typeface="Bookman Old Style" panose="02050604050505020204" pitchFamily="18" charset="0"/>
            </a:endParaRPr>
          </a:p>
          <a:p>
            <a:r>
              <a:rPr lang="en-US" sz="3200" dirty="0">
                <a:latin typeface="Bookman Old Style" panose="02050604050505020204" pitchFamily="18" charset="0"/>
              </a:rPr>
              <a:t>1. </a:t>
            </a:r>
            <a:r>
              <a:rPr lang="en-US" sz="4000" dirty="0">
                <a:latin typeface="Bookman Old Style" panose="02050604050505020204" pitchFamily="18" charset="0"/>
              </a:rPr>
              <a:t>What are some values that influenced the customers decision?</a:t>
            </a:r>
          </a:p>
          <a:p>
            <a:endParaRPr lang="en-US" sz="4000" dirty="0">
              <a:effectLst/>
              <a:latin typeface="Bookman Old Style" panose="02050604050505020204" pitchFamily="18" charset="0"/>
            </a:endParaRPr>
          </a:p>
          <a:p>
            <a:endParaRPr lang="en-US" sz="4000" dirty="0">
              <a:latin typeface="Bookman Old Style" panose="02050604050505020204" pitchFamily="18" charset="0"/>
            </a:endParaRPr>
          </a:p>
          <a:p>
            <a:r>
              <a:rPr lang="en-US" sz="4000" dirty="0">
                <a:effectLst/>
                <a:latin typeface="Bookman Old Style" panose="02050604050505020204" pitchFamily="18" charset="0"/>
              </a:rPr>
              <a:t>2. What would you have done in the situation?</a:t>
            </a:r>
          </a:p>
        </p:txBody>
      </p:sp>
    </p:spTree>
    <p:extLst>
      <p:ext uri="{BB962C8B-B14F-4D97-AF65-F5344CB8AC3E}">
        <p14:creationId xmlns:p14="http://schemas.microsoft.com/office/powerpoint/2010/main" val="3620143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118360" y="1441938"/>
            <a:ext cx="7682601" cy="3974124"/>
          </a:xfrm>
        </p:spPr>
        <p:txBody>
          <a:bodyPr vert="horz" lIns="91440" tIns="45720" rIns="91440" bIns="45720" rtlCol="0" anchor="ctr">
            <a:normAutofit fontScale="90000"/>
          </a:bodyPr>
          <a:lstStyle/>
          <a:p>
            <a:pPr algn="ctr"/>
            <a:r>
              <a:rPr lang="en-US" sz="8000" dirty="0">
                <a:solidFill>
                  <a:schemeClr val="bg1"/>
                </a:solidFill>
                <a:latin typeface="Bookman Old Style" panose="02050604050505020204" pitchFamily="18" charset="0"/>
              </a:rPr>
              <a:t>Wednesday </a:t>
            </a:r>
            <a:r>
              <a:rPr lang="en-US" sz="5300" dirty="0">
                <a:solidFill>
                  <a:schemeClr val="bg1"/>
                </a:solidFill>
                <a:latin typeface="Bookman Old Style" panose="02050604050505020204" pitchFamily="18" charset="0"/>
              </a:rPr>
              <a:t>9/12</a:t>
            </a:r>
            <a:br>
              <a:rPr lang="en-US" sz="5300" dirty="0">
                <a:solidFill>
                  <a:schemeClr val="bg1"/>
                </a:solidFill>
                <a:latin typeface="Bookman Old Style" panose="02050604050505020204" pitchFamily="18" charset="0"/>
              </a:rPr>
            </a:br>
            <a:r>
              <a:rPr lang="en-US" sz="5300" dirty="0">
                <a:solidFill>
                  <a:schemeClr val="bg1"/>
                </a:solidFill>
                <a:latin typeface="Bookman Old Style" panose="02050604050505020204" pitchFamily="18" charset="0"/>
              </a:rPr>
              <a:t>Using values to make decision.</a:t>
            </a:r>
            <a:br>
              <a:rPr lang="en-US" sz="8000" dirty="0">
                <a:solidFill>
                  <a:schemeClr val="bg1"/>
                </a:solidFill>
                <a:latin typeface="Bookman Old Style" panose="02050604050505020204" pitchFamily="18" charset="0"/>
              </a:rPr>
            </a:br>
            <a:endParaRPr lang="en-US" sz="60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24500177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8" name="Title 1">
            <a:extLst>
              <a:ext uri="{FF2B5EF4-FFF2-40B4-BE49-F238E27FC236}">
                <a16:creationId xmlns:a16="http://schemas.microsoft.com/office/drawing/2014/main" id="{871AA25F-2942-4CE3-AACD-328B2D3BEEE2}"/>
              </a:ext>
            </a:extLst>
          </p:cNvPr>
          <p:cNvSpPr txBox="1">
            <a:spLocks/>
          </p:cNvSpPr>
          <p:nvPr/>
        </p:nvSpPr>
        <p:spPr>
          <a:xfrm>
            <a:off x="5351780" y="-276459"/>
            <a:ext cx="7257539"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dirty="0">
                <a:solidFill>
                  <a:srgbClr val="000000"/>
                </a:solidFill>
                <a:latin typeface="Bookman Old Style" panose="02050604050505020204" pitchFamily="18" charset="0"/>
              </a:rPr>
              <a:t>Collaboration</a:t>
            </a:r>
          </a:p>
        </p:txBody>
      </p:sp>
      <p:sp>
        <p:nvSpPr>
          <p:cNvPr id="2" name="Rectangle 1">
            <a:extLst>
              <a:ext uri="{FF2B5EF4-FFF2-40B4-BE49-F238E27FC236}">
                <a16:creationId xmlns:a16="http://schemas.microsoft.com/office/drawing/2014/main" id="{2C93D218-C750-4BF0-92D2-2442DB21902E}"/>
              </a:ext>
            </a:extLst>
          </p:cNvPr>
          <p:cNvSpPr/>
          <p:nvPr/>
        </p:nvSpPr>
        <p:spPr>
          <a:xfrm>
            <a:off x="5429786" y="1291120"/>
            <a:ext cx="6096000" cy="5016758"/>
          </a:xfrm>
          <a:prstGeom prst="rect">
            <a:avLst/>
          </a:prstGeom>
        </p:spPr>
        <p:txBody>
          <a:bodyPr>
            <a:spAutoFit/>
          </a:bodyPr>
          <a:lstStyle/>
          <a:p>
            <a:r>
              <a:rPr lang="en-US" sz="3200" i="1" dirty="0">
                <a:latin typeface="Bookman Old Style" panose="02050604050505020204" pitchFamily="18" charset="0"/>
              </a:rPr>
              <a:t>You can also choose to think about your values before making a decision.</a:t>
            </a:r>
          </a:p>
          <a:p>
            <a:endParaRPr lang="en-US" sz="3200" i="1" dirty="0">
              <a:latin typeface="Bookman Old Style" panose="02050604050505020204" pitchFamily="18" charset="0"/>
            </a:endParaRPr>
          </a:p>
          <a:p>
            <a:r>
              <a:rPr lang="en-US" sz="3200" i="1" dirty="0">
                <a:latin typeface="Bookman Old Style" panose="02050604050505020204" pitchFamily="18" charset="0"/>
              </a:rPr>
              <a:t>This can be particularly helpful in difficult situations.</a:t>
            </a:r>
          </a:p>
          <a:p>
            <a:endParaRPr lang="en-US" sz="3200" dirty="0">
              <a:latin typeface="Bookman Old Style" panose="02050604050505020204" pitchFamily="18" charset="0"/>
            </a:endParaRPr>
          </a:p>
          <a:p>
            <a:r>
              <a:rPr lang="en-US" sz="3200" dirty="0">
                <a:latin typeface="Bookman Old Style" panose="02050604050505020204" pitchFamily="18" charset="0"/>
              </a:rPr>
              <a:t>How can thinking about your values help you make good decisions?</a:t>
            </a:r>
          </a:p>
        </p:txBody>
      </p:sp>
    </p:spTree>
    <p:extLst>
      <p:ext uri="{BB962C8B-B14F-4D97-AF65-F5344CB8AC3E}">
        <p14:creationId xmlns:p14="http://schemas.microsoft.com/office/powerpoint/2010/main" val="48465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89D3A31-3647-4AB9-BFA6-3284B8248ACC}"/>
              </a:ext>
            </a:extLst>
          </p:cNvPr>
          <p:cNvSpPr txBox="1">
            <a:spLocks/>
          </p:cNvSpPr>
          <p:nvPr/>
        </p:nvSpPr>
        <p:spPr>
          <a:xfrm>
            <a:off x="852054" y="130320"/>
            <a:ext cx="10487891" cy="1609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dirty="0">
                <a:latin typeface="Bookman Old Style" panose="02050604050505020204" pitchFamily="18" charset="0"/>
              </a:rPr>
              <a:t>Activity</a:t>
            </a:r>
          </a:p>
        </p:txBody>
      </p:sp>
      <p:sp>
        <p:nvSpPr>
          <p:cNvPr id="4" name="Rectangle 3">
            <a:extLst>
              <a:ext uri="{FF2B5EF4-FFF2-40B4-BE49-F238E27FC236}">
                <a16:creationId xmlns:a16="http://schemas.microsoft.com/office/drawing/2014/main" id="{920A6CE9-1319-44B1-B3C6-28706CBF769D}"/>
              </a:ext>
            </a:extLst>
          </p:cNvPr>
          <p:cNvSpPr/>
          <p:nvPr/>
        </p:nvSpPr>
        <p:spPr>
          <a:xfrm>
            <a:off x="852054" y="1740045"/>
            <a:ext cx="10771910" cy="2062103"/>
          </a:xfrm>
          <a:prstGeom prst="rect">
            <a:avLst/>
          </a:prstGeom>
        </p:spPr>
        <p:txBody>
          <a:bodyPr wrap="square">
            <a:spAutoFit/>
          </a:bodyPr>
          <a:lstStyle/>
          <a:p>
            <a:r>
              <a:rPr lang="en-US" sz="3200" dirty="0">
                <a:latin typeface="Bookman Old Style" panose="02050604050505020204" pitchFamily="18" charset="0"/>
              </a:rPr>
              <a:t>1. As a class, choose a scenario below </a:t>
            </a:r>
          </a:p>
          <a:p>
            <a:endParaRPr lang="en-US" sz="3200" dirty="0">
              <a:latin typeface="Bookman Old Style" panose="02050604050505020204" pitchFamily="18" charset="0"/>
            </a:endParaRPr>
          </a:p>
          <a:p>
            <a:r>
              <a:rPr lang="en-US" sz="3200" dirty="0">
                <a:latin typeface="Bookman Old Style" panose="02050604050505020204" pitchFamily="18" charset="0"/>
              </a:rPr>
              <a:t>2. Individually, use your values to decide what you would do</a:t>
            </a:r>
          </a:p>
        </p:txBody>
      </p:sp>
      <p:pic>
        <p:nvPicPr>
          <p:cNvPr id="5" name="Picture 4">
            <a:hlinkClick r:id="" action="ppaction://hlinkshowjump?jump=nextslide"/>
            <a:extLst>
              <a:ext uri="{FF2B5EF4-FFF2-40B4-BE49-F238E27FC236}">
                <a16:creationId xmlns:a16="http://schemas.microsoft.com/office/drawing/2014/main" id="{BED188C4-D655-4516-B193-DED309797372}"/>
              </a:ext>
            </a:extLst>
          </p:cNvPr>
          <p:cNvPicPr>
            <a:picLocks noChangeAspect="1"/>
          </p:cNvPicPr>
          <p:nvPr/>
        </p:nvPicPr>
        <p:blipFill rotWithShape="1">
          <a:blip r:embed="rId2"/>
          <a:srcRect t="-3754" r="64983"/>
          <a:stretch/>
        </p:blipFill>
        <p:spPr>
          <a:xfrm>
            <a:off x="1663844" y="4350327"/>
            <a:ext cx="2104593" cy="681903"/>
          </a:xfrm>
          <a:prstGeom prst="rect">
            <a:avLst/>
          </a:prstGeom>
        </p:spPr>
      </p:pic>
      <p:pic>
        <p:nvPicPr>
          <p:cNvPr id="6" name="Picture 5">
            <a:hlinkClick r:id="rId3" action="ppaction://hlinksldjump"/>
            <a:extLst>
              <a:ext uri="{FF2B5EF4-FFF2-40B4-BE49-F238E27FC236}">
                <a16:creationId xmlns:a16="http://schemas.microsoft.com/office/drawing/2014/main" id="{438BCE19-AFC4-4056-831A-B53FD869AD27}"/>
              </a:ext>
            </a:extLst>
          </p:cNvPr>
          <p:cNvPicPr>
            <a:picLocks noChangeAspect="1"/>
          </p:cNvPicPr>
          <p:nvPr/>
        </p:nvPicPr>
        <p:blipFill rotWithShape="1">
          <a:blip r:embed="rId2"/>
          <a:srcRect l="34325" t="-27405" r="33403"/>
          <a:stretch/>
        </p:blipFill>
        <p:spPr>
          <a:xfrm>
            <a:off x="5036128" y="4194896"/>
            <a:ext cx="1939637" cy="837334"/>
          </a:xfrm>
          <a:prstGeom prst="rect">
            <a:avLst/>
          </a:prstGeom>
        </p:spPr>
      </p:pic>
      <p:pic>
        <p:nvPicPr>
          <p:cNvPr id="7" name="Picture 6">
            <a:hlinkClick r:id="rId3" action="ppaction://hlinksldjump"/>
            <a:extLst>
              <a:ext uri="{FF2B5EF4-FFF2-40B4-BE49-F238E27FC236}">
                <a16:creationId xmlns:a16="http://schemas.microsoft.com/office/drawing/2014/main" id="{224CABA6-6840-476F-BB71-B447961D5AAB}"/>
              </a:ext>
            </a:extLst>
          </p:cNvPr>
          <p:cNvPicPr>
            <a:picLocks noChangeAspect="1"/>
          </p:cNvPicPr>
          <p:nvPr/>
        </p:nvPicPr>
        <p:blipFill rotWithShape="1">
          <a:blip r:embed="rId2"/>
          <a:srcRect l="65905" t="-6776" r="1823" b="6645"/>
          <a:stretch/>
        </p:blipFill>
        <p:spPr>
          <a:xfrm>
            <a:off x="8243456" y="4350327"/>
            <a:ext cx="1939638" cy="658090"/>
          </a:xfrm>
          <a:prstGeom prst="rect">
            <a:avLst/>
          </a:prstGeom>
        </p:spPr>
      </p:pic>
    </p:spTree>
    <p:extLst>
      <p:ext uri="{BB962C8B-B14F-4D97-AF65-F5344CB8AC3E}">
        <p14:creationId xmlns:p14="http://schemas.microsoft.com/office/powerpoint/2010/main" val="4285652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14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C71FC55-86A8-485B-819D-2FB66FDBCD22}"/>
              </a:ext>
            </a:extLst>
          </p:cNvPr>
          <p:cNvPicPr>
            <a:picLocks noChangeAspect="1"/>
          </p:cNvPicPr>
          <p:nvPr/>
        </p:nvPicPr>
        <p:blipFill>
          <a:blip r:embed="rId2"/>
          <a:stretch>
            <a:fillRect/>
          </a:stretch>
        </p:blipFill>
        <p:spPr>
          <a:xfrm>
            <a:off x="643467" y="1166198"/>
            <a:ext cx="10905066" cy="4525603"/>
          </a:xfrm>
          <a:prstGeom prst="rect">
            <a:avLst/>
          </a:prstGeom>
        </p:spPr>
      </p:pic>
    </p:spTree>
    <p:extLst>
      <p:ext uri="{BB962C8B-B14F-4D97-AF65-F5344CB8AC3E}">
        <p14:creationId xmlns:p14="http://schemas.microsoft.com/office/powerpoint/2010/main" val="3505255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3BEB55B-DCD0-4008-B610-D42A529D16D2}"/>
              </a:ext>
            </a:extLst>
          </p:cNvPr>
          <p:cNvSpPr txBox="1">
            <a:spLocks/>
          </p:cNvSpPr>
          <p:nvPr/>
        </p:nvSpPr>
        <p:spPr>
          <a:xfrm>
            <a:off x="432539" y="342328"/>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Bookman Old Style" panose="02050604050505020204" pitchFamily="18" charset="0"/>
              </a:rPr>
              <a:t>Overview</a:t>
            </a:r>
          </a:p>
        </p:txBody>
      </p:sp>
      <p:sp>
        <p:nvSpPr>
          <p:cNvPr id="3" name="Rectangle 2">
            <a:extLst>
              <a:ext uri="{FF2B5EF4-FFF2-40B4-BE49-F238E27FC236}">
                <a16:creationId xmlns:a16="http://schemas.microsoft.com/office/drawing/2014/main" id="{4FD5A696-8823-44CC-8861-6D8F8EB10889}"/>
              </a:ext>
            </a:extLst>
          </p:cNvPr>
          <p:cNvSpPr/>
          <p:nvPr/>
        </p:nvSpPr>
        <p:spPr>
          <a:xfrm>
            <a:off x="914399" y="1951672"/>
            <a:ext cx="10529455" cy="2677656"/>
          </a:xfrm>
          <a:prstGeom prst="rect">
            <a:avLst/>
          </a:prstGeom>
        </p:spPr>
        <p:txBody>
          <a:bodyPr wrap="square">
            <a:spAutoFit/>
          </a:bodyPr>
          <a:lstStyle/>
          <a:p>
            <a:r>
              <a:rPr lang="en-US" sz="2800" dirty="0">
                <a:latin typeface="Bookman Old Style" panose="02050604050505020204" pitchFamily="18" charset="0"/>
              </a:rPr>
              <a:t>Values are a resource students can turn to and use in a wide range of situations. Identifying, focusing on, and remembering values has been shown to improve coping skills and positive decision making. Research on values shows that focusing on them increases people’s resilience to stress and improves psychological well-being.</a:t>
            </a:r>
            <a:endParaRPr lang="en-US" sz="2800" dirty="0">
              <a:effectLst/>
              <a:latin typeface="Bookman Old Style" panose="02050604050505020204" pitchFamily="18" charset="0"/>
            </a:endParaRPr>
          </a:p>
        </p:txBody>
      </p:sp>
    </p:spTree>
    <p:extLst>
      <p:ext uri="{BB962C8B-B14F-4D97-AF65-F5344CB8AC3E}">
        <p14:creationId xmlns:p14="http://schemas.microsoft.com/office/powerpoint/2010/main" val="428035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D2C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EA3A9B8-6268-4A82-86E3-B289275A25A0}"/>
              </a:ext>
            </a:extLst>
          </p:cNvPr>
          <p:cNvPicPr>
            <a:picLocks noChangeAspect="1"/>
          </p:cNvPicPr>
          <p:nvPr/>
        </p:nvPicPr>
        <p:blipFill>
          <a:blip r:embed="rId2"/>
          <a:stretch>
            <a:fillRect/>
          </a:stretch>
        </p:blipFill>
        <p:spPr>
          <a:xfrm>
            <a:off x="643467" y="1656927"/>
            <a:ext cx="10905066" cy="3544146"/>
          </a:xfrm>
          <a:prstGeom prst="rect">
            <a:avLst/>
          </a:prstGeom>
        </p:spPr>
      </p:pic>
    </p:spTree>
    <p:extLst>
      <p:ext uri="{BB962C8B-B14F-4D97-AF65-F5344CB8AC3E}">
        <p14:creationId xmlns:p14="http://schemas.microsoft.com/office/powerpoint/2010/main" val="1402419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B5B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55F2337-E72F-48E3-8FB0-5FBCA288E36B}"/>
              </a:ext>
            </a:extLst>
          </p:cNvPr>
          <p:cNvPicPr>
            <a:picLocks noChangeAspect="1"/>
          </p:cNvPicPr>
          <p:nvPr/>
        </p:nvPicPr>
        <p:blipFill>
          <a:blip r:embed="rId2"/>
          <a:stretch>
            <a:fillRect/>
          </a:stretch>
        </p:blipFill>
        <p:spPr>
          <a:xfrm>
            <a:off x="643467" y="1261618"/>
            <a:ext cx="10905066" cy="4334763"/>
          </a:xfrm>
          <a:prstGeom prst="rect">
            <a:avLst/>
          </a:prstGeom>
        </p:spPr>
      </p:pic>
    </p:spTree>
    <p:extLst>
      <p:ext uri="{BB962C8B-B14F-4D97-AF65-F5344CB8AC3E}">
        <p14:creationId xmlns:p14="http://schemas.microsoft.com/office/powerpoint/2010/main" val="1262141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C31B-AAF4-415D-B273-54872D3475BD}"/>
              </a:ext>
            </a:extLst>
          </p:cNvPr>
          <p:cNvSpPr txBox="1">
            <a:spLocks/>
          </p:cNvSpPr>
          <p:nvPr/>
        </p:nvSpPr>
        <p:spPr>
          <a:xfrm>
            <a:off x="2705583" y="413286"/>
            <a:ext cx="7221218" cy="145405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a:solidFill>
                  <a:srgbClr val="000000"/>
                </a:solidFill>
                <a:latin typeface="Bookman Old Style" panose="02050604050505020204" pitchFamily="18" charset="0"/>
              </a:rPr>
              <a:t>Class Discussion </a:t>
            </a:r>
            <a:endParaRPr lang="en-US" sz="6600" dirty="0">
              <a:solidFill>
                <a:srgbClr val="000000"/>
              </a:solidFill>
              <a:latin typeface="Bookman Old Style" panose="02050604050505020204" pitchFamily="18" charset="0"/>
            </a:endParaRPr>
          </a:p>
        </p:txBody>
      </p:sp>
      <p:sp>
        <p:nvSpPr>
          <p:cNvPr id="3" name="Rectangle 2">
            <a:extLst>
              <a:ext uri="{FF2B5EF4-FFF2-40B4-BE49-F238E27FC236}">
                <a16:creationId xmlns:a16="http://schemas.microsoft.com/office/drawing/2014/main" id="{CE96CED1-2CAC-4954-A3B8-0CF4EFEABC00}"/>
              </a:ext>
            </a:extLst>
          </p:cNvPr>
          <p:cNvSpPr/>
          <p:nvPr/>
        </p:nvSpPr>
        <p:spPr>
          <a:xfrm>
            <a:off x="1011382" y="2094544"/>
            <a:ext cx="11111345" cy="3046988"/>
          </a:xfrm>
          <a:prstGeom prst="rect">
            <a:avLst/>
          </a:prstGeom>
        </p:spPr>
        <p:txBody>
          <a:bodyPr wrap="square">
            <a:spAutoFit/>
          </a:bodyPr>
          <a:lstStyle/>
          <a:p>
            <a:r>
              <a:rPr lang="en-US" sz="3200" i="1" dirty="0">
                <a:latin typeface="Bookman Old Style" panose="02050604050505020204" pitchFamily="18" charset="0"/>
              </a:rPr>
              <a:t>Is it always easy to remember your values when you have to make a quick decision in a difficult situation?</a:t>
            </a:r>
          </a:p>
          <a:p>
            <a:r>
              <a:rPr lang="en-US" sz="3200" dirty="0">
                <a:latin typeface="Bookman Old Style" panose="02050604050505020204" pitchFamily="18" charset="0"/>
              </a:rPr>
              <a:t> </a:t>
            </a:r>
          </a:p>
          <a:p>
            <a:r>
              <a:rPr lang="en-US" sz="3200" dirty="0">
                <a:latin typeface="Bookman Old Style" panose="02050604050505020204" pitchFamily="18" charset="0"/>
              </a:rPr>
              <a:t>Why or why not?</a:t>
            </a:r>
          </a:p>
          <a:p>
            <a:endParaRPr lang="en-US" sz="3200" dirty="0">
              <a:latin typeface="Bookman Old Style" panose="02050604050505020204" pitchFamily="18" charset="0"/>
            </a:endParaRPr>
          </a:p>
          <a:p>
            <a:r>
              <a:rPr lang="en-US" sz="3200" dirty="0">
                <a:latin typeface="Bookman Old Style" panose="02050604050505020204" pitchFamily="18" charset="0"/>
              </a:rPr>
              <a:t>What can help you remember your values?</a:t>
            </a:r>
            <a:endParaRPr lang="en-US" sz="3200" dirty="0">
              <a:effectLst/>
              <a:latin typeface="Bookman Old Style" panose="02050604050505020204" pitchFamily="18" charset="0"/>
            </a:endParaRPr>
          </a:p>
        </p:txBody>
      </p:sp>
    </p:spTree>
    <p:extLst>
      <p:ext uri="{BB962C8B-B14F-4D97-AF65-F5344CB8AC3E}">
        <p14:creationId xmlns:p14="http://schemas.microsoft.com/office/powerpoint/2010/main" val="2689399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Thursday 09/13</a:t>
            </a:r>
            <a:br>
              <a:rPr lang="en-US" sz="6000" dirty="0">
                <a:solidFill>
                  <a:schemeClr val="bg1"/>
                </a:solidFill>
                <a:latin typeface="Bookman Old Style" panose="02050604050505020204" pitchFamily="18" charset="0"/>
              </a:rPr>
            </a:br>
            <a:r>
              <a:rPr lang="en-US" sz="6000" dirty="0">
                <a:solidFill>
                  <a:schemeClr val="bg1"/>
                </a:solidFill>
                <a:latin typeface="Bookman Old Style" panose="02050604050505020204" pitchFamily="18" charset="0"/>
              </a:rPr>
              <a:t>The Art of Values</a:t>
            </a:r>
            <a:br>
              <a:rPr lang="en-US" sz="60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119311514"/>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2">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71676C69-2ECF-446C-925C-0AAF135E1FE6}"/>
              </a:ext>
            </a:extLst>
          </p:cNvPr>
          <p:cNvSpPr txBox="1">
            <a:spLocks/>
          </p:cNvSpPr>
          <p:nvPr/>
        </p:nvSpPr>
        <p:spPr>
          <a:xfrm>
            <a:off x="7225223" y="69313"/>
            <a:ext cx="4805996" cy="14014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200" dirty="0">
                <a:solidFill>
                  <a:srgbClr val="000000"/>
                </a:solidFill>
                <a:latin typeface="Bookman Old Style" panose="02050604050505020204" pitchFamily="18" charset="0"/>
              </a:rPr>
              <a:t>Activity</a:t>
            </a:r>
          </a:p>
        </p:txBody>
      </p:sp>
      <p:sp>
        <p:nvSpPr>
          <p:cNvPr id="15"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67149A9F-0FD2-41BE-A0AD-BB374F0F5FBD}"/>
              </a:ext>
            </a:extLst>
          </p:cNvPr>
          <p:cNvPicPr>
            <a:picLocks noChangeAspect="1"/>
          </p:cNvPicPr>
          <p:nvPr/>
        </p:nvPicPr>
        <p:blipFill rotWithShape="1">
          <a:blip r:embed="rId3">
            <a:alphaModFix/>
            <a:extLst/>
          </a:blip>
          <a:srcRect t="10817" r="3" b="3"/>
          <a:stretch/>
        </p:blipFill>
        <p:spPr>
          <a:xfrm>
            <a:off x="387929" y="1277187"/>
            <a:ext cx="4336472" cy="499017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2" name="TextBox 1">
            <a:extLst>
              <a:ext uri="{FF2B5EF4-FFF2-40B4-BE49-F238E27FC236}">
                <a16:creationId xmlns:a16="http://schemas.microsoft.com/office/drawing/2014/main" id="{0136F533-0E6C-4BBD-8F09-B64ACFCDD5A4}"/>
              </a:ext>
            </a:extLst>
          </p:cNvPr>
          <p:cNvSpPr txBox="1"/>
          <p:nvPr/>
        </p:nvSpPr>
        <p:spPr>
          <a:xfrm>
            <a:off x="6759362" y="2179221"/>
            <a:ext cx="4805996" cy="3970318"/>
          </a:xfrm>
          <a:prstGeom prst="rect">
            <a:avLst/>
          </a:prstGeom>
          <a:noFill/>
        </p:spPr>
        <p:txBody>
          <a:bodyPr wrap="square" rtlCol="0">
            <a:spAutoFit/>
          </a:bodyPr>
          <a:lstStyle/>
          <a:p>
            <a:r>
              <a:rPr lang="en-US" sz="2800" dirty="0">
                <a:latin typeface="Bookman Old Style" panose="02050604050505020204" pitchFamily="18" charset="0"/>
              </a:rPr>
              <a:t>Each of you will choose a value that’s important to you and create a picture, collage, poem, song or video that represents that value.</a:t>
            </a:r>
          </a:p>
          <a:p>
            <a:endParaRPr lang="en-US" sz="2800" dirty="0">
              <a:latin typeface="Bookman Old Style" panose="02050604050505020204" pitchFamily="18" charset="0"/>
            </a:endParaRPr>
          </a:p>
          <a:p>
            <a:r>
              <a:rPr lang="en-US" sz="2800" dirty="0">
                <a:latin typeface="Bookman Old Style" panose="02050604050505020204" pitchFamily="18" charset="0"/>
              </a:rPr>
              <a:t>Don’t tell anyone else the value you’ve chosen. </a:t>
            </a:r>
          </a:p>
        </p:txBody>
      </p:sp>
    </p:spTree>
    <p:extLst>
      <p:ext uri="{BB962C8B-B14F-4D97-AF65-F5344CB8AC3E}">
        <p14:creationId xmlns:p14="http://schemas.microsoft.com/office/powerpoint/2010/main" val="2524702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A78B659-3E75-4EDC-B276-FFFE5A73E7C3}"/>
              </a:ext>
            </a:extLst>
          </p:cNvPr>
          <p:cNvSpPr txBox="1">
            <a:spLocks/>
          </p:cNvSpPr>
          <p:nvPr/>
        </p:nvSpPr>
        <p:spPr>
          <a:xfrm>
            <a:off x="4412751" y="35929"/>
            <a:ext cx="4805996" cy="14014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7200" dirty="0">
                <a:solidFill>
                  <a:srgbClr val="000000"/>
                </a:solidFill>
                <a:latin typeface="Bookman Old Style" panose="02050604050505020204" pitchFamily="18" charset="0"/>
              </a:rPr>
              <a:t>Steps </a:t>
            </a:r>
          </a:p>
        </p:txBody>
      </p:sp>
      <p:sp>
        <p:nvSpPr>
          <p:cNvPr id="6" name="TextBox 5">
            <a:extLst>
              <a:ext uri="{FF2B5EF4-FFF2-40B4-BE49-F238E27FC236}">
                <a16:creationId xmlns:a16="http://schemas.microsoft.com/office/drawing/2014/main" id="{8C281F0C-8B64-40AF-BFBC-CBEE8615A074}"/>
              </a:ext>
            </a:extLst>
          </p:cNvPr>
          <p:cNvSpPr txBox="1"/>
          <p:nvPr/>
        </p:nvSpPr>
        <p:spPr>
          <a:xfrm>
            <a:off x="394854" y="1215704"/>
            <a:ext cx="11402291" cy="5262979"/>
          </a:xfrm>
          <a:prstGeom prst="rect">
            <a:avLst/>
          </a:prstGeom>
          <a:noFill/>
        </p:spPr>
        <p:txBody>
          <a:bodyPr wrap="square" rtlCol="0">
            <a:spAutoFit/>
          </a:bodyPr>
          <a:lstStyle/>
          <a:p>
            <a:pPr marL="514350" indent="-514350">
              <a:buAutoNum type="arabicPeriod"/>
            </a:pPr>
            <a:r>
              <a:rPr lang="en-US" sz="2800" dirty="0">
                <a:latin typeface="Bookman Old Style" panose="02050604050505020204" pitchFamily="18" charset="0"/>
              </a:rPr>
              <a:t>Choose a value you find important (</a:t>
            </a:r>
            <a:r>
              <a:rPr lang="en-US" sz="2800" dirty="0" err="1">
                <a:latin typeface="Bookman Old Style" panose="02050604050505020204" pitchFamily="18" charset="0"/>
              </a:rPr>
              <a:t>shhh</a:t>
            </a:r>
            <a:r>
              <a:rPr lang="en-US" sz="2800" dirty="0">
                <a:latin typeface="Bookman Old Style" panose="02050604050505020204" pitchFamily="18" charset="0"/>
              </a:rPr>
              <a:t>.. don’t tell anybody)</a:t>
            </a:r>
          </a:p>
          <a:p>
            <a:pPr marL="514350" indent="-514350">
              <a:buAutoNum type="arabicPeriod"/>
            </a:pPr>
            <a:endParaRPr lang="en-US" sz="2800" dirty="0">
              <a:latin typeface="Bookman Old Style" panose="02050604050505020204" pitchFamily="18" charset="0"/>
            </a:endParaRPr>
          </a:p>
          <a:p>
            <a:pPr marL="514350" indent="-514350">
              <a:buAutoNum type="arabicPeriod"/>
            </a:pPr>
            <a:r>
              <a:rPr lang="en-US" sz="2800" dirty="0">
                <a:latin typeface="Bookman Old Style" panose="02050604050505020204" pitchFamily="18" charset="0"/>
              </a:rPr>
              <a:t>Draw a picture, create a collage, write a song, poem, video clip, cartoon or any creative project that represents your value</a:t>
            </a:r>
          </a:p>
          <a:p>
            <a:pPr marL="514350" indent="-514350">
              <a:buAutoNum type="arabicPeriod"/>
            </a:pPr>
            <a:endParaRPr lang="en-US" sz="2800" dirty="0">
              <a:latin typeface="Bookman Old Style" panose="02050604050505020204" pitchFamily="18" charset="0"/>
            </a:endParaRPr>
          </a:p>
          <a:p>
            <a:pPr marL="514350" indent="-514350">
              <a:buAutoNum type="arabicPeriod"/>
            </a:pPr>
            <a:r>
              <a:rPr lang="en-US" sz="2800" dirty="0">
                <a:latin typeface="Bookman Old Style" panose="02050604050505020204" pitchFamily="18" charset="0"/>
              </a:rPr>
              <a:t>All completed projects will receive ONE POINT for there house. </a:t>
            </a:r>
          </a:p>
          <a:p>
            <a:endParaRPr lang="en-US" sz="2800" dirty="0">
              <a:latin typeface="Bookman Old Style" panose="02050604050505020204" pitchFamily="18" charset="0"/>
            </a:endParaRPr>
          </a:p>
          <a:p>
            <a:r>
              <a:rPr lang="en-US" sz="2800" dirty="0">
                <a:latin typeface="Bookman Old Style" panose="02050604050505020204" pitchFamily="18" charset="0"/>
              </a:rPr>
              <a:t>4. All projects must be turned into teacher by Monday morning or submitted to </a:t>
            </a:r>
          </a:p>
          <a:p>
            <a:endParaRPr lang="en-US" sz="2800" dirty="0">
              <a:latin typeface="Bookman Old Style" panose="02050604050505020204" pitchFamily="18" charset="0"/>
            </a:endParaRPr>
          </a:p>
        </p:txBody>
      </p:sp>
    </p:spTree>
    <p:extLst>
      <p:ext uri="{BB962C8B-B14F-4D97-AF65-F5344CB8AC3E}">
        <p14:creationId xmlns:p14="http://schemas.microsoft.com/office/powerpoint/2010/main" val="3955376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F4C983-5BF5-4B1B-95DC-F4BA3FB1848B}"/>
              </a:ext>
            </a:extLst>
          </p:cNvPr>
          <p:cNvSpPr txBox="1"/>
          <p:nvPr/>
        </p:nvSpPr>
        <p:spPr>
          <a:xfrm>
            <a:off x="3380510" y="318655"/>
            <a:ext cx="5973110" cy="830997"/>
          </a:xfrm>
          <a:prstGeom prst="rect">
            <a:avLst/>
          </a:prstGeom>
          <a:noFill/>
        </p:spPr>
        <p:txBody>
          <a:bodyPr wrap="none" rtlCol="0">
            <a:spAutoFit/>
          </a:bodyPr>
          <a:lstStyle/>
          <a:p>
            <a:r>
              <a:rPr lang="en-US" sz="4800" dirty="0">
                <a:latin typeface="Century Schoolbook" panose="02040604050505020304" pitchFamily="18" charset="0"/>
              </a:rPr>
              <a:t>Activity Resources   </a:t>
            </a:r>
          </a:p>
        </p:txBody>
      </p:sp>
      <p:sp>
        <p:nvSpPr>
          <p:cNvPr id="3" name="TextBox 2">
            <a:extLst>
              <a:ext uri="{FF2B5EF4-FFF2-40B4-BE49-F238E27FC236}">
                <a16:creationId xmlns:a16="http://schemas.microsoft.com/office/drawing/2014/main" id="{9CC06CC6-143F-4A7B-9336-9B2A1F5BA660}"/>
              </a:ext>
            </a:extLst>
          </p:cNvPr>
          <p:cNvSpPr txBox="1"/>
          <p:nvPr/>
        </p:nvSpPr>
        <p:spPr>
          <a:xfrm>
            <a:off x="526473" y="1856509"/>
            <a:ext cx="8226932" cy="2893100"/>
          </a:xfrm>
          <a:prstGeom prst="rect">
            <a:avLst/>
          </a:prstGeom>
          <a:noFill/>
        </p:spPr>
        <p:txBody>
          <a:bodyPr wrap="none" rtlCol="0">
            <a:spAutoFit/>
          </a:bodyPr>
          <a:lstStyle/>
          <a:p>
            <a:r>
              <a:rPr lang="en-US" sz="3200" b="1" dirty="0">
                <a:latin typeface="Century Schoolbook" panose="02040604050505020304" pitchFamily="18" charset="0"/>
              </a:rPr>
              <a:t>Video</a:t>
            </a:r>
            <a:r>
              <a:rPr lang="en-US" sz="3200" dirty="0">
                <a:latin typeface="Century Schoolbook" panose="02040604050505020304" pitchFamily="18" charset="0"/>
              </a:rPr>
              <a:t>: </a:t>
            </a:r>
            <a:r>
              <a:rPr lang="en-US" sz="3200" dirty="0">
                <a:latin typeface="Century Schoolbook" panose="02040604050505020304" pitchFamily="18" charset="0"/>
                <a:hlinkClick r:id="rId2"/>
              </a:rPr>
              <a:t>www.animoto.com</a:t>
            </a:r>
            <a:r>
              <a:rPr lang="en-US" sz="3200" dirty="0">
                <a:latin typeface="Century Schoolbook" panose="02040604050505020304" pitchFamily="18" charset="0"/>
              </a:rPr>
              <a:t> or </a:t>
            </a:r>
            <a:r>
              <a:rPr lang="en-US" sz="3200" dirty="0" err="1">
                <a:latin typeface="Century Schoolbook" panose="02040604050505020304" pitchFamily="18" charset="0"/>
              </a:rPr>
              <a:t>Animoto</a:t>
            </a:r>
            <a:r>
              <a:rPr lang="en-US" sz="3200" dirty="0">
                <a:latin typeface="Century Schoolbook" panose="02040604050505020304" pitchFamily="18" charset="0"/>
              </a:rPr>
              <a:t> App</a:t>
            </a:r>
          </a:p>
          <a:p>
            <a:endParaRPr lang="en-US" sz="3200" dirty="0">
              <a:latin typeface="Century Schoolbook" panose="02040604050505020304" pitchFamily="18" charset="0"/>
            </a:endParaRPr>
          </a:p>
          <a:p>
            <a:endParaRPr lang="en-US" sz="3200" dirty="0">
              <a:latin typeface="Century Schoolbook" panose="02040604050505020304" pitchFamily="18" charset="0"/>
            </a:endParaRPr>
          </a:p>
          <a:p>
            <a:endParaRPr lang="en-US" sz="3200" dirty="0">
              <a:latin typeface="Century Schoolbook" panose="02040604050505020304" pitchFamily="18" charset="0"/>
            </a:endParaRPr>
          </a:p>
          <a:p>
            <a:endParaRPr lang="en-US" dirty="0"/>
          </a:p>
          <a:p>
            <a:endParaRPr lang="en-US" dirty="0"/>
          </a:p>
          <a:p>
            <a:endParaRPr lang="en-US" dirty="0"/>
          </a:p>
        </p:txBody>
      </p:sp>
      <p:pic>
        <p:nvPicPr>
          <p:cNvPr id="5" name="Picture 4">
            <a:extLst>
              <a:ext uri="{FF2B5EF4-FFF2-40B4-BE49-F238E27FC236}">
                <a16:creationId xmlns:a16="http://schemas.microsoft.com/office/drawing/2014/main" id="{1B7278F1-514C-4B60-B7CD-2E7D9E5E5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07" y="1544782"/>
            <a:ext cx="845026" cy="845026"/>
          </a:xfrm>
          <a:prstGeom prst="rect">
            <a:avLst/>
          </a:prstGeom>
        </p:spPr>
      </p:pic>
    </p:spTree>
    <p:extLst>
      <p:ext uri="{BB962C8B-B14F-4D97-AF65-F5344CB8AC3E}">
        <p14:creationId xmlns:p14="http://schemas.microsoft.com/office/powerpoint/2010/main" val="6361509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6000" dirty="0">
                <a:solidFill>
                  <a:schemeClr val="bg1"/>
                </a:solidFill>
                <a:latin typeface="Bookman Old Style" panose="02050604050505020204" pitchFamily="18" charset="0"/>
              </a:rPr>
              <a:t>Friday 09/14</a:t>
            </a:r>
            <a:br>
              <a:rPr lang="en-US" sz="6000" dirty="0">
                <a:solidFill>
                  <a:schemeClr val="bg1"/>
                </a:solidFill>
                <a:latin typeface="Bookman Old Style" panose="02050604050505020204" pitchFamily="18" charset="0"/>
              </a:rPr>
            </a:br>
            <a:r>
              <a:rPr lang="en-US" sz="6000" dirty="0">
                <a:solidFill>
                  <a:schemeClr val="bg1"/>
                </a:solidFill>
                <a:latin typeface="Bookman Old Style" panose="02050604050505020204" pitchFamily="18" charset="0"/>
              </a:rPr>
              <a:t>The Art of Value </a:t>
            </a:r>
            <a:br>
              <a:rPr lang="en-US" sz="60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51703660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803563" y="-279353"/>
            <a:ext cx="9880591" cy="1454051"/>
          </a:xfrm>
        </p:spPr>
        <p:txBody>
          <a:bodyPr vert="horz" lIns="91440" tIns="45720" rIns="91440" bIns="45720" rtlCol="0" anchor="ctr">
            <a:normAutofit/>
          </a:bodyPr>
          <a:lstStyle/>
          <a:p>
            <a:pPr algn="ctr"/>
            <a:r>
              <a:rPr lang="en-US" sz="6600" dirty="0">
                <a:solidFill>
                  <a:srgbClr val="000000"/>
                </a:solidFill>
                <a:latin typeface="Bookman Old Style" panose="02050604050505020204" pitchFamily="18" charset="0"/>
              </a:rPr>
              <a:t>The Art of Values </a:t>
            </a:r>
            <a:endParaRPr lang="en-US" sz="6600" kern="1200" dirty="0">
              <a:solidFill>
                <a:srgbClr val="000000"/>
              </a:solidFill>
              <a:latin typeface="Bookman Old Style" panose="02050604050505020204" pitchFamily="18" charset="0"/>
            </a:endParaRPr>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2"/>
          <a:stretch>
            <a:fillRect/>
          </a:stretch>
        </p:blipFill>
        <p:spPr>
          <a:xfrm>
            <a:off x="0" y="1807834"/>
            <a:ext cx="4316968" cy="3242332"/>
          </a:xfrm>
          <a:prstGeom prst="rect">
            <a:avLst/>
          </a:prstGeom>
        </p:spPr>
      </p:pic>
      <p:sp>
        <p:nvSpPr>
          <p:cNvPr id="8" name="TextBox 7">
            <a:extLst>
              <a:ext uri="{FF2B5EF4-FFF2-40B4-BE49-F238E27FC236}">
                <a16:creationId xmlns:a16="http://schemas.microsoft.com/office/drawing/2014/main" id="{29C1B126-DDE3-4A88-BE54-CB72243E8BCE}"/>
              </a:ext>
            </a:extLst>
          </p:cNvPr>
          <p:cNvSpPr txBox="1"/>
          <p:nvPr/>
        </p:nvSpPr>
        <p:spPr>
          <a:xfrm>
            <a:off x="4544291" y="1701171"/>
            <a:ext cx="7356764" cy="4832092"/>
          </a:xfrm>
          <a:prstGeom prst="rect">
            <a:avLst/>
          </a:prstGeom>
          <a:noFill/>
        </p:spPr>
        <p:txBody>
          <a:bodyPr wrap="square" rtlCol="0">
            <a:spAutoFit/>
          </a:bodyPr>
          <a:lstStyle/>
          <a:p>
            <a:pPr marL="514350" indent="-514350">
              <a:buFont typeface="+mj-lt"/>
              <a:buAutoNum type="arabicPeriod"/>
            </a:pPr>
            <a:r>
              <a:rPr lang="en-US" sz="2800" dirty="0">
                <a:latin typeface="Century Schoolbook" panose="02040604050505020304" pitchFamily="18" charset="0"/>
              </a:rPr>
              <a:t>Have students who have completed their </a:t>
            </a:r>
            <a:r>
              <a:rPr lang="en-US" sz="2800" b="1" dirty="0">
                <a:latin typeface="Century Schoolbook" panose="02040604050505020304" pitchFamily="18" charset="0"/>
              </a:rPr>
              <a:t>value</a:t>
            </a:r>
            <a:r>
              <a:rPr lang="en-US" sz="2800" dirty="0">
                <a:latin typeface="Century Schoolbook" panose="02040604050505020304" pitchFamily="18" charset="0"/>
              </a:rPr>
              <a:t> project show his or her project while the rest of the class tries to guess which value it represents.</a:t>
            </a:r>
          </a:p>
          <a:p>
            <a:pPr marL="514350" indent="-514350">
              <a:buFont typeface="+mj-lt"/>
              <a:buAutoNum type="arabicPeriod"/>
            </a:pPr>
            <a:endParaRPr lang="en-US" sz="2800" dirty="0">
              <a:latin typeface="Century Schoolbook" panose="02040604050505020304" pitchFamily="18" charset="0"/>
            </a:endParaRPr>
          </a:p>
          <a:p>
            <a:pPr marL="514350" indent="-514350">
              <a:buFont typeface="+mj-lt"/>
              <a:buAutoNum type="arabicPeriod"/>
            </a:pPr>
            <a:r>
              <a:rPr lang="en-US" sz="2800" dirty="0">
                <a:latin typeface="Century Schoolbook" panose="02040604050505020304" pitchFamily="18" charset="0"/>
              </a:rPr>
              <a:t>Give students time to complete project</a:t>
            </a:r>
          </a:p>
          <a:p>
            <a:pPr marL="514350" indent="-514350">
              <a:buFont typeface="+mj-lt"/>
              <a:buAutoNum type="arabicPeriod"/>
            </a:pPr>
            <a:endParaRPr lang="en-US" sz="2800" dirty="0">
              <a:latin typeface="Century Schoolbook" panose="02040604050505020304" pitchFamily="18" charset="0"/>
            </a:endParaRPr>
          </a:p>
          <a:p>
            <a:pPr marL="514350" indent="-514350">
              <a:buFont typeface="+mj-lt"/>
              <a:buAutoNum type="arabicPeriod"/>
            </a:pPr>
            <a:r>
              <a:rPr lang="en-US" sz="2800" dirty="0">
                <a:latin typeface="Century Schoolbook" panose="02040604050505020304" pitchFamily="18" charset="0"/>
              </a:rPr>
              <a:t>All projects must be completed and submitted to teacher by Monday 9/17 to receive a point for there house. </a:t>
            </a:r>
          </a:p>
          <a:p>
            <a:endParaRPr lang="en-US" sz="2800" dirty="0">
              <a:latin typeface="Century Schoolbook" panose="02040604050505020304" pitchFamily="18" charset="0"/>
            </a:endParaRPr>
          </a:p>
        </p:txBody>
      </p:sp>
    </p:spTree>
    <p:extLst>
      <p:ext uri="{BB962C8B-B14F-4D97-AF65-F5344CB8AC3E}">
        <p14:creationId xmlns:p14="http://schemas.microsoft.com/office/powerpoint/2010/main" val="417926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FB5D-E2F4-480A-8312-EDA3B2E470D0}"/>
              </a:ext>
            </a:extLst>
          </p:cNvPr>
          <p:cNvSpPr txBox="1">
            <a:spLocks/>
          </p:cNvSpPr>
          <p:nvPr/>
        </p:nvSpPr>
        <p:spPr>
          <a:xfrm>
            <a:off x="1953492" y="143478"/>
            <a:ext cx="9781308" cy="1454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rgbClr val="000000"/>
                </a:solidFill>
                <a:latin typeface="Bookman Old Style" panose="02050604050505020204" pitchFamily="18" charset="0"/>
              </a:rPr>
              <a:t>Kahoot – Guess the Value</a:t>
            </a:r>
          </a:p>
        </p:txBody>
      </p:sp>
      <p:sp>
        <p:nvSpPr>
          <p:cNvPr id="3" name="Rectangle 2">
            <a:extLst>
              <a:ext uri="{FF2B5EF4-FFF2-40B4-BE49-F238E27FC236}">
                <a16:creationId xmlns:a16="http://schemas.microsoft.com/office/drawing/2014/main" id="{67C40A38-1E10-4956-94A5-531BA0ED75B3}"/>
              </a:ext>
            </a:extLst>
          </p:cNvPr>
          <p:cNvSpPr/>
          <p:nvPr/>
        </p:nvSpPr>
        <p:spPr>
          <a:xfrm>
            <a:off x="2826328" y="5904453"/>
            <a:ext cx="9047018" cy="646331"/>
          </a:xfrm>
          <a:prstGeom prst="rect">
            <a:avLst/>
          </a:prstGeom>
        </p:spPr>
        <p:txBody>
          <a:bodyPr wrap="square">
            <a:spAutoFit/>
          </a:bodyPr>
          <a:lstStyle/>
          <a:p>
            <a:r>
              <a:rPr lang="en-US" dirty="0">
                <a:hlinkClick r:id="rId2"/>
              </a:rPr>
              <a:t>https://play.kahoot.it/#/k/73b05865-57b1-4df0-8315-334c31592f25</a:t>
            </a:r>
            <a:endParaRPr lang="en-US" dirty="0"/>
          </a:p>
          <a:p>
            <a:endParaRPr lang="en-US" dirty="0"/>
          </a:p>
        </p:txBody>
      </p:sp>
      <p:pic>
        <p:nvPicPr>
          <p:cNvPr id="5" name="Picture 4">
            <a:hlinkClick r:id="rId3"/>
            <a:extLst>
              <a:ext uri="{FF2B5EF4-FFF2-40B4-BE49-F238E27FC236}">
                <a16:creationId xmlns:a16="http://schemas.microsoft.com/office/drawing/2014/main" id="{4BE6F968-EB68-4591-A776-7288839303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5932" y="1876425"/>
            <a:ext cx="5524500" cy="3105150"/>
          </a:xfrm>
          <a:prstGeom prst="rect">
            <a:avLst/>
          </a:prstGeom>
        </p:spPr>
      </p:pic>
    </p:spTree>
    <p:extLst>
      <p:ext uri="{BB962C8B-B14F-4D97-AF65-F5344CB8AC3E}">
        <p14:creationId xmlns:p14="http://schemas.microsoft.com/office/powerpoint/2010/main" val="3070026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650CA9-C914-46D6-AEFB-6FDD147C7F26}"/>
              </a:ext>
            </a:extLst>
          </p:cNvPr>
          <p:cNvSpPr txBox="1">
            <a:spLocks/>
          </p:cNvSpPr>
          <p:nvPr/>
        </p:nvSpPr>
        <p:spPr>
          <a:xfrm>
            <a:off x="1069848" y="484632"/>
            <a:ext cx="10058400" cy="16093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800" dirty="0">
                <a:latin typeface="Bookman Old Style" panose="02050604050505020204" pitchFamily="18" charset="0"/>
              </a:rPr>
              <a:t>Objective</a:t>
            </a:r>
          </a:p>
        </p:txBody>
      </p:sp>
      <p:sp>
        <p:nvSpPr>
          <p:cNvPr id="2" name="Rectangle 1">
            <a:extLst>
              <a:ext uri="{FF2B5EF4-FFF2-40B4-BE49-F238E27FC236}">
                <a16:creationId xmlns:a16="http://schemas.microsoft.com/office/drawing/2014/main" id="{2D15EB0A-E782-4F18-801F-6D714192D8EE}"/>
              </a:ext>
            </a:extLst>
          </p:cNvPr>
          <p:cNvSpPr/>
          <p:nvPr/>
        </p:nvSpPr>
        <p:spPr>
          <a:xfrm>
            <a:off x="429492" y="2343835"/>
            <a:ext cx="10453254" cy="2554545"/>
          </a:xfrm>
          <a:prstGeom prst="rect">
            <a:avLst/>
          </a:prstGeom>
        </p:spPr>
        <p:txBody>
          <a:bodyPr wrap="square">
            <a:spAutoFit/>
          </a:bodyPr>
          <a:lstStyle/>
          <a:p>
            <a:pPr>
              <a:buFont typeface="Arial" panose="020B0604020202020204" pitchFamily="34" charset="0"/>
              <a:buChar char="•"/>
            </a:pPr>
            <a:r>
              <a:rPr lang="en-US" sz="4000" dirty="0">
                <a:latin typeface="Century Schoolbook" panose="02040604050505020304" pitchFamily="18" charset="0"/>
              </a:rPr>
              <a:t>Identify core personal values</a:t>
            </a:r>
          </a:p>
          <a:p>
            <a:endParaRPr lang="en-US" sz="4000" dirty="0">
              <a:latin typeface="Century Schoolbook" panose="02040604050505020304" pitchFamily="18" charset="0"/>
            </a:endParaRPr>
          </a:p>
          <a:p>
            <a:pPr>
              <a:buFont typeface="Arial" panose="020B0604020202020204" pitchFamily="34" charset="0"/>
              <a:buChar char="•"/>
            </a:pPr>
            <a:r>
              <a:rPr lang="en-US" sz="4000" dirty="0">
                <a:latin typeface="Century Schoolbook" panose="02040604050505020304" pitchFamily="18" charset="0"/>
              </a:rPr>
              <a:t>Analyze the connection between values and decisions</a:t>
            </a:r>
            <a:endParaRPr lang="en-US" sz="4000" dirty="0">
              <a:effectLst/>
              <a:latin typeface="Century Schoolbook" panose="02040604050505020304" pitchFamily="18" charset="0"/>
            </a:endParaRPr>
          </a:p>
        </p:txBody>
      </p:sp>
    </p:spTree>
    <p:extLst>
      <p:ext uri="{BB962C8B-B14F-4D97-AF65-F5344CB8AC3E}">
        <p14:creationId xmlns:p14="http://schemas.microsoft.com/office/powerpoint/2010/main" val="7011415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A99C3-DC5A-4DD4-83B2-70A4968AE50B}"/>
              </a:ext>
            </a:extLst>
          </p:cNvPr>
          <p:cNvSpPr txBox="1"/>
          <p:nvPr/>
        </p:nvSpPr>
        <p:spPr>
          <a:xfrm>
            <a:off x="812799" y="2336631"/>
            <a:ext cx="9927771" cy="1938992"/>
          </a:xfrm>
          <a:prstGeom prst="rect">
            <a:avLst/>
          </a:prstGeom>
          <a:noFill/>
        </p:spPr>
        <p:txBody>
          <a:bodyPr wrap="square" rtlCol="0">
            <a:spAutoFit/>
          </a:bodyPr>
          <a:lstStyle/>
          <a:p>
            <a:pPr algn="ctr"/>
            <a:r>
              <a:rPr lang="en-US" sz="6000" dirty="0">
                <a:latin typeface="Bookman Old Style" panose="02050604050505020204" pitchFamily="18" charset="0"/>
              </a:rPr>
              <a:t>Optional Video &amp; Activities</a:t>
            </a:r>
          </a:p>
        </p:txBody>
      </p:sp>
    </p:spTree>
    <p:extLst>
      <p:ext uri="{BB962C8B-B14F-4D97-AF65-F5344CB8AC3E}">
        <p14:creationId xmlns:p14="http://schemas.microsoft.com/office/powerpoint/2010/main" val="2428887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588D-E4D6-4170-A513-31548602F5FD}"/>
              </a:ext>
            </a:extLst>
          </p:cNvPr>
          <p:cNvSpPr>
            <a:spLocks noGrp="1"/>
          </p:cNvSpPr>
          <p:nvPr>
            <p:ph type="title" idx="4294967295"/>
          </p:nvPr>
        </p:nvSpPr>
        <p:spPr>
          <a:xfrm>
            <a:off x="2133600" y="338138"/>
            <a:ext cx="10058400" cy="1609725"/>
          </a:xfrm>
          <a:prstGeom prst="rect">
            <a:avLst/>
          </a:prstGeom>
        </p:spPr>
        <p:txBody>
          <a:bodyPr/>
          <a:lstStyle/>
          <a:p>
            <a:r>
              <a:rPr lang="en-US" sz="6000" dirty="0"/>
              <a:t>Video – </a:t>
            </a:r>
          </a:p>
        </p:txBody>
      </p:sp>
      <p:sp>
        <p:nvSpPr>
          <p:cNvPr id="3" name="Rectangle 2">
            <a:extLst>
              <a:ext uri="{FF2B5EF4-FFF2-40B4-BE49-F238E27FC236}">
                <a16:creationId xmlns:a16="http://schemas.microsoft.com/office/drawing/2014/main" id="{0572B04A-FE4F-487B-8EA1-D4BFCAEEA0D1}"/>
              </a:ext>
            </a:extLst>
          </p:cNvPr>
          <p:cNvSpPr/>
          <p:nvPr/>
        </p:nvSpPr>
        <p:spPr>
          <a:xfrm>
            <a:off x="1094509" y="6150530"/>
            <a:ext cx="10183091" cy="646331"/>
          </a:xfrm>
          <a:prstGeom prst="rect">
            <a:avLst/>
          </a:prstGeom>
        </p:spPr>
        <p:txBody>
          <a:bodyPr wrap="square">
            <a:spAutoFit/>
          </a:bodyPr>
          <a:lstStyle/>
          <a:p>
            <a:r>
              <a:rPr lang="en-US" dirty="0">
                <a:hlinkClick r:id="rId2"/>
              </a:rPr>
              <a:t>https://www.youtube.com/results?search_query=CBS+Denver++Kids+Return+Found+Wallet+To+Owner</a:t>
            </a:r>
            <a:endParaRPr lang="en-US" dirty="0"/>
          </a:p>
          <a:p>
            <a:endParaRPr lang="en-US" dirty="0"/>
          </a:p>
        </p:txBody>
      </p:sp>
    </p:spTree>
    <p:extLst>
      <p:ext uri="{BB962C8B-B14F-4D97-AF65-F5344CB8AC3E}">
        <p14:creationId xmlns:p14="http://schemas.microsoft.com/office/powerpoint/2010/main" val="393649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555631" y="1441938"/>
            <a:ext cx="7080738" cy="3974124"/>
          </a:xfrm>
        </p:spPr>
        <p:txBody>
          <a:bodyPr vert="horz" lIns="91440" tIns="45720" rIns="91440" bIns="45720" rtlCol="0" anchor="ctr">
            <a:normAutofit/>
          </a:bodyPr>
          <a:lstStyle/>
          <a:p>
            <a:pPr algn="ctr"/>
            <a:r>
              <a:rPr lang="en-US" sz="7200" dirty="0">
                <a:solidFill>
                  <a:schemeClr val="bg1"/>
                </a:solidFill>
                <a:latin typeface="Bookman Old Style" panose="02050604050505020204" pitchFamily="18" charset="0"/>
              </a:rPr>
              <a:t>Monday 9/10</a:t>
            </a:r>
            <a:br>
              <a:rPr lang="en-US" sz="7200" dirty="0">
                <a:solidFill>
                  <a:schemeClr val="bg1"/>
                </a:solidFill>
                <a:latin typeface="Bookman Old Style" panose="02050604050505020204" pitchFamily="18" charset="0"/>
              </a:rPr>
            </a:br>
            <a:r>
              <a:rPr lang="en-US" dirty="0">
                <a:solidFill>
                  <a:schemeClr val="bg1"/>
                </a:solidFill>
                <a:latin typeface="Bookman Old Style" panose="02050604050505020204" pitchFamily="18" charset="0"/>
              </a:rPr>
              <a:t>What are Values?</a:t>
            </a:r>
            <a:br>
              <a:rPr lang="en-US" dirty="0">
                <a:solidFill>
                  <a:schemeClr val="bg1"/>
                </a:solidFill>
                <a:latin typeface="Bookman Old Style" panose="02050604050505020204" pitchFamily="18" charset="0"/>
              </a:rPr>
            </a:br>
            <a:endParaRPr lang="en-US"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091363934"/>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EEB974-A828-41C3-BF58-9373260AAE0B}"/>
              </a:ext>
            </a:extLst>
          </p:cNvPr>
          <p:cNvSpPr>
            <a:spLocks noGrp="1"/>
          </p:cNvSpPr>
          <p:nvPr>
            <p:ph type="title"/>
          </p:nvPr>
        </p:nvSpPr>
        <p:spPr>
          <a:xfrm>
            <a:off x="6096000" y="134739"/>
            <a:ext cx="4977976" cy="1454051"/>
          </a:xfrm>
        </p:spPr>
        <p:txBody>
          <a:bodyPr vert="horz" lIns="91440" tIns="45720" rIns="91440" bIns="45720" rtlCol="0" anchor="ctr">
            <a:normAutofit/>
          </a:bodyPr>
          <a:lstStyle/>
          <a:p>
            <a:r>
              <a:rPr lang="en-US" sz="6600" kern="1200" dirty="0">
                <a:solidFill>
                  <a:srgbClr val="000000"/>
                </a:solidFill>
                <a:latin typeface="Bookman Old Style" panose="02050604050505020204" pitchFamily="18" charset="0"/>
              </a:rPr>
              <a:t>Collaborate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55E2469-A09E-4003-9F8E-0A2B00A3D1AF}"/>
              </a:ext>
            </a:extLst>
          </p:cNvPr>
          <p:cNvPicPr>
            <a:picLocks noGrp="1" noChangeAspect="1"/>
          </p:cNvPicPr>
          <p:nvPr>
            <p:ph sz="half" idx="2"/>
          </p:nvPr>
        </p:nvPicPr>
        <p:blipFill>
          <a:blip r:embed="rId3"/>
          <a:stretch>
            <a:fillRect/>
          </a:stretch>
        </p:blipFill>
        <p:spPr>
          <a:xfrm>
            <a:off x="429349" y="2063959"/>
            <a:ext cx="3661831" cy="2750280"/>
          </a:xfrm>
          <a:prstGeom prst="rect">
            <a:avLst/>
          </a:prstGeom>
        </p:spPr>
      </p:pic>
      <p:sp>
        <p:nvSpPr>
          <p:cNvPr id="6" name="Content Placeholder 5">
            <a:extLst>
              <a:ext uri="{FF2B5EF4-FFF2-40B4-BE49-F238E27FC236}">
                <a16:creationId xmlns:a16="http://schemas.microsoft.com/office/drawing/2014/main" id="{34EAAFA6-302A-4D7B-B32E-E8ECAE6EF969}"/>
              </a:ext>
            </a:extLst>
          </p:cNvPr>
          <p:cNvSpPr>
            <a:spLocks noGrp="1"/>
          </p:cNvSpPr>
          <p:nvPr>
            <p:ph sz="half" idx="1"/>
          </p:nvPr>
        </p:nvSpPr>
        <p:spPr>
          <a:xfrm>
            <a:off x="5559600" y="2063959"/>
            <a:ext cx="6268130" cy="4351338"/>
          </a:xfrm>
        </p:spPr>
        <p:txBody>
          <a:bodyPr/>
          <a:lstStyle/>
          <a:p>
            <a:pPr marL="0" indent="0">
              <a:buNone/>
            </a:pPr>
            <a:r>
              <a:rPr lang="en-US" sz="3600" dirty="0"/>
              <a:t>1. </a:t>
            </a:r>
            <a:r>
              <a:rPr lang="en-US" sz="3600" dirty="0">
                <a:latin typeface="Bookman Old Style" panose="02050604050505020204" pitchFamily="18" charset="0"/>
              </a:rPr>
              <a:t>Who is someone you admire?</a:t>
            </a:r>
          </a:p>
          <a:p>
            <a:pPr marL="0" indent="0">
              <a:buNone/>
            </a:pPr>
            <a:endParaRPr lang="en-US" sz="3600" dirty="0">
              <a:latin typeface="Bookman Old Style" panose="02050604050505020204" pitchFamily="18" charset="0"/>
            </a:endParaRPr>
          </a:p>
          <a:p>
            <a:pPr marL="0" indent="0">
              <a:buNone/>
            </a:pPr>
            <a:r>
              <a:rPr lang="en-US" sz="3600" dirty="0">
                <a:latin typeface="Bookman Old Style" panose="02050604050505020204" pitchFamily="18" charset="0"/>
              </a:rPr>
              <a:t>2. What do you admire about this person?</a:t>
            </a:r>
          </a:p>
          <a:p>
            <a:endParaRPr lang="en-US" sz="3600" dirty="0">
              <a:latin typeface="Bookman Old Style" panose="02050604050505020204" pitchFamily="18" charset="0"/>
            </a:endParaRPr>
          </a:p>
        </p:txBody>
      </p:sp>
    </p:spTree>
    <p:extLst>
      <p:ext uri="{BB962C8B-B14F-4D97-AF65-F5344CB8AC3E}">
        <p14:creationId xmlns:p14="http://schemas.microsoft.com/office/powerpoint/2010/main" val="4496567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alues">
            <a:hlinkClick r:id="" action="ppaction://media"/>
            <a:extLst>
              <a:ext uri="{FF2B5EF4-FFF2-40B4-BE49-F238E27FC236}">
                <a16:creationId xmlns:a16="http://schemas.microsoft.com/office/drawing/2014/main" id="{BF59D131-6835-4F7D-B020-6E4FEC789C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31818" y="964189"/>
            <a:ext cx="10044545" cy="5650057"/>
          </a:xfrm>
          <a:prstGeom prst="rect">
            <a:avLst/>
          </a:prstGeom>
        </p:spPr>
      </p:pic>
    </p:spTree>
    <p:extLst>
      <p:ext uri="{BB962C8B-B14F-4D97-AF65-F5344CB8AC3E}">
        <p14:creationId xmlns:p14="http://schemas.microsoft.com/office/powerpoint/2010/main" val="293557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D3B40-750E-489C-8008-855BD1199FDE}"/>
              </a:ext>
            </a:extLst>
          </p:cNvPr>
          <p:cNvSpPr>
            <a:spLocks noGrp="1"/>
          </p:cNvSpPr>
          <p:nvPr>
            <p:ph type="title" idx="4294967295"/>
          </p:nvPr>
        </p:nvSpPr>
        <p:spPr>
          <a:xfrm>
            <a:off x="457200" y="268143"/>
            <a:ext cx="10515600" cy="1325563"/>
          </a:xfrm>
          <a:prstGeom prst="rect">
            <a:avLst/>
          </a:prstGeom>
        </p:spPr>
        <p:txBody>
          <a:bodyPr/>
          <a:lstStyle/>
          <a:p>
            <a:r>
              <a:rPr lang="en-US" sz="6600" dirty="0">
                <a:latin typeface="Bookman Old Style" panose="02050604050505020204" pitchFamily="18" charset="0"/>
              </a:rPr>
              <a:t>Class Discussion </a:t>
            </a:r>
          </a:p>
        </p:txBody>
      </p:sp>
      <p:sp>
        <p:nvSpPr>
          <p:cNvPr id="3" name="Rectangle 2">
            <a:extLst>
              <a:ext uri="{FF2B5EF4-FFF2-40B4-BE49-F238E27FC236}">
                <a16:creationId xmlns:a16="http://schemas.microsoft.com/office/drawing/2014/main" id="{E136DD69-E326-414C-AC63-171009137A8A}"/>
              </a:ext>
            </a:extLst>
          </p:cNvPr>
          <p:cNvSpPr/>
          <p:nvPr/>
        </p:nvSpPr>
        <p:spPr>
          <a:xfrm>
            <a:off x="623455" y="1593706"/>
            <a:ext cx="10210799" cy="4524315"/>
          </a:xfrm>
          <a:prstGeom prst="rect">
            <a:avLst/>
          </a:prstGeom>
        </p:spPr>
        <p:txBody>
          <a:bodyPr wrap="square">
            <a:spAutoFit/>
          </a:bodyPr>
          <a:lstStyle/>
          <a:p>
            <a:pPr marL="457200" indent="-457200">
              <a:buFont typeface="Arial" panose="020B0604020202020204" pitchFamily="34" charset="0"/>
              <a:buChar char="•"/>
            </a:pPr>
            <a:r>
              <a:rPr lang="en-US" sz="3200" i="1" dirty="0">
                <a:latin typeface="Bookman Old Style" panose="02050604050505020204" pitchFamily="18" charset="0"/>
              </a:rPr>
              <a:t>Values are the things that matter to you most.</a:t>
            </a:r>
          </a:p>
          <a:p>
            <a:pPr marL="457200" indent="-457200">
              <a:buFont typeface="Arial" panose="020B0604020202020204" pitchFamily="34" charset="0"/>
              <a:buChar char="•"/>
            </a:pPr>
            <a:endParaRPr lang="en-US" sz="3200" i="1" dirty="0">
              <a:latin typeface="Bookman Old Style" panose="02050604050505020204" pitchFamily="18" charset="0"/>
            </a:endParaRPr>
          </a:p>
          <a:p>
            <a:pPr marL="457200" indent="-457200">
              <a:buFont typeface="Arial" panose="020B0604020202020204" pitchFamily="34" charset="0"/>
              <a:buChar char="•"/>
            </a:pPr>
            <a:r>
              <a:rPr lang="en-US" sz="3200" i="1" dirty="0">
                <a:latin typeface="Bookman Old Style" panose="02050604050505020204" pitchFamily="18" charset="0"/>
              </a:rPr>
              <a:t>They have to do with the kind of person you are or want to be.</a:t>
            </a:r>
          </a:p>
          <a:p>
            <a:pPr marL="457200" indent="-457200">
              <a:buFont typeface="Arial" panose="020B0604020202020204" pitchFamily="34" charset="0"/>
              <a:buChar char="•"/>
            </a:pPr>
            <a:endParaRPr lang="en-US" sz="3200" i="1" dirty="0">
              <a:latin typeface="Bookman Old Style" panose="02050604050505020204" pitchFamily="18" charset="0"/>
            </a:endParaRPr>
          </a:p>
          <a:p>
            <a:pPr marL="457200" indent="-457200">
              <a:buFont typeface="Arial" panose="020B0604020202020204" pitchFamily="34" charset="0"/>
              <a:buChar char="•"/>
            </a:pPr>
            <a:r>
              <a:rPr lang="en-US" sz="3200" i="1" dirty="0">
                <a:latin typeface="Bookman Old Style" panose="02050604050505020204" pitchFamily="18" charset="0"/>
              </a:rPr>
              <a:t>Everyone has values</a:t>
            </a:r>
            <a:r>
              <a:rPr lang="en-US" sz="3200" dirty="0">
                <a:latin typeface="Bookman Old Style" panose="02050604050505020204" pitchFamily="18" charset="0"/>
              </a:rPr>
              <a:t>. </a:t>
            </a:r>
          </a:p>
          <a:p>
            <a:endParaRPr lang="en-US" sz="3200" dirty="0">
              <a:latin typeface="Bookman Old Style" panose="02050604050505020204" pitchFamily="18" charset="0"/>
            </a:endParaRPr>
          </a:p>
          <a:p>
            <a:endParaRPr lang="en-US" sz="3200" dirty="0">
              <a:latin typeface="Bookman Old Style" panose="02050604050505020204" pitchFamily="18" charset="0"/>
            </a:endParaRPr>
          </a:p>
          <a:p>
            <a:r>
              <a:rPr lang="en-US" sz="3200" dirty="0">
                <a:latin typeface="Bookman Old Style" panose="02050604050505020204" pitchFamily="18" charset="0"/>
              </a:rPr>
              <a:t>What are some of yours?</a:t>
            </a:r>
            <a:endParaRPr lang="en-US" sz="3200" dirty="0">
              <a:effectLst/>
              <a:latin typeface="Bookman Old Style" panose="02050604050505020204" pitchFamily="18" charset="0"/>
            </a:endParaRPr>
          </a:p>
        </p:txBody>
      </p:sp>
      <p:pic>
        <p:nvPicPr>
          <p:cNvPr id="4" name="Picture 3">
            <a:extLst>
              <a:ext uri="{FF2B5EF4-FFF2-40B4-BE49-F238E27FC236}">
                <a16:creationId xmlns:a16="http://schemas.microsoft.com/office/drawing/2014/main" id="{DCFF88E4-0578-4F17-8CB0-344AA3EDCA97}"/>
              </a:ext>
            </a:extLst>
          </p:cNvPr>
          <p:cNvPicPr>
            <a:picLocks noChangeAspect="1"/>
          </p:cNvPicPr>
          <p:nvPr/>
        </p:nvPicPr>
        <p:blipFill>
          <a:blip r:embed="rId2"/>
          <a:stretch>
            <a:fillRect/>
          </a:stretch>
        </p:blipFill>
        <p:spPr>
          <a:xfrm>
            <a:off x="6751791" y="4268004"/>
            <a:ext cx="2767824" cy="621846"/>
          </a:xfrm>
          <a:prstGeom prst="rect">
            <a:avLst/>
          </a:prstGeom>
        </p:spPr>
      </p:pic>
    </p:spTree>
    <p:extLst>
      <p:ext uri="{BB962C8B-B14F-4D97-AF65-F5344CB8AC3E}">
        <p14:creationId xmlns:p14="http://schemas.microsoft.com/office/powerpoint/2010/main" val="1038772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C68B4-798B-405A-B230-9E3444194E42}"/>
              </a:ext>
            </a:extLst>
          </p:cNvPr>
          <p:cNvPicPr>
            <a:picLocks noChangeAspect="1"/>
          </p:cNvPicPr>
          <p:nvPr/>
        </p:nvPicPr>
        <p:blipFill>
          <a:blip r:embed="rId2"/>
          <a:stretch>
            <a:fillRect/>
          </a:stretch>
        </p:blipFill>
        <p:spPr>
          <a:xfrm>
            <a:off x="275515" y="307180"/>
            <a:ext cx="11640969" cy="5965033"/>
          </a:xfrm>
          <a:prstGeom prst="rect">
            <a:avLst/>
          </a:prstGeom>
        </p:spPr>
      </p:pic>
    </p:spTree>
    <p:extLst>
      <p:ext uri="{BB962C8B-B14F-4D97-AF65-F5344CB8AC3E}">
        <p14:creationId xmlns:p14="http://schemas.microsoft.com/office/powerpoint/2010/main" val="172331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8" name="Freeform: Shape 13">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5">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4FD9353-000F-4DB6-B1EE-C3438861D8A1}"/>
              </a:ext>
            </a:extLst>
          </p:cNvPr>
          <p:cNvSpPr>
            <a:spLocks noGrp="1"/>
          </p:cNvSpPr>
          <p:nvPr>
            <p:ph type="ctrTitle" idx="4294967295"/>
          </p:nvPr>
        </p:nvSpPr>
        <p:spPr>
          <a:xfrm>
            <a:off x="2243138" y="1441938"/>
            <a:ext cx="8401050" cy="3974124"/>
          </a:xfrm>
        </p:spPr>
        <p:txBody>
          <a:bodyPr vert="horz" lIns="91440" tIns="45720" rIns="91440" bIns="45720" rtlCol="0" anchor="ctr">
            <a:normAutofit/>
          </a:bodyPr>
          <a:lstStyle/>
          <a:p>
            <a:pPr algn="ctr"/>
            <a:r>
              <a:rPr lang="en-US" sz="6600" dirty="0">
                <a:solidFill>
                  <a:schemeClr val="bg1"/>
                </a:solidFill>
                <a:latin typeface="Bookman Old Style" panose="02050604050505020204" pitchFamily="18" charset="0"/>
              </a:rPr>
              <a:t>Tuesday 9/11</a:t>
            </a:r>
            <a:br>
              <a:rPr lang="en-US" sz="6600" dirty="0">
                <a:solidFill>
                  <a:schemeClr val="bg1"/>
                </a:solidFill>
                <a:latin typeface="Bookman Old Style" panose="02050604050505020204" pitchFamily="18" charset="0"/>
              </a:rPr>
            </a:br>
            <a:r>
              <a:rPr lang="en-US" sz="4800" dirty="0">
                <a:solidFill>
                  <a:schemeClr val="bg1"/>
                </a:solidFill>
                <a:latin typeface="Bookman Old Style" panose="02050604050505020204" pitchFamily="18" charset="0"/>
              </a:rPr>
              <a:t>Do values affect my decisions?</a:t>
            </a:r>
            <a:br>
              <a:rPr lang="en-US" sz="4800" dirty="0">
                <a:solidFill>
                  <a:schemeClr val="bg1"/>
                </a:solidFill>
                <a:latin typeface="Bookman Old Style" panose="02050604050505020204" pitchFamily="18" charset="0"/>
              </a:rPr>
            </a:br>
            <a:endParaRPr lang="en-US" sz="4800"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48459870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7561</TotalTime>
  <Words>658</Words>
  <Application>Microsoft Office PowerPoint</Application>
  <PresentationFormat>Widescreen</PresentationFormat>
  <Paragraphs>95</Paragraphs>
  <Slides>31</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Bookman Old Style</vt:lpstr>
      <vt:lpstr>Calibri</vt:lpstr>
      <vt:lpstr>Calibri Light</vt:lpstr>
      <vt:lpstr>Century Schoolbook</vt:lpstr>
      <vt:lpstr>Impact</vt:lpstr>
      <vt:lpstr>Times New Roman</vt:lpstr>
      <vt:lpstr>Office Theme</vt:lpstr>
      <vt:lpstr>PowerPoint Presentation</vt:lpstr>
      <vt:lpstr>PowerPoint Presentation</vt:lpstr>
      <vt:lpstr>PowerPoint Presentation</vt:lpstr>
      <vt:lpstr>Monday 9/10 What are Values? </vt:lpstr>
      <vt:lpstr>Collaborate</vt:lpstr>
      <vt:lpstr>PowerPoint Presentation</vt:lpstr>
      <vt:lpstr>Class Discussion </vt:lpstr>
      <vt:lpstr>PowerPoint Presentation</vt:lpstr>
      <vt:lpstr>Tuesday 9/11 Do values affect my decisions? </vt:lpstr>
      <vt:lpstr>Collaborate</vt:lpstr>
      <vt:lpstr>PowerPoint Presentation</vt:lpstr>
      <vt:lpstr>PowerPoint Presentation</vt:lpstr>
      <vt:lpstr>PowerPoint Presentation</vt:lpstr>
      <vt:lpstr>PowerPoint Presentation</vt:lpstr>
      <vt:lpstr>Class Discussion </vt:lpstr>
      <vt:lpstr>Wednesday 9/12 Using values to make decision. </vt:lpstr>
      <vt:lpstr>PowerPoint Presentation</vt:lpstr>
      <vt:lpstr>PowerPoint Presentation</vt:lpstr>
      <vt:lpstr>PowerPoint Presentation</vt:lpstr>
      <vt:lpstr>PowerPoint Presentation</vt:lpstr>
      <vt:lpstr>PowerPoint Presentation</vt:lpstr>
      <vt:lpstr>PowerPoint Presentation</vt:lpstr>
      <vt:lpstr>Thursday 09/13 The Art of Values </vt:lpstr>
      <vt:lpstr>PowerPoint Presentation</vt:lpstr>
      <vt:lpstr>PowerPoint Presentation</vt:lpstr>
      <vt:lpstr>PowerPoint Presentation</vt:lpstr>
      <vt:lpstr>Friday 09/14 The Art of Value  </vt:lpstr>
      <vt:lpstr>The Art of Values </vt:lpstr>
      <vt:lpstr>PowerPoint Presentation</vt:lpstr>
      <vt:lpstr>PowerPoint Presentation</vt:lpstr>
      <vt:lpstr>Video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Hendricks, Hannah M.</dc:creator>
  <cp:lastModifiedBy>Hendricks, Hannah M.</cp:lastModifiedBy>
  <cp:revision>59</cp:revision>
  <dcterms:created xsi:type="dcterms:W3CDTF">2018-08-28T15:32:07Z</dcterms:created>
  <dcterms:modified xsi:type="dcterms:W3CDTF">2018-09-09T16:17:56Z</dcterms:modified>
</cp:coreProperties>
</file>