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71" r:id="rId3"/>
    <p:sldId id="262" r:id="rId4"/>
    <p:sldId id="298" r:id="rId5"/>
    <p:sldId id="315" r:id="rId6"/>
    <p:sldId id="261" r:id="rId7"/>
    <p:sldId id="287" r:id="rId8"/>
    <p:sldId id="274" r:id="rId9"/>
    <p:sldId id="299" r:id="rId10"/>
    <p:sldId id="295" r:id="rId11"/>
    <p:sldId id="318" r:id="rId12"/>
    <p:sldId id="319" r:id="rId13"/>
    <p:sldId id="293" r:id="rId14"/>
    <p:sldId id="297" r:id="rId15"/>
    <p:sldId id="301" r:id="rId16"/>
    <p:sldId id="294" r:id="rId17"/>
    <p:sldId id="305" r:id="rId18"/>
    <p:sldId id="321" r:id="rId19"/>
    <p:sldId id="303" r:id="rId20"/>
    <p:sldId id="324" r:id="rId21"/>
    <p:sldId id="308" r:id="rId22"/>
    <p:sldId id="325" r:id="rId23"/>
    <p:sldId id="302" r:id="rId24"/>
    <p:sldId id="327" r:id="rId25"/>
    <p:sldId id="326"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70D"/>
    <a:srgbClr val="83B61D"/>
    <a:srgbClr val="FFC200"/>
    <a:srgbClr val="5A9BD5"/>
    <a:srgbClr val="E11C47"/>
    <a:srgbClr val="20307E"/>
    <a:srgbClr val="129B3B"/>
    <a:srgbClr val="FFC000"/>
    <a:srgbClr val="CE4D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ED7408-262B-44B4-9083-B48C8F25594A}" v="31" dt="2018-09-03T21:35:39.4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69" d="100"/>
          <a:sy n="69" d="100"/>
        </p:scale>
        <p:origin x="708" y="-192"/>
      </p:cViewPr>
      <p:guideLst/>
    </p:cSldViewPr>
  </p:slideViewPr>
  <p:notesTextViewPr>
    <p:cViewPr>
      <p:scale>
        <a:sx n="1" d="1"/>
        <a:sy n="1" d="1"/>
      </p:scale>
      <p:origin x="0" y="0"/>
    </p:cViewPr>
  </p:notesTextViewPr>
  <p:sorterViewPr>
    <p:cViewPr>
      <p:scale>
        <a:sx n="50" d="100"/>
        <a:sy n="50" d="100"/>
      </p:scale>
      <p:origin x="0" y="-50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E3670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272638" y="332510"/>
            <a:ext cx="11646724" cy="59955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9361" y="5571734"/>
            <a:ext cx="2776994" cy="1033159"/>
          </a:xfrm>
          <a:prstGeom prst="rect">
            <a:avLst/>
          </a:prstGeom>
        </p:spPr>
      </p:pic>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5798127"/>
            <a:ext cx="3196816" cy="1059873"/>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2439553" y="4167760"/>
            <a:ext cx="7764395" cy="2671957"/>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spTree>
    <p:extLst>
      <p:ext uri="{BB962C8B-B14F-4D97-AF65-F5344CB8AC3E}">
        <p14:creationId xmlns:p14="http://schemas.microsoft.com/office/powerpoint/2010/main" val="23821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rgbClr val="E11C47"/>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5131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5A9BD5"/>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740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rgbClr val="FFC2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0508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rgbClr val="83B61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5903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328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VCS</a:t>
            </a:r>
          </a:p>
        </p:txBody>
      </p:sp>
    </p:spTree>
    <p:extLst>
      <p:ext uri="{BB962C8B-B14F-4D97-AF65-F5344CB8AC3E}">
        <p14:creationId xmlns:p14="http://schemas.microsoft.com/office/powerpoint/2010/main" val="2781020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FC2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247368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E11C47"/>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VCS</a:t>
            </a:r>
          </a:p>
        </p:txBody>
      </p:sp>
    </p:spTree>
    <p:extLst>
      <p:ext uri="{BB962C8B-B14F-4D97-AF65-F5344CB8AC3E}">
        <p14:creationId xmlns:p14="http://schemas.microsoft.com/office/powerpoint/2010/main" val="334304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5A9BD5"/>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4042723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129B3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161402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272638" y="332509"/>
            <a:ext cx="11646724" cy="62230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B1FBB17-260A-4CE0-83A3-AB8503F17855}"/>
              </a:ext>
            </a:extLst>
          </p:cNvPr>
          <p:cNvSpPr/>
          <p:nvPr userDrawn="1"/>
        </p:nvSpPr>
        <p:spPr>
          <a:xfrm>
            <a:off x="3115733" y="626533"/>
            <a:ext cx="5314659" cy="3826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19730E-C535-4F88-8995-FAA02A87D55B}"/>
              </a:ext>
            </a:extLst>
          </p:cNvPr>
          <p:cNvSpPr/>
          <p:nvPr userDrawn="1"/>
        </p:nvSpPr>
        <p:spPr>
          <a:xfrm>
            <a:off x="2334193" y="3027314"/>
            <a:ext cx="7302178" cy="4571374"/>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AA30B8A-F5AE-496B-8698-C62A26D47920}"/>
              </a:ext>
            </a:extLst>
          </p:cNvPr>
          <p:cNvSpPr/>
          <p:nvPr userDrawn="1"/>
        </p:nvSpPr>
        <p:spPr>
          <a:xfrm flipH="1">
            <a:off x="-658230" y="3121490"/>
            <a:ext cx="6752318" cy="4383023"/>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99A416-FB9A-40E5-830D-76A244FA4C5A}"/>
              </a:ext>
            </a:extLst>
          </p:cNvPr>
          <p:cNvSpPr/>
          <p:nvPr userDrawn="1"/>
        </p:nvSpPr>
        <p:spPr>
          <a:xfrm>
            <a:off x="6073893" y="2990841"/>
            <a:ext cx="6752318" cy="4607847"/>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51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2980582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20307E"/>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570259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83B61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494440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5A9BD5"/>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3244735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E11C47"/>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2657457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C00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50817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E3670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682810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7DB4-94C5-4383-864A-5E4B48CA49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E6228A-6E10-4728-987B-E64BEEB2A9F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FE6A2-0F15-426A-8B90-FC243D6E327A}"/>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9/3/2018</a:t>
            </a:fld>
            <a:endParaRPr lang="en-US"/>
          </a:p>
        </p:txBody>
      </p:sp>
      <p:sp>
        <p:nvSpPr>
          <p:cNvPr id="5" name="Footer Placeholder 4">
            <a:extLst>
              <a:ext uri="{FF2B5EF4-FFF2-40B4-BE49-F238E27FC236}">
                <a16:creationId xmlns:a16="http://schemas.microsoft.com/office/drawing/2014/main" id="{0DD89900-0029-4522-BB80-CE9BE7A880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9131DA-3BF6-44A9-B3E1-A79EABC1D9C9}"/>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186407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E370-9866-44C1-AB96-0DD5739F58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72375-A4A8-4173-B48B-D97AD4A9E0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4D4033-E28F-43A9-B268-8A2D6710F71E}"/>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9/3/2018</a:t>
            </a:fld>
            <a:endParaRPr lang="en-US"/>
          </a:p>
        </p:txBody>
      </p:sp>
      <p:sp>
        <p:nvSpPr>
          <p:cNvPr id="5" name="Footer Placeholder 4">
            <a:extLst>
              <a:ext uri="{FF2B5EF4-FFF2-40B4-BE49-F238E27FC236}">
                <a16:creationId xmlns:a16="http://schemas.microsoft.com/office/drawing/2014/main" id="{D8B43C29-D2B8-4670-A4C7-369BD843D7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35613-4DF1-470D-BFB8-73E1B57363E1}"/>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838940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6032-D129-4D11-8F2F-FDDE21FB98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7952BA7-FD95-463C-8FE1-ED17D982F86C}"/>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3CA2D-D6A8-45A6-AFCB-A90659FC1D7E}"/>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0C4508-9C85-46FA-A332-0BF11D019A65}"/>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9/3/2018</a:t>
            </a:fld>
            <a:endParaRPr lang="en-US"/>
          </a:p>
        </p:txBody>
      </p:sp>
      <p:sp>
        <p:nvSpPr>
          <p:cNvPr id="6" name="Footer Placeholder 5">
            <a:extLst>
              <a:ext uri="{FF2B5EF4-FFF2-40B4-BE49-F238E27FC236}">
                <a16:creationId xmlns:a16="http://schemas.microsoft.com/office/drawing/2014/main" id="{D11F2813-1F73-4742-85CB-4A697BBB8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E36AEF-B2F5-4839-8841-661DA0A3652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81352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83B61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90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A52D-5472-4DE2-A0D5-4394807C75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03F99B4-9952-4753-8EBF-A097AA5957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50D565-308E-43F0-BB22-5411519ADF3E}"/>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C25B29-B029-45A3-8EF6-0EF78260780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DFDF40-E501-4792-9060-C850DD9F1BE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0976A-B75E-4CF2-AD78-7401316DCC53}"/>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9/3/2018</a:t>
            </a:fld>
            <a:endParaRPr lang="en-US"/>
          </a:p>
        </p:txBody>
      </p:sp>
      <p:sp>
        <p:nvSpPr>
          <p:cNvPr id="8" name="Footer Placeholder 7">
            <a:extLst>
              <a:ext uri="{FF2B5EF4-FFF2-40B4-BE49-F238E27FC236}">
                <a16:creationId xmlns:a16="http://schemas.microsoft.com/office/drawing/2014/main" id="{16413BF1-55D6-444B-8257-F1D551F036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3803AB-EDBF-4624-9D8A-741ECD23589A}"/>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783472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A544E-16FA-4139-A9A0-16E14DB450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1C3D93B-2A86-46C1-8AB6-6F6599E2675B}"/>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9/3/2018</a:t>
            </a:fld>
            <a:endParaRPr lang="en-US"/>
          </a:p>
        </p:txBody>
      </p:sp>
      <p:sp>
        <p:nvSpPr>
          <p:cNvPr id="4" name="Footer Placeholder 3">
            <a:extLst>
              <a:ext uri="{FF2B5EF4-FFF2-40B4-BE49-F238E27FC236}">
                <a16:creationId xmlns:a16="http://schemas.microsoft.com/office/drawing/2014/main" id="{4B11810A-DA27-42E1-9F4B-539F9388E6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05D0B5-32E3-44A9-A7F0-0F2AAE5110B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14453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799F3-B941-421B-AD1F-3D762BF88F5B}"/>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9/3/2018</a:t>
            </a:fld>
            <a:endParaRPr lang="en-US"/>
          </a:p>
        </p:txBody>
      </p:sp>
      <p:sp>
        <p:nvSpPr>
          <p:cNvPr id="3" name="Footer Placeholder 2">
            <a:extLst>
              <a:ext uri="{FF2B5EF4-FFF2-40B4-BE49-F238E27FC236}">
                <a16:creationId xmlns:a16="http://schemas.microsoft.com/office/drawing/2014/main" id="{5DE67DCE-2AC0-4E63-9F06-19FD19BABB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658611D-2D3F-4955-BBB0-74474CD6718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04792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338A-16D6-4BF0-8ECA-97671F086D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0BF860-BA76-4AA9-9924-9FE73317608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5A15BA-1C5B-4831-B62C-0A3CD7B644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A7ABF0-49FC-42C3-A061-C85996D51B75}"/>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9/3/2018</a:t>
            </a:fld>
            <a:endParaRPr lang="en-US"/>
          </a:p>
        </p:txBody>
      </p:sp>
      <p:sp>
        <p:nvSpPr>
          <p:cNvPr id="6" name="Footer Placeholder 5">
            <a:extLst>
              <a:ext uri="{FF2B5EF4-FFF2-40B4-BE49-F238E27FC236}">
                <a16:creationId xmlns:a16="http://schemas.microsoft.com/office/drawing/2014/main" id="{F8CB96F5-F80B-4E33-A247-03F0275458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CAA8B-C8C3-4A8A-94E0-611FB5A61DF1}"/>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509413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003D2-1143-4B7F-AEC8-89E44208F2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9F004-C850-4B9F-9884-B086DB4552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D29C2-B76A-4083-9553-492B057267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876A8A-5FC2-4DF0-AE9E-9C3D4699AF79}"/>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9/3/2018</a:t>
            </a:fld>
            <a:endParaRPr lang="en-US"/>
          </a:p>
        </p:txBody>
      </p:sp>
      <p:sp>
        <p:nvSpPr>
          <p:cNvPr id="6" name="Footer Placeholder 5">
            <a:extLst>
              <a:ext uri="{FF2B5EF4-FFF2-40B4-BE49-F238E27FC236}">
                <a16:creationId xmlns:a16="http://schemas.microsoft.com/office/drawing/2014/main" id="{7721F1DA-3729-4742-B9A6-ED2C0D5AC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14E320-CCB7-4633-BF5F-FF42AAE8777D}"/>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588882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53A4-F011-49E6-A845-6C48BB6F7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85A01B-1CA0-4E16-8441-4216478A0A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E84E7-646B-4D69-9A63-90A56C8A405F}"/>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9/3/2018</a:t>
            </a:fld>
            <a:endParaRPr lang="en-US"/>
          </a:p>
        </p:txBody>
      </p:sp>
      <p:sp>
        <p:nvSpPr>
          <p:cNvPr id="5" name="Footer Placeholder 4">
            <a:extLst>
              <a:ext uri="{FF2B5EF4-FFF2-40B4-BE49-F238E27FC236}">
                <a16:creationId xmlns:a16="http://schemas.microsoft.com/office/drawing/2014/main" id="{2B52D139-6C7E-4BAC-9805-39FF0441A2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C3ACF8-DB21-464B-8A51-2BEF3AF73906}"/>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658273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4944A0-DD81-4432-9271-CBB8DDBE0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9FA16D-12E4-4AE0-A473-82C33B994F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6F169-5958-48BB-B005-AAA26CB89A5C}"/>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9/3/2018</a:t>
            </a:fld>
            <a:endParaRPr lang="en-US"/>
          </a:p>
        </p:txBody>
      </p:sp>
      <p:sp>
        <p:nvSpPr>
          <p:cNvPr id="5" name="Footer Placeholder 4">
            <a:extLst>
              <a:ext uri="{FF2B5EF4-FFF2-40B4-BE49-F238E27FC236}">
                <a16:creationId xmlns:a16="http://schemas.microsoft.com/office/drawing/2014/main" id="{AFC69F7E-0026-4453-8123-C89D3A86B3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8B5881-61DA-430F-8D7A-8A823A25AB4B}"/>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417093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701141" y="156170"/>
            <a:ext cx="10369136" cy="1042540"/>
          </a:xfrm>
          <a:prstGeom prst="rect">
            <a:avLst/>
          </a:prstGeom>
          <a:solidFill>
            <a:srgbClr val="20307E">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063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E3670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9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FFC2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66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5A9BD5">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02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E11C47">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2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82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753927"/>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3" r:id="rId3"/>
    <p:sldLayoutId id="2147483675" r:id="rId4"/>
    <p:sldLayoutId id="2147483676" r:id="rId5"/>
    <p:sldLayoutId id="2147483677" r:id="rId6"/>
    <p:sldLayoutId id="2147483678" r:id="rId7"/>
    <p:sldLayoutId id="2147483679" r:id="rId8"/>
    <p:sldLayoutId id="2147483674" r:id="rId9"/>
    <p:sldLayoutId id="2147483680" r:id="rId10"/>
    <p:sldLayoutId id="2147483681" r:id="rId11"/>
    <p:sldLayoutId id="2147483682" r:id="rId12"/>
    <p:sldLayoutId id="2147483683" r:id="rId13"/>
    <p:sldLayoutId id="2147483684" r:id="rId14"/>
    <p:sldLayoutId id="2147483649" r:id="rId15"/>
    <p:sldLayoutId id="2147483667" r:id="rId16"/>
    <p:sldLayoutId id="2147483668" r:id="rId17"/>
    <p:sldLayoutId id="2147483669" r:id="rId18"/>
    <p:sldLayoutId id="2147483670" r:id="rId19"/>
    <p:sldLayoutId id="2147483671" r:id="rId20"/>
    <p:sldLayoutId id="2147483666" r:id="rId21"/>
    <p:sldLayoutId id="2147483660" r:id="rId22"/>
    <p:sldLayoutId id="2147483661" r:id="rId23"/>
    <p:sldLayoutId id="2147483662" r:id="rId24"/>
    <p:sldLayoutId id="2147483663" r:id="rId25"/>
    <p:sldLayoutId id="2147483664" r:id="rId26"/>
    <p:sldLayoutId id="2147483650" r:id="rId27"/>
    <p:sldLayoutId id="2147483651" r:id="rId28"/>
    <p:sldLayoutId id="2147483652" r:id="rId29"/>
    <p:sldLayoutId id="2147483653" r:id="rId30"/>
    <p:sldLayoutId id="2147483654" r:id="rId31"/>
    <p:sldLayoutId id="2147483655" r:id="rId32"/>
    <p:sldLayoutId id="2147483656" r:id="rId33"/>
    <p:sldLayoutId id="2147483657" r:id="rId34"/>
    <p:sldLayoutId id="2147483658" r:id="rId35"/>
    <p:sldLayoutId id="214748365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video" Target="https://www.youtube.com/embed/XLFEvHWD_NE" TargetMode="External"/><Relationship Id="rId4" Type="http://schemas.openxmlformats.org/officeDocument/2006/relationships/hyperlink" Target="https://www.youtube.com/watch?v=XLFEvHWD_N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wordart.com/create" TargetMode="Externa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iYzZnQNwEl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HIhEMk7CZ-A" TargetMode="External"/><Relationship Id="rId2" Type="http://schemas.openxmlformats.org/officeDocument/2006/relationships/slideLayout" Target="../slideLayouts/slideLayout7.xml"/><Relationship Id="rId1" Type="http://schemas.openxmlformats.org/officeDocument/2006/relationships/video" Target="https://www.youtube.com/embed/HIhEMk7CZ-A"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7ED51B-BE39-4957-897A-7CA5190D3EE0}"/>
              </a:ext>
            </a:extLst>
          </p:cNvPr>
          <p:cNvSpPr/>
          <p:nvPr/>
        </p:nvSpPr>
        <p:spPr>
          <a:xfrm>
            <a:off x="512616" y="1120676"/>
            <a:ext cx="10861965" cy="2308324"/>
          </a:xfrm>
          <a:prstGeom prst="rect">
            <a:avLst/>
          </a:prstGeom>
        </p:spPr>
        <p:txBody>
          <a:bodyPr wrap="square">
            <a:spAutoFit/>
          </a:bodyPr>
          <a:lstStyle/>
          <a:p>
            <a:pPr lvl="0" algn="ctr">
              <a:defRPr/>
            </a:pPr>
            <a:r>
              <a:rPr lang="en-US" sz="4800" kern="0" cap="all" spc="200" dirty="0">
                <a:solidFill>
                  <a:schemeClr val="accent2"/>
                </a:solidFill>
                <a:latin typeface="Times New Roman" panose="02020603050405020304" pitchFamily="18" charset="0"/>
                <a:cs typeface="Times New Roman" panose="02020603050405020304" pitchFamily="18" charset="0"/>
              </a:rPr>
              <a:t>Social Emotional Learning </a:t>
            </a:r>
          </a:p>
          <a:p>
            <a:pPr lvl="0" algn="ctr">
              <a:defRPr/>
            </a:pPr>
            <a:endParaRPr lang="en-US" sz="4800" kern="0" cap="all" spc="200" dirty="0">
              <a:solidFill>
                <a:schemeClr val="accent2"/>
              </a:solidFill>
              <a:latin typeface="Times New Roman" panose="02020603050405020304" pitchFamily="18" charset="0"/>
              <a:cs typeface="Times New Roman" panose="02020603050405020304" pitchFamily="18" charset="0"/>
            </a:endParaRPr>
          </a:p>
          <a:p>
            <a:pPr lvl="0" algn="ctr">
              <a:defRPr/>
            </a:pPr>
            <a:r>
              <a:rPr lang="en-US" sz="4800" kern="0" cap="all" spc="200" dirty="0">
                <a:solidFill>
                  <a:schemeClr val="accent2"/>
                </a:solidFill>
                <a:latin typeface="Times New Roman" panose="02020603050405020304" pitchFamily="18" charset="0"/>
                <a:cs typeface="Times New Roman" panose="02020603050405020304" pitchFamily="18" charset="0"/>
              </a:rPr>
              <a:t>*Lessons for 9/04-9/07</a:t>
            </a:r>
            <a:endParaRPr lang="en-US" sz="4800" kern="0"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214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7B1B5483-51EF-4278-9B55-805B07A528B3}"/>
              </a:ext>
            </a:extLst>
          </p:cNvPr>
          <p:cNvSpPr/>
          <p:nvPr/>
        </p:nvSpPr>
        <p:spPr>
          <a:xfrm>
            <a:off x="5721928" y="1875584"/>
            <a:ext cx="6363020" cy="3539430"/>
          </a:xfrm>
          <a:prstGeom prst="rect">
            <a:avLst/>
          </a:prstGeom>
        </p:spPr>
        <p:txBody>
          <a:bodyPr wrap="square">
            <a:spAutoFit/>
          </a:bodyPr>
          <a:lstStyle/>
          <a:p>
            <a:r>
              <a:rPr lang="en-US" sz="3200" b="1" i="1" dirty="0">
                <a:latin typeface="Bookman Old Style" panose="02050604050505020204" pitchFamily="18" charset="0"/>
              </a:rPr>
              <a:t>Identity</a:t>
            </a:r>
            <a:r>
              <a:rPr lang="en-US" sz="3200" i="1" dirty="0">
                <a:latin typeface="Bookman Old Style" panose="02050604050505020204" pitchFamily="18" charset="0"/>
              </a:rPr>
              <a:t> is your answer to the question </a:t>
            </a:r>
            <a:r>
              <a:rPr lang="en-US" sz="3200" b="1" i="1" dirty="0">
                <a:latin typeface="Bookman Old Style" panose="02050604050505020204" pitchFamily="18" charset="0"/>
              </a:rPr>
              <a:t>"Who am I?“</a:t>
            </a:r>
          </a:p>
          <a:p>
            <a:endParaRPr lang="en-US" sz="3200" dirty="0">
              <a:latin typeface="Bookman Old Style" panose="02050604050505020204" pitchFamily="18" charset="0"/>
            </a:endParaRPr>
          </a:p>
          <a:p>
            <a:endParaRPr lang="en-US" sz="3200" dirty="0">
              <a:latin typeface="Bookman Old Style" panose="02050604050505020204" pitchFamily="18" charset="0"/>
            </a:endParaRPr>
          </a:p>
          <a:p>
            <a:endParaRPr lang="en-US" sz="3200" dirty="0">
              <a:latin typeface="Bookman Old Style" panose="02050604050505020204" pitchFamily="18" charset="0"/>
            </a:endParaRPr>
          </a:p>
          <a:p>
            <a:r>
              <a:rPr lang="en-US" sz="3200" dirty="0">
                <a:latin typeface="Bookman Old Style" panose="02050604050505020204" pitchFamily="18" charset="0"/>
              </a:rPr>
              <a:t>1. What is your identity?</a:t>
            </a:r>
          </a:p>
          <a:p>
            <a:endParaRPr lang="en-US" sz="3200" dirty="0">
              <a:latin typeface="Bookman Old Style" panose="02050604050505020204" pitchFamily="18" charset="0"/>
            </a:endParaRPr>
          </a:p>
        </p:txBody>
      </p:sp>
      <p:pic>
        <p:nvPicPr>
          <p:cNvPr id="11" name="Picture 10">
            <a:extLst>
              <a:ext uri="{FF2B5EF4-FFF2-40B4-BE49-F238E27FC236}">
                <a16:creationId xmlns:a16="http://schemas.microsoft.com/office/drawing/2014/main" id="{6A6F24FF-78AC-4DB6-9CC9-6637A7D25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7" y="2096783"/>
            <a:ext cx="4793673" cy="2696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itle 1">
            <a:extLst>
              <a:ext uri="{FF2B5EF4-FFF2-40B4-BE49-F238E27FC236}">
                <a16:creationId xmlns:a16="http://schemas.microsoft.com/office/drawing/2014/main" id="{D5930F87-39A6-49EE-BDC8-6E1E2AC6A1AB}"/>
              </a:ext>
            </a:extLst>
          </p:cNvPr>
          <p:cNvSpPr>
            <a:spLocks noGrp="1"/>
          </p:cNvSpPr>
          <p:nvPr>
            <p:ph type="title"/>
          </p:nvPr>
        </p:nvSpPr>
        <p:spPr>
          <a:xfrm>
            <a:off x="5000625" y="-63500"/>
            <a:ext cx="7258050" cy="1454150"/>
          </a:xfrm>
        </p:spPr>
        <p:txBody>
          <a:bodyPr vert="horz" lIns="91440" tIns="45720" rIns="91440" bIns="45720" rtlCol="0" anchor="ctr">
            <a:normAutofit/>
          </a:bodyPr>
          <a:lstStyle/>
          <a:p>
            <a:r>
              <a:rPr lang="en-US" sz="6600" dirty="0">
                <a:solidFill>
                  <a:srgbClr val="000000"/>
                </a:solidFill>
                <a:latin typeface="Bookman Old Style" panose="02050604050505020204" pitchFamily="18" charset="0"/>
              </a:rPr>
              <a:t>C</a:t>
            </a:r>
            <a:r>
              <a:rPr lang="en-US" sz="6600" kern="1200" dirty="0">
                <a:solidFill>
                  <a:srgbClr val="000000"/>
                </a:solidFill>
                <a:latin typeface="Bookman Old Style" panose="02050604050505020204" pitchFamily="18" charset="0"/>
              </a:rPr>
              <a:t>ollaboration</a:t>
            </a:r>
          </a:p>
        </p:txBody>
      </p:sp>
    </p:spTree>
    <p:extLst>
      <p:ext uri="{BB962C8B-B14F-4D97-AF65-F5344CB8AC3E}">
        <p14:creationId xmlns:p14="http://schemas.microsoft.com/office/powerpoint/2010/main" val="243792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EEB974-A828-41C3-BF58-9373260AAE0B}"/>
              </a:ext>
            </a:extLst>
          </p:cNvPr>
          <p:cNvSpPr>
            <a:spLocks noGrp="1"/>
          </p:cNvSpPr>
          <p:nvPr>
            <p:ph type="title"/>
          </p:nvPr>
        </p:nvSpPr>
        <p:spPr>
          <a:xfrm>
            <a:off x="5000438" y="-63376"/>
            <a:ext cx="7257539" cy="1454051"/>
          </a:xfrm>
        </p:spPr>
        <p:txBody>
          <a:bodyPr vert="horz" lIns="91440" tIns="45720" rIns="91440" bIns="45720" rtlCol="0" anchor="ctr">
            <a:normAutofit/>
          </a:bodyPr>
          <a:lstStyle/>
          <a:p>
            <a:r>
              <a:rPr lang="en-US" sz="6600" dirty="0">
                <a:solidFill>
                  <a:srgbClr val="000000"/>
                </a:solidFill>
                <a:latin typeface="Bookman Old Style" panose="02050604050505020204" pitchFamily="18" charset="0"/>
              </a:rPr>
              <a:t>C</a:t>
            </a:r>
            <a:r>
              <a:rPr lang="en-US" sz="6600" kern="1200" dirty="0">
                <a:solidFill>
                  <a:srgbClr val="000000"/>
                </a:solidFill>
                <a:latin typeface="Bookman Old Style" panose="02050604050505020204" pitchFamily="18" charset="0"/>
              </a:rPr>
              <a:t>ollaboration</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7" name="Rectangle 6">
            <a:extLst>
              <a:ext uri="{FF2B5EF4-FFF2-40B4-BE49-F238E27FC236}">
                <a16:creationId xmlns:a16="http://schemas.microsoft.com/office/drawing/2014/main" id="{7B1B5483-51EF-4278-9B55-805B07A528B3}"/>
              </a:ext>
            </a:extLst>
          </p:cNvPr>
          <p:cNvSpPr/>
          <p:nvPr/>
        </p:nvSpPr>
        <p:spPr>
          <a:xfrm>
            <a:off x="5292436" y="1849366"/>
            <a:ext cx="6899563" cy="4524315"/>
          </a:xfrm>
          <a:prstGeom prst="rect">
            <a:avLst/>
          </a:prstGeom>
        </p:spPr>
        <p:txBody>
          <a:bodyPr wrap="square">
            <a:spAutoFit/>
          </a:bodyPr>
          <a:lstStyle/>
          <a:p>
            <a:r>
              <a:rPr lang="en-US" sz="3200" i="1" dirty="0">
                <a:latin typeface="Bookman Old Style" panose="02050604050505020204" pitchFamily="18" charset="0"/>
              </a:rPr>
              <a:t>Your answer to the question "Who am I?" will evolve over your lifetime.</a:t>
            </a:r>
          </a:p>
          <a:p>
            <a:endParaRPr lang="en-US" sz="3200" dirty="0">
              <a:latin typeface="Bookman Old Style" panose="02050604050505020204" pitchFamily="18" charset="0"/>
            </a:endParaRPr>
          </a:p>
          <a:p>
            <a:r>
              <a:rPr lang="en-US" sz="3200" dirty="0">
                <a:latin typeface="Bookman Old Style" panose="02050604050505020204" pitchFamily="18" charset="0"/>
              </a:rPr>
              <a:t>2. What parts of your identity do you think will change? </a:t>
            </a:r>
          </a:p>
          <a:p>
            <a:endParaRPr lang="en-US" sz="3200" dirty="0">
              <a:latin typeface="Bookman Old Style" panose="02050604050505020204" pitchFamily="18" charset="0"/>
            </a:endParaRPr>
          </a:p>
          <a:p>
            <a:r>
              <a:rPr lang="en-US" sz="3200" dirty="0">
                <a:latin typeface="Bookman Old Style" panose="02050604050505020204" pitchFamily="18" charset="0"/>
              </a:rPr>
              <a:t>3. What will stay the same?</a:t>
            </a:r>
          </a:p>
          <a:p>
            <a:pPr marL="342900" indent="-342900">
              <a:buFont typeface="+mj-lt"/>
              <a:buAutoNum type="arabicPeriod"/>
            </a:pPr>
            <a:endParaRPr lang="en-US" sz="3200" dirty="0">
              <a:latin typeface="Bookman Old Style" panose="02050604050505020204" pitchFamily="18" charset="0"/>
            </a:endParaRPr>
          </a:p>
        </p:txBody>
      </p:sp>
    </p:spTree>
    <p:extLst>
      <p:ext uri="{BB962C8B-B14F-4D97-AF65-F5344CB8AC3E}">
        <p14:creationId xmlns:p14="http://schemas.microsoft.com/office/powerpoint/2010/main" val="1354614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7" name="Rectangle 6">
            <a:extLst>
              <a:ext uri="{FF2B5EF4-FFF2-40B4-BE49-F238E27FC236}">
                <a16:creationId xmlns:a16="http://schemas.microsoft.com/office/drawing/2014/main" id="{7B1B5483-51EF-4278-9B55-805B07A528B3}"/>
              </a:ext>
            </a:extLst>
          </p:cNvPr>
          <p:cNvSpPr/>
          <p:nvPr/>
        </p:nvSpPr>
        <p:spPr>
          <a:xfrm>
            <a:off x="5351780" y="1390675"/>
            <a:ext cx="6802440" cy="5016758"/>
          </a:xfrm>
          <a:prstGeom prst="rect">
            <a:avLst/>
          </a:prstGeom>
        </p:spPr>
        <p:txBody>
          <a:bodyPr wrap="square">
            <a:spAutoFit/>
          </a:bodyPr>
          <a:lstStyle/>
          <a:p>
            <a:r>
              <a:rPr lang="en-US" sz="3200" i="1" dirty="0">
                <a:latin typeface="Bookman Old Style" panose="02050604050505020204" pitchFamily="18" charset="0"/>
              </a:rPr>
              <a:t>Adolescence is when most people really start thinking about their identity for the first time.</a:t>
            </a:r>
          </a:p>
          <a:p>
            <a:pPr marL="514350" indent="-514350">
              <a:buAutoNum type="arabicPeriod"/>
            </a:pPr>
            <a:endParaRPr lang="en-US" sz="3200" i="1" dirty="0">
              <a:latin typeface="Bookman Old Style" panose="02050604050505020204" pitchFamily="18" charset="0"/>
            </a:endParaRPr>
          </a:p>
          <a:p>
            <a:r>
              <a:rPr lang="en-US" sz="3200" i="1" dirty="0">
                <a:latin typeface="Bookman Old Style" panose="02050604050505020204" pitchFamily="18" charset="0"/>
              </a:rPr>
              <a:t>Teens often "try on" different identities to see which ones “fit”.</a:t>
            </a:r>
          </a:p>
          <a:p>
            <a:endParaRPr lang="en-US" sz="3200" dirty="0">
              <a:latin typeface="Bookman Old Style" panose="02050604050505020204" pitchFamily="18" charset="0"/>
            </a:endParaRPr>
          </a:p>
          <a:p>
            <a:r>
              <a:rPr lang="en-US" sz="3200" dirty="0">
                <a:latin typeface="Bookman Old Style" panose="02050604050505020204" pitchFamily="18" charset="0"/>
              </a:rPr>
              <a:t>1. What are some identities teens try on?</a:t>
            </a:r>
          </a:p>
          <a:p>
            <a:endParaRPr lang="en-US" sz="3200" dirty="0">
              <a:latin typeface="Bookman Old Style" panose="02050604050505020204" pitchFamily="18" charset="0"/>
            </a:endParaRPr>
          </a:p>
        </p:txBody>
      </p:sp>
      <p:sp>
        <p:nvSpPr>
          <p:cNvPr id="8" name="Title 1">
            <a:extLst>
              <a:ext uri="{FF2B5EF4-FFF2-40B4-BE49-F238E27FC236}">
                <a16:creationId xmlns:a16="http://schemas.microsoft.com/office/drawing/2014/main" id="{871AA25F-2942-4CE3-AACD-328B2D3BEEE2}"/>
              </a:ext>
            </a:extLst>
          </p:cNvPr>
          <p:cNvSpPr txBox="1">
            <a:spLocks/>
          </p:cNvSpPr>
          <p:nvPr/>
        </p:nvSpPr>
        <p:spPr>
          <a:xfrm>
            <a:off x="5351780" y="-276459"/>
            <a:ext cx="7257539"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rgbClr val="000000"/>
                </a:solidFill>
                <a:latin typeface="Bookman Old Style" panose="02050604050505020204" pitchFamily="18" charset="0"/>
              </a:rPr>
              <a:t>Collaboration</a:t>
            </a:r>
          </a:p>
        </p:txBody>
      </p:sp>
    </p:spTree>
    <p:extLst>
      <p:ext uri="{BB962C8B-B14F-4D97-AF65-F5344CB8AC3E}">
        <p14:creationId xmlns:p14="http://schemas.microsoft.com/office/powerpoint/2010/main" val="484655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9D3A31-3647-4AB9-BFA6-3284B8248ACC}"/>
              </a:ext>
            </a:extLst>
          </p:cNvPr>
          <p:cNvSpPr txBox="1">
            <a:spLocks/>
          </p:cNvSpPr>
          <p:nvPr/>
        </p:nvSpPr>
        <p:spPr>
          <a:xfrm>
            <a:off x="1704109" y="338138"/>
            <a:ext cx="10487891" cy="1609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t>Video</a:t>
            </a:r>
          </a:p>
        </p:txBody>
      </p:sp>
      <p:pic>
        <p:nvPicPr>
          <p:cNvPr id="2" name="ScreenRecorderProject7">
            <a:hlinkClick r:id="" action="ppaction://media"/>
            <a:extLst>
              <a:ext uri="{FF2B5EF4-FFF2-40B4-BE49-F238E27FC236}">
                <a16:creationId xmlns:a16="http://schemas.microsoft.com/office/drawing/2014/main" id="{66A4DE60-1A0F-4A67-A934-F2B41FB47B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4109" y="1283278"/>
            <a:ext cx="9615055" cy="5408468"/>
          </a:xfrm>
          <a:prstGeom prst="rect">
            <a:avLst/>
          </a:prstGeom>
        </p:spPr>
      </p:pic>
    </p:spTree>
    <p:extLst>
      <p:ext uri="{BB962C8B-B14F-4D97-AF65-F5344CB8AC3E}">
        <p14:creationId xmlns:p14="http://schemas.microsoft.com/office/powerpoint/2010/main" val="428565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59F10B-10B3-4848-A671-FA676659A6D4}"/>
              </a:ext>
            </a:extLst>
          </p:cNvPr>
          <p:cNvSpPr>
            <a:spLocks noGrp="1"/>
          </p:cNvSpPr>
          <p:nvPr>
            <p:ph type="title"/>
          </p:nvPr>
        </p:nvSpPr>
        <p:spPr>
          <a:xfrm>
            <a:off x="4520528" y="482559"/>
            <a:ext cx="7221218" cy="1454051"/>
          </a:xfrm>
        </p:spPr>
        <p:txBody>
          <a:bodyPr>
            <a:noAutofit/>
          </a:bodyPr>
          <a:lstStyle/>
          <a:p>
            <a:r>
              <a:rPr lang="en-US" sz="6600" dirty="0">
                <a:solidFill>
                  <a:srgbClr val="000000"/>
                </a:solidFill>
                <a:latin typeface="Bookman Old Style" panose="02050604050505020204" pitchFamily="18" charset="0"/>
              </a:rPr>
              <a:t>Class Discussion </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Brain in head">
            <a:extLst>
              <a:ext uri="{FF2B5EF4-FFF2-40B4-BE49-F238E27FC236}">
                <a16:creationId xmlns:a16="http://schemas.microsoft.com/office/drawing/2014/main" id="{6CE78260-67F9-4E81-93F0-D710B9B63F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pic>
        <p:nvPicPr>
          <p:cNvPr id="6" name="Picture 5">
            <a:extLst>
              <a:ext uri="{FF2B5EF4-FFF2-40B4-BE49-F238E27FC236}">
                <a16:creationId xmlns:a16="http://schemas.microsoft.com/office/drawing/2014/main" id="{E9C2533C-4177-44A7-904D-5D880E5061F2}"/>
              </a:ext>
            </a:extLst>
          </p:cNvPr>
          <p:cNvPicPr>
            <a:picLocks noChangeAspect="1"/>
          </p:cNvPicPr>
          <p:nvPr/>
        </p:nvPicPr>
        <p:blipFill>
          <a:blip r:embed="rId5"/>
          <a:stretch>
            <a:fillRect/>
          </a:stretch>
        </p:blipFill>
        <p:spPr>
          <a:xfrm>
            <a:off x="494239" y="1143084"/>
            <a:ext cx="3926843" cy="4523325"/>
          </a:xfrm>
          <a:prstGeom prst="rect">
            <a:avLst/>
          </a:prstGeom>
        </p:spPr>
      </p:pic>
      <p:sp>
        <p:nvSpPr>
          <p:cNvPr id="8" name="Rectangle 7">
            <a:extLst>
              <a:ext uri="{FF2B5EF4-FFF2-40B4-BE49-F238E27FC236}">
                <a16:creationId xmlns:a16="http://schemas.microsoft.com/office/drawing/2014/main" id="{3953B10E-5361-4764-A731-7A47669E98BB}"/>
              </a:ext>
            </a:extLst>
          </p:cNvPr>
          <p:cNvSpPr/>
          <p:nvPr/>
        </p:nvSpPr>
        <p:spPr>
          <a:xfrm>
            <a:off x="5609649" y="1936610"/>
            <a:ext cx="6577124" cy="3970318"/>
          </a:xfrm>
          <a:prstGeom prst="rect">
            <a:avLst/>
          </a:prstGeom>
        </p:spPr>
        <p:txBody>
          <a:bodyPr wrap="square">
            <a:spAutoFit/>
          </a:bodyPr>
          <a:lstStyle/>
          <a:p>
            <a:r>
              <a:rPr lang="en-US" sz="2800" dirty="0">
                <a:latin typeface="Bookman Old Style" panose="02050604050505020204" pitchFamily="18" charset="0"/>
              </a:rPr>
              <a:t>People in the video described different aspects of their identities.</a:t>
            </a:r>
          </a:p>
          <a:p>
            <a:endParaRPr lang="en-US" sz="2800" dirty="0">
              <a:latin typeface="Bookman Old Style" panose="02050604050505020204" pitchFamily="18" charset="0"/>
            </a:endParaRPr>
          </a:p>
          <a:p>
            <a:r>
              <a:rPr lang="en-US" sz="2800" dirty="0">
                <a:latin typeface="Bookman Old Style" panose="02050604050505020204" pitchFamily="18" charset="0"/>
              </a:rPr>
              <a:t>What are some aspects of your identity? </a:t>
            </a:r>
          </a:p>
          <a:p>
            <a:endParaRPr lang="en-US" sz="2800" dirty="0">
              <a:latin typeface="Bookman Old Style" panose="02050604050505020204" pitchFamily="18" charset="0"/>
            </a:endParaRPr>
          </a:p>
          <a:p>
            <a:r>
              <a:rPr lang="en-US" sz="2800" dirty="0">
                <a:latin typeface="Bookman Old Style" panose="02050604050505020204" pitchFamily="18" charset="0"/>
              </a:rPr>
              <a:t>Think of the different ways you would finish the sentence </a:t>
            </a:r>
          </a:p>
          <a:p>
            <a:r>
              <a:rPr lang="en-US" sz="2800" dirty="0">
                <a:latin typeface="Bookman Old Style" panose="02050604050505020204" pitchFamily="18" charset="0"/>
              </a:rPr>
              <a:t>“I am  ____________________”’</a:t>
            </a:r>
            <a:endParaRPr lang="en-US" sz="2800" dirty="0">
              <a:effectLst/>
              <a:latin typeface="Bookman Old Style" panose="02050604050505020204" pitchFamily="18" charset="0"/>
            </a:endParaRPr>
          </a:p>
        </p:txBody>
      </p:sp>
    </p:spTree>
    <p:extLst>
      <p:ext uri="{BB962C8B-B14F-4D97-AF65-F5344CB8AC3E}">
        <p14:creationId xmlns:p14="http://schemas.microsoft.com/office/powerpoint/2010/main" val="4106618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6000" dirty="0">
                <a:solidFill>
                  <a:schemeClr val="bg1"/>
                </a:solidFill>
                <a:latin typeface="Bookman Old Style" panose="02050604050505020204" pitchFamily="18" charset="0"/>
              </a:rPr>
              <a:t>Thursday 9/6</a:t>
            </a:r>
            <a:br>
              <a:rPr lang="en-US" sz="6000" dirty="0">
                <a:solidFill>
                  <a:schemeClr val="bg1"/>
                </a:solidFill>
                <a:latin typeface="Bookman Old Style" panose="02050604050505020204" pitchFamily="18" charset="0"/>
              </a:rPr>
            </a:br>
            <a:r>
              <a:rPr lang="en-US" sz="6000" dirty="0">
                <a:solidFill>
                  <a:schemeClr val="bg1"/>
                </a:solidFill>
                <a:latin typeface="Bookman Old Style" panose="02050604050505020204" pitchFamily="18" charset="0"/>
              </a:rPr>
              <a:t>“I am” …..</a:t>
            </a:r>
            <a:br>
              <a:rPr lang="en-US" sz="6000" dirty="0">
                <a:solidFill>
                  <a:schemeClr val="bg1"/>
                </a:solidFill>
                <a:latin typeface="Bookman Old Style" panose="02050604050505020204" pitchFamily="18" charset="0"/>
              </a:rPr>
            </a:br>
            <a:endParaRPr lang="en-US" sz="48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411931151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EEB974-A828-41C3-BF58-9373260AAE0B}"/>
              </a:ext>
            </a:extLst>
          </p:cNvPr>
          <p:cNvSpPr>
            <a:spLocks noGrp="1"/>
          </p:cNvSpPr>
          <p:nvPr>
            <p:ph type="title"/>
          </p:nvPr>
        </p:nvSpPr>
        <p:spPr>
          <a:xfrm>
            <a:off x="5927851" y="11593"/>
            <a:ext cx="4977976" cy="1454051"/>
          </a:xfrm>
        </p:spPr>
        <p:txBody>
          <a:bodyPr vert="horz" lIns="91440" tIns="45720" rIns="91440" bIns="45720" rtlCol="0" anchor="ctr">
            <a:normAutofit/>
          </a:bodyPr>
          <a:lstStyle/>
          <a:p>
            <a:r>
              <a:rPr lang="en-US" sz="6600" kern="1200" dirty="0">
                <a:solidFill>
                  <a:srgbClr val="000000"/>
                </a:solidFill>
                <a:latin typeface="Bookman Old Style" panose="02050604050505020204" pitchFamily="18" charset="0"/>
              </a:rPr>
              <a:t>Collaborate </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3" name="Content Placeholder 2">
            <a:extLst>
              <a:ext uri="{FF2B5EF4-FFF2-40B4-BE49-F238E27FC236}">
                <a16:creationId xmlns:a16="http://schemas.microsoft.com/office/drawing/2014/main" id="{4289B049-DF12-4131-B46E-E41A4DED5ED6}"/>
              </a:ext>
            </a:extLst>
          </p:cNvPr>
          <p:cNvSpPr>
            <a:spLocks noGrp="1"/>
          </p:cNvSpPr>
          <p:nvPr>
            <p:ph sz="half" idx="1"/>
          </p:nvPr>
        </p:nvSpPr>
        <p:spPr>
          <a:xfrm>
            <a:off x="5749637" y="2342177"/>
            <a:ext cx="6442362" cy="3639289"/>
          </a:xfrm>
        </p:spPr>
        <p:txBody>
          <a:bodyPr vert="horz" lIns="91440" tIns="45720" rIns="91440" bIns="45720" rtlCol="0" anchor="ctr">
            <a:normAutofit/>
          </a:bodyPr>
          <a:lstStyle/>
          <a:p>
            <a:pPr marL="971550" indent="-742950">
              <a:buAutoNum type="arabicPeriod"/>
            </a:pPr>
            <a:r>
              <a:rPr lang="en-US" sz="3600" dirty="0">
                <a:solidFill>
                  <a:srgbClr val="000000"/>
                </a:solidFill>
                <a:latin typeface="Times New Roman" panose="02020603050405020304" pitchFamily="18" charset="0"/>
                <a:cs typeface="Times New Roman" panose="02020603050405020304" pitchFamily="18" charset="0"/>
              </a:rPr>
              <a:t>Think of words you could use to describe yourself.</a:t>
            </a:r>
          </a:p>
          <a:p>
            <a:pPr marL="971550" indent="-742950">
              <a:buAutoNum type="arabicPeriod"/>
            </a:pPr>
            <a:endParaRPr lang="en-US" sz="3600" dirty="0">
              <a:solidFill>
                <a:srgbClr val="000000"/>
              </a:solidFill>
              <a:latin typeface="Times New Roman" panose="02020603050405020304" pitchFamily="18" charset="0"/>
              <a:cs typeface="Times New Roman" panose="02020603050405020304" pitchFamily="18" charset="0"/>
            </a:endParaRPr>
          </a:p>
          <a:p>
            <a:pPr marL="971550" indent="-742950">
              <a:buAutoNum type="arabicPeriod"/>
            </a:pPr>
            <a:r>
              <a:rPr lang="en-US" sz="3600" dirty="0">
                <a:solidFill>
                  <a:srgbClr val="000000"/>
                </a:solidFill>
                <a:latin typeface="Times New Roman" panose="02020603050405020304" pitchFamily="18" charset="0"/>
                <a:cs typeface="Times New Roman" panose="02020603050405020304" pitchFamily="18" charset="0"/>
              </a:rPr>
              <a:t>Share some </a:t>
            </a:r>
          </a:p>
          <a:p>
            <a:pPr indent="0">
              <a:buNone/>
            </a:pPr>
            <a:endParaRPr lang="en-US" sz="3600" dirty="0">
              <a:solidFill>
                <a:srgbClr val="000000"/>
              </a:solidFill>
              <a:latin typeface="Times New Roman" panose="02020603050405020304" pitchFamily="18" charset="0"/>
              <a:cs typeface="Times New Roman" panose="02020603050405020304" pitchFamily="18" charset="0"/>
            </a:endParaRPr>
          </a:p>
          <a:p>
            <a:pPr indent="0">
              <a:buNone/>
            </a:pPr>
            <a:r>
              <a:rPr lang="en-US" sz="3600" dirty="0">
                <a:solidFill>
                  <a:srgbClr val="000000"/>
                </a:solidFill>
                <a:latin typeface="Times New Roman" panose="02020603050405020304" pitchFamily="18" charset="0"/>
                <a:cs typeface="Times New Roman" panose="02020603050405020304" pitchFamily="18" charset="0"/>
              </a:rPr>
              <a:t> </a:t>
            </a:r>
            <a:endParaRPr lang="en-US" sz="3600" dirty="0">
              <a:solidFill>
                <a:srgbClr val="000000"/>
              </a:solidFill>
            </a:endParaRPr>
          </a:p>
          <a:p>
            <a:pPr marL="274320">
              <a:lnSpc>
                <a:spcPct val="100000"/>
              </a:lnSpc>
            </a:pPr>
            <a:endParaRPr lang="en-US" sz="2000" dirty="0">
              <a:solidFill>
                <a:srgbClr val="000000"/>
              </a:solidFill>
            </a:endParaRPr>
          </a:p>
        </p:txBody>
      </p:sp>
      <p:pic>
        <p:nvPicPr>
          <p:cNvPr id="4" name="Picture 3">
            <a:hlinkClick r:id="" action="ppaction://hlinkshowjump?jump=nextslide"/>
            <a:extLst>
              <a:ext uri="{FF2B5EF4-FFF2-40B4-BE49-F238E27FC236}">
                <a16:creationId xmlns:a16="http://schemas.microsoft.com/office/drawing/2014/main" id="{F75D4D59-EC86-43C9-BDEB-4BD314CB4008}"/>
              </a:ext>
            </a:extLst>
          </p:cNvPr>
          <p:cNvPicPr>
            <a:picLocks noChangeAspect="1"/>
          </p:cNvPicPr>
          <p:nvPr/>
        </p:nvPicPr>
        <p:blipFill>
          <a:blip r:embed="rId4"/>
          <a:stretch>
            <a:fillRect/>
          </a:stretch>
        </p:blipFill>
        <p:spPr>
          <a:xfrm>
            <a:off x="7550622" y="5384006"/>
            <a:ext cx="2438611" cy="597460"/>
          </a:xfrm>
          <a:prstGeom prst="rect">
            <a:avLst/>
          </a:prstGeom>
        </p:spPr>
      </p:pic>
    </p:spTree>
    <p:extLst>
      <p:ext uri="{BB962C8B-B14F-4D97-AF65-F5344CB8AC3E}">
        <p14:creationId xmlns:p14="http://schemas.microsoft.com/office/powerpoint/2010/main" val="4028052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71676C69-2ECF-446C-925C-0AAF135E1FE6}"/>
              </a:ext>
            </a:extLst>
          </p:cNvPr>
          <p:cNvSpPr txBox="1">
            <a:spLocks/>
          </p:cNvSpPr>
          <p:nvPr/>
        </p:nvSpPr>
        <p:spPr>
          <a:xfrm>
            <a:off x="7225223" y="69313"/>
            <a:ext cx="4805996" cy="14014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7200" dirty="0">
                <a:solidFill>
                  <a:srgbClr val="000000"/>
                </a:solidFill>
                <a:latin typeface="Bookman Old Style" panose="02050604050505020204" pitchFamily="18" charset="0"/>
              </a:rPr>
              <a:t>Activity</a:t>
            </a:r>
          </a:p>
        </p:txBody>
      </p:sp>
      <p:sp>
        <p:nvSpPr>
          <p:cNvPr id="1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67149A9F-0FD2-41BE-A0AD-BB374F0F5FBD}"/>
              </a:ext>
            </a:extLst>
          </p:cNvPr>
          <p:cNvPicPr>
            <a:picLocks noChangeAspect="1"/>
          </p:cNvPicPr>
          <p:nvPr/>
        </p:nvPicPr>
        <p:blipFill rotWithShape="1">
          <a:blip r:embed="rId3">
            <a:alphaModFix/>
            <a:extLst/>
          </a:blip>
          <a:srcRect t="10817" r="3" b="3"/>
          <a:stretch/>
        </p:blipFill>
        <p:spPr>
          <a:xfrm>
            <a:off x="387929" y="1277187"/>
            <a:ext cx="4336472" cy="499017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7" name="Rectangle 6">
            <a:extLst>
              <a:ext uri="{FF2B5EF4-FFF2-40B4-BE49-F238E27FC236}">
                <a16:creationId xmlns:a16="http://schemas.microsoft.com/office/drawing/2014/main" id="{562C210D-E55E-42FF-93CE-7F9D0DE62F2E}"/>
              </a:ext>
            </a:extLst>
          </p:cNvPr>
          <p:cNvSpPr/>
          <p:nvPr/>
        </p:nvSpPr>
        <p:spPr>
          <a:xfrm>
            <a:off x="6271264" y="1845163"/>
            <a:ext cx="6096000" cy="3046988"/>
          </a:xfrm>
          <a:prstGeom prst="rect">
            <a:avLst/>
          </a:prstGeom>
        </p:spPr>
        <p:txBody>
          <a:bodyPr>
            <a:spAutoFit/>
          </a:bodyPr>
          <a:lstStyle/>
          <a:p>
            <a:pPr>
              <a:buFont typeface="+mj-lt"/>
              <a:buAutoNum type="arabicPeriod"/>
            </a:pPr>
            <a:r>
              <a:rPr lang="en-US" sz="2400" dirty="0">
                <a:latin typeface="Bookman Old Style" panose="02050604050505020204" pitchFamily="18" charset="0"/>
              </a:rPr>
              <a:t>Write your name in the center of a sheet of paper</a:t>
            </a:r>
          </a:p>
          <a:p>
            <a:pPr>
              <a:buFont typeface="+mj-lt"/>
              <a:buAutoNum type="arabicPeriod"/>
            </a:pPr>
            <a:endParaRPr lang="en-US" sz="2400" dirty="0">
              <a:latin typeface="Bookman Old Style" panose="02050604050505020204" pitchFamily="18" charset="0"/>
            </a:endParaRPr>
          </a:p>
          <a:p>
            <a:pPr>
              <a:buFont typeface="+mj-lt"/>
              <a:buAutoNum type="arabicPeriod"/>
            </a:pPr>
            <a:r>
              <a:rPr lang="en-US" sz="2400" dirty="0">
                <a:latin typeface="Bookman Old Style" panose="02050604050505020204" pitchFamily="18" charset="0"/>
              </a:rPr>
              <a:t> Take a few minutes to reflect on the question "Who am I?“</a:t>
            </a:r>
          </a:p>
          <a:p>
            <a:pPr>
              <a:buFont typeface="+mj-lt"/>
              <a:buAutoNum type="arabicPeriod"/>
            </a:pPr>
            <a:endParaRPr lang="en-US" sz="2400" dirty="0">
              <a:latin typeface="Bookman Old Style" panose="02050604050505020204" pitchFamily="18" charset="0"/>
            </a:endParaRPr>
          </a:p>
          <a:p>
            <a:pPr>
              <a:buFont typeface="+mj-lt"/>
              <a:buAutoNum type="arabicPeriod"/>
            </a:pPr>
            <a:r>
              <a:rPr lang="en-US" sz="2400" dirty="0">
                <a:latin typeface="Bookman Old Style" panose="02050604050505020204" pitchFamily="18" charset="0"/>
              </a:rPr>
              <a:t> Around your name, draw an </a:t>
            </a:r>
            <a:r>
              <a:rPr lang="en-US" sz="2400" b="1" dirty="0">
                <a:latin typeface="Bookman Old Style" panose="02050604050505020204" pitchFamily="18" charset="0"/>
              </a:rPr>
              <a:t>identity map</a:t>
            </a:r>
            <a:endParaRPr lang="en-US" sz="2400" dirty="0">
              <a:effectLst/>
              <a:latin typeface="Bookman Old Style" panose="02050604050505020204" pitchFamily="18" charset="0"/>
            </a:endParaRPr>
          </a:p>
        </p:txBody>
      </p:sp>
      <p:pic>
        <p:nvPicPr>
          <p:cNvPr id="9" name="Picture 8">
            <a:hlinkClick r:id="" action="ppaction://hlinkshowjump?jump=nextslide"/>
            <a:extLst>
              <a:ext uri="{FF2B5EF4-FFF2-40B4-BE49-F238E27FC236}">
                <a16:creationId xmlns:a16="http://schemas.microsoft.com/office/drawing/2014/main" id="{B0ECAA89-CC81-4599-91D1-C54BD6AF66BD}"/>
              </a:ext>
            </a:extLst>
          </p:cNvPr>
          <p:cNvPicPr>
            <a:picLocks noChangeAspect="1"/>
          </p:cNvPicPr>
          <p:nvPr/>
        </p:nvPicPr>
        <p:blipFill>
          <a:blip r:embed="rId4"/>
          <a:stretch>
            <a:fillRect/>
          </a:stretch>
        </p:blipFill>
        <p:spPr>
          <a:xfrm>
            <a:off x="7938313" y="5821259"/>
            <a:ext cx="2438400" cy="600075"/>
          </a:xfrm>
          <a:prstGeom prst="rect">
            <a:avLst/>
          </a:prstGeom>
        </p:spPr>
      </p:pic>
    </p:spTree>
    <p:extLst>
      <p:ext uri="{BB962C8B-B14F-4D97-AF65-F5344CB8AC3E}">
        <p14:creationId xmlns:p14="http://schemas.microsoft.com/office/powerpoint/2010/main" val="2524702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2A6754-B47F-437D-87DE-C6F577224FD8}"/>
              </a:ext>
            </a:extLst>
          </p:cNvPr>
          <p:cNvSpPr/>
          <p:nvPr/>
        </p:nvSpPr>
        <p:spPr>
          <a:xfrm>
            <a:off x="413657" y="303351"/>
            <a:ext cx="11916229" cy="1815882"/>
          </a:xfrm>
          <a:prstGeom prst="rect">
            <a:avLst/>
          </a:prstGeom>
        </p:spPr>
        <p:txBody>
          <a:bodyPr wrap="square">
            <a:spAutoFit/>
          </a:bodyPr>
          <a:lstStyle/>
          <a:p>
            <a:r>
              <a:rPr lang="en-US" sz="2800" b="1" dirty="0">
                <a:latin typeface="Bookman Old Style" panose="02050604050505020204" pitchFamily="18" charset="0"/>
              </a:rPr>
              <a:t>Example Identity Map</a:t>
            </a:r>
            <a:endParaRPr lang="en-US" sz="2800" dirty="0">
              <a:latin typeface="Bookman Old Style" panose="02050604050505020204" pitchFamily="18" charset="0"/>
            </a:endParaRPr>
          </a:p>
          <a:p>
            <a:r>
              <a:rPr lang="en-US" sz="2800" dirty="0">
                <a:latin typeface="Bookman Old Style" panose="02050604050505020204" pitchFamily="18" charset="0"/>
              </a:rPr>
              <a:t>An identity map is a visual representation of your identity. Write your name in the center of your paper and then add aspects of your identity around it.</a:t>
            </a:r>
            <a:endParaRPr lang="en-US" sz="2800" dirty="0">
              <a:effectLst/>
              <a:latin typeface="Bookman Old Style" panose="02050604050505020204" pitchFamily="18" charset="0"/>
            </a:endParaRPr>
          </a:p>
        </p:txBody>
      </p:sp>
      <p:pic>
        <p:nvPicPr>
          <p:cNvPr id="4" name="Picture 3">
            <a:extLst>
              <a:ext uri="{FF2B5EF4-FFF2-40B4-BE49-F238E27FC236}">
                <a16:creationId xmlns:a16="http://schemas.microsoft.com/office/drawing/2014/main" id="{2D240EB3-F1BD-47CD-9417-FE8ECECA6D47}"/>
              </a:ext>
            </a:extLst>
          </p:cNvPr>
          <p:cNvPicPr>
            <a:picLocks noChangeAspect="1"/>
          </p:cNvPicPr>
          <p:nvPr/>
        </p:nvPicPr>
        <p:blipFill>
          <a:blip r:embed="rId2"/>
          <a:stretch>
            <a:fillRect/>
          </a:stretch>
        </p:blipFill>
        <p:spPr>
          <a:xfrm>
            <a:off x="5999646" y="4019447"/>
            <a:ext cx="6099806" cy="2686153"/>
          </a:xfrm>
          <a:prstGeom prst="rect">
            <a:avLst/>
          </a:prstGeom>
        </p:spPr>
      </p:pic>
      <p:pic>
        <p:nvPicPr>
          <p:cNvPr id="2" name="Picture 1">
            <a:extLst>
              <a:ext uri="{FF2B5EF4-FFF2-40B4-BE49-F238E27FC236}">
                <a16:creationId xmlns:a16="http://schemas.microsoft.com/office/drawing/2014/main" id="{822274AB-6507-4F1A-8228-9C2BB63176FD}"/>
              </a:ext>
            </a:extLst>
          </p:cNvPr>
          <p:cNvPicPr>
            <a:picLocks noChangeAspect="1"/>
          </p:cNvPicPr>
          <p:nvPr/>
        </p:nvPicPr>
        <p:blipFill>
          <a:blip r:embed="rId3"/>
          <a:stretch>
            <a:fillRect/>
          </a:stretch>
        </p:blipFill>
        <p:spPr>
          <a:xfrm>
            <a:off x="413657" y="2119233"/>
            <a:ext cx="7141583" cy="3062367"/>
          </a:xfrm>
          <a:prstGeom prst="rect">
            <a:avLst/>
          </a:prstGeom>
        </p:spPr>
      </p:pic>
    </p:spTree>
    <p:extLst>
      <p:ext uri="{BB962C8B-B14F-4D97-AF65-F5344CB8AC3E}">
        <p14:creationId xmlns:p14="http://schemas.microsoft.com/office/powerpoint/2010/main" val="3955376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6000" dirty="0">
                <a:solidFill>
                  <a:schemeClr val="bg1"/>
                </a:solidFill>
                <a:latin typeface="Bookman Old Style" panose="02050604050505020204" pitchFamily="18" charset="0"/>
              </a:rPr>
              <a:t>Friday </a:t>
            </a:r>
            <a:br>
              <a:rPr lang="en-US" sz="6000" dirty="0">
                <a:solidFill>
                  <a:schemeClr val="bg1"/>
                </a:solidFill>
                <a:latin typeface="Bookman Old Style" panose="02050604050505020204" pitchFamily="18" charset="0"/>
              </a:rPr>
            </a:br>
            <a:r>
              <a:rPr lang="en-US" sz="4800" dirty="0">
                <a:solidFill>
                  <a:schemeClr val="bg1"/>
                </a:solidFill>
                <a:latin typeface="Bookman Old Style" panose="02050604050505020204" pitchFamily="18" charset="0"/>
              </a:rPr>
              <a:t>I am Me!</a:t>
            </a:r>
          </a:p>
        </p:txBody>
      </p:sp>
    </p:spTree>
    <p:extLst>
      <p:ext uri="{BB962C8B-B14F-4D97-AF65-F5344CB8AC3E}">
        <p14:creationId xmlns:p14="http://schemas.microsoft.com/office/powerpoint/2010/main" val="51703660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BEB55B-DCD0-4008-B610-D42A529D16D2}"/>
              </a:ext>
            </a:extLst>
          </p:cNvPr>
          <p:cNvSpPr txBox="1">
            <a:spLocks/>
          </p:cNvSpPr>
          <p:nvPr/>
        </p:nvSpPr>
        <p:spPr>
          <a:xfrm>
            <a:off x="1069848" y="484632"/>
            <a:ext cx="10058400" cy="16093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atin typeface="Rockwell Condensed" panose="02060603050405020104" pitchFamily="18" charset="0"/>
              </a:rPr>
              <a:t>Overview</a:t>
            </a:r>
          </a:p>
        </p:txBody>
      </p:sp>
      <p:sp>
        <p:nvSpPr>
          <p:cNvPr id="2" name="Rectangle 1">
            <a:extLst>
              <a:ext uri="{FF2B5EF4-FFF2-40B4-BE49-F238E27FC236}">
                <a16:creationId xmlns:a16="http://schemas.microsoft.com/office/drawing/2014/main" id="{37B1E06B-5B28-47F5-83FD-388C8AC0A925}"/>
              </a:ext>
            </a:extLst>
          </p:cNvPr>
          <p:cNvSpPr/>
          <p:nvPr/>
        </p:nvSpPr>
        <p:spPr>
          <a:xfrm>
            <a:off x="595746" y="1967154"/>
            <a:ext cx="11194473" cy="1877437"/>
          </a:xfrm>
          <a:prstGeom prst="rect">
            <a:avLst/>
          </a:prstGeom>
        </p:spPr>
        <p:txBody>
          <a:bodyPr wrap="square">
            <a:spAutoFit/>
          </a:bodyPr>
          <a:lstStyle/>
          <a:p>
            <a:endParaRPr lang="en-US" sz="2000" dirty="0">
              <a:solidFill>
                <a:srgbClr val="000000"/>
              </a:solidFill>
              <a:latin typeface="Times New Roman" panose="02020603050405020304" pitchFamily="18" charset="0"/>
            </a:endParaRPr>
          </a:p>
          <a:p>
            <a:r>
              <a:rPr lang="en-US" sz="2400" dirty="0"/>
              <a:t>A healthy self-concept is key to students’ success and well-being in school and in life. During adolescence, students are developing their sense of self. This lesson guides them toward evaluating themselves in favorable ways, based on how they see themselves now and in the future and the positive traits others see in them.</a:t>
            </a:r>
            <a:endParaRPr lang="en-US" sz="2400" dirty="0">
              <a:effectLst/>
            </a:endParaRPr>
          </a:p>
        </p:txBody>
      </p:sp>
    </p:spTree>
    <p:extLst>
      <p:ext uri="{BB962C8B-B14F-4D97-AF65-F5344CB8AC3E}">
        <p14:creationId xmlns:p14="http://schemas.microsoft.com/office/powerpoint/2010/main" val="4280352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B974-A828-41C3-BF58-9373260AAE0B}"/>
              </a:ext>
            </a:extLst>
          </p:cNvPr>
          <p:cNvSpPr>
            <a:spLocks noGrp="1"/>
          </p:cNvSpPr>
          <p:nvPr>
            <p:ph type="title"/>
          </p:nvPr>
        </p:nvSpPr>
        <p:spPr>
          <a:xfrm>
            <a:off x="5927851" y="11593"/>
            <a:ext cx="4977976" cy="1454051"/>
          </a:xfrm>
        </p:spPr>
        <p:txBody>
          <a:bodyPr vert="horz" lIns="91440" tIns="45720" rIns="91440" bIns="45720" rtlCol="0" anchor="ctr">
            <a:normAutofit/>
          </a:bodyPr>
          <a:lstStyle/>
          <a:p>
            <a:r>
              <a:rPr lang="en-US" sz="6600" kern="1200" dirty="0">
                <a:solidFill>
                  <a:srgbClr val="000000"/>
                </a:solidFill>
                <a:latin typeface="Bookman Old Style" panose="02050604050505020204" pitchFamily="18" charset="0"/>
              </a:rPr>
              <a:t>Warm- Up</a:t>
            </a:r>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2"/>
          <a:stretch>
            <a:fillRect/>
          </a:stretch>
        </p:blipFill>
        <p:spPr>
          <a:xfrm>
            <a:off x="429349" y="2063959"/>
            <a:ext cx="3661831" cy="2750280"/>
          </a:xfrm>
          <a:prstGeom prst="rect">
            <a:avLst/>
          </a:prstGeom>
        </p:spPr>
      </p:pic>
      <p:sp>
        <p:nvSpPr>
          <p:cNvPr id="3" name="Content Placeholder 2">
            <a:extLst>
              <a:ext uri="{FF2B5EF4-FFF2-40B4-BE49-F238E27FC236}">
                <a16:creationId xmlns:a16="http://schemas.microsoft.com/office/drawing/2014/main" id="{4289B049-DF12-4131-B46E-E41A4DED5ED6}"/>
              </a:ext>
            </a:extLst>
          </p:cNvPr>
          <p:cNvSpPr>
            <a:spLocks noGrp="1"/>
          </p:cNvSpPr>
          <p:nvPr>
            <p:ph sz="half" idx="1"/>
          </p:nvPr>
        </p:nvSpPr>
        <p:spPr>
          <a:xfrm>
            <a:off x="4641379" y="1329959"/>
            <a:ext cx="6996641" cy="4218280"/>
          </a:xfrm>
        </p:spPr>
        <p:txBody>
          <a:bodyPr vert="horz" lIns="91440" tIns="45720" rIns="91440" bIns="45720" rtlCol="0" anchor="ctr">
            <a:normAutofit fontScale="85000" lnSpcReduction="20000"/>
          </a:bodyPr>
          <a:lstStyle/>
          <a:p>
            <a:pPr marL="971550" indent="-742950">
              <a:buAutoNum type="arabicPeriod"/>
            </a:pPr>
            <a:endParaRPr lang="en-US" sz="3600" dirty="0"/>
          </a:p>
          <a:p>
            <a:pPr marL="971550" indent="-742950">
              <a:buAutoNum type="arabicPeriod"/>
            </a:pPr>
            <a:endParaRPr lang="en-US" sz="3600" dirty="0"/>
          </a:p>
          <a:p>
            <a:pPr marL="971550" indent="-742950">
              <a:buAutoNum type="arabicPeriod"/>
            </a:pPr>
            <a:r>
              <a:rPr lang="en-US" sz="3600" dirty="0">
                <a:latin typeface="Bookman Old Style" panose="02050604050505020204" pitchFamily="18" charset="0"/>
              </a:rPr>
              <a:t>Get our your “I Am” webs from yesterday  </a:t>
            </a:r>
          </a:p>
          <a:p>
            <a:pPr marL="971550" indent="-742950">
              <a:buAutoNum type="arabicPeriod"/>
            </a:pPr>
            <a:endParaRPr lang="en-US" sz="3600" dirty="0">
              <a:latin typeface="Bookman Old Style" panose="02050604050505020204" pitchFamily="18" charset="0"/>
            </a:endParaRPr>
          </a:p>
          <a:p>
            <a:pPr marL="971550" indent="-742950">
              <a:buAutoNum type="arabicPeriod"/>
            </a:pPr>
            <a:r>
              <a:rPr lang="en-US" sz="3600" dirty="0">
                <a:latin typeface="Bookman Old Style" panose="02050604050505020204" pitchFamily="18" charset="0"/>
              </a:rPr>
              <a:t>Circle the aspects of your identity that are most important to you. </a:t>
            </a:r>
            <a:endParaRPr lang="en-US" sz="3600" dirty="0">
              <a:solidFill>
                <a:srgbClr val="000000"/>
              </a:solidFill>
              <a:latin typeface="Bookman Old Style" panose="02050604050505020204" pitchFamily="18" charset="0"/>
              <a:cs typeface="Times New Roman" panose="02020603050405020304" pitchFamily="18" charset="0"/>
            </a:endParaRPr>
          </a:p>
          <a:p>
            <a:pPr indent="0">
              <a:buNone/>
            </a:pPr>
            <a:endParaRPr lang="en-US" sz="3600" dirty="0">
              <a:solidFill>
                <a:srgbClr val="000000"/>
              </a:solidFill>
              <a:latin typeface="Times New Roman" panose="02020603050405020304" pitchFamily="18" charset="0"/>
              <a:cs typeface="Times New Roman" panose="02020603050405020304" pitchFamily="18" charset="0"/>
            </a:endParaRPr>
          </a:p>
          <a:p>
            <a:pPr indent="0">
              <a:buNone/>
            </a:pPr>
            <a:r>
              <a:rPr lang="en-US" sz="3600" dirty="0">
                <a:solidFill>
                  <a:srgbClr val="000000"/>
                </a:solidFill>
                <a:latin typeface="Times New Roman" panose="02020603050405020304" pitchFamily="18" charset="0"/>
                <a:cs typeface="Times New Roman" panose="02020603050405020304" pitchFamily="18" charset="0"/>
              </a:rPr>
              <a:t> </a:t>
            </a:r>
            <a:endParaRPr lang="en-US" sz="3600" dirty="0">
              <a:solidFill>
                <a:srgbClr val="000000"/>
              </a:solidFill>
            </a:endParaRPr>
          </a:p>
          <a:p>
            <a:pPr marL="274320">
              <a:lnSpc>
                <a:spcPct val="100000"/>
              </a:lnSpc>
            </a:pPr>
            <a:endParaRPr lang="en-US" sz="2000" dirty="0">
              <a:solidFill>
                <a:srgbClr val="000000"/>
              </a:solidFill>
            </a:endParaRPr>
          </a:p>
        </p:txBody>
      </p:sp>
      <p:pic>
        <p:nvPicPr>
          <p:cNvPr id="4" name="Picture 3">
            <a:hlinkClick r:id="" action="ppaction://hlinkshowjump?jump=nextslide"/>
            <a:extLst>
              <a:ext uri="{FF2B5EF4-FFF2-40B4-BE49-F238E27FC236}">
                <a16:creationId xmlns:a16="http://schemas.microsoft.com/office/drawing/2014/main" id="{F75D4D59-EC86-43C9-BDEB-4BD314CB4008}"/>
              </a:ext>
            </a:extLst>
          </p:cNvPr>
          <p:cNvPicPr>
            <a:picLocks noChangeAspect="1"/>
          </p:cNvPicPr>
          <p:nvPr/>
        </p:nvPicPr>
        <p:blipFill>
          <a:blip r:embed="rId3"/>
          <a:stretch>
            <a:fillRect/>
          </a:stretch>
        </p:blipFill>
        <p:spPr>
          <a:xfrm>
            <a:off x="7197533" y="5548239"/>
            <a:ext cx="2438611" cy="597460"/>
          </a:xfrm>
          <a:prstGeom prst="rect">
            <a:avLst/>
          </a:prstGeom>
        </p:spPr>
      </p:pic>
    </p:spTree>
    <p:extLst>
      <p:ext uri="{BB962C8B-B14F-4D97-AF65-F5344CB8AC3E}">
        <p14:creationId xmlns:p14="http://schemas.microsoft.com/office/powerpoint/2010/main" val="4179264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FB5D-E2F4-480A-8312-EDA3B2E470D0}"/>
              </a:ext>
            </a:extLst>
          </p:cNvPr>
          <p:cNvSpPr txBox="1">
            <a:spLocks/>
          </p:cNvSpPr>
          <p:nvPr/>
        </p:nvSpPr>
        <p:spPr>
          <a:xfrm>
            <a:off x="3931997" y="143478"/>
            <a:ext cx="4977976"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rgbClr val="000000"/>
                </a:solidFill>
                <a:latin typeface="Bookman Old Style" panose="02050604050505020204" pitchFamily="18" charset="0"/>
              </a:rPr>
              <a:t>Activity</a:t>
            </a:r>
          </a:p>
        </p:txBody>
      </p:sp>
      <p:pic>
        <p:nvPicPr>
          <p:cNvPr id="3" name="Picture 2">
            <a:extLst>
              <a:ext uri="{FF2B5EF4-FFF2-40B4-BE49-F238E27FC236}">
                <a16:creationId xmlns:a16="http://schemas.microsoft.com/office/drawing/2014/main" id="{3F0A8E73-847F-4BAB-8124-929F22ADB9AC}"/>
              </a:ext>
            </a:extLst>
          </p:cNvPr>
          <p:cNvPicPr>
            <a:picLocks noChangeAspect="1"/>
          </p:cNvPicPr>
          <p:nvPr/>
        </p:nvPicPr>
        <p:blipFill rotWithShape="1">
          <a:blip r:embed="rId2"/>
          <a:srcRect l="3985" t="22867" r="3608"/>
          <a:stretch/>
        </p:blipFill>
        <p:spPr>
          <a:xfrm>
            <a:off x="374877" y="1339721"/>
            <a:ext cx="7018764" cy="3217765"/>
          </a:xfrm>
          <a:prstGeom prst="rect">
            <a:avLst/>
          </a:prstGeom>
        </p:spPr>
      </p:pic>
      <p:pic>
        <p:nvPicPr>
          <p:cNvPr id="4" name="Picture 3">
            <a:extLst>
              <a:ext uri="{FF2B5EF4-FFF2-40B4-BE49-F238E27FC236}">
                <a16:creationId xmlns:a16="http://schemas.microsoft.com/office/drawing/2014/main" id="{11B5E2DF-4299-46B6-BD2A-3D68D573A092}"/>
              </a:ext>
            </a:extLst>
          </p:cNvPr>
          <p:cNvPicPr>
            <a:picLocks noChangeAspect="1"/>
          </p:cNvPicPr>
          <p:nvPr/>
        </p:nvPicPr>
        <p:blipFill rotWithShape="1">
          <a:blip r:embed="rId3"/>
          <a:srcRect l="5822" t="23612" r="4993" b="11857"/>
          <a:stretch/>
        </p:blipFill>
        <p:spPr>
          <a:xfrm>
            <a:off x="5552389" y="3704772"/>
            <a:ext cx="6163133" cy="2739571"/>
          </a:xfrm>
          <a:prstGeom prst="rect">
            <a:avLst/>
          </a:prstGeom>
        </p:spPr>
      </p:pic>
    </p:spTree>
    <p:extLst>
      <p:ext uri="{BB962C8B-B14F-4D97-AF65-F5344CB8AC3E}">
        <p14:creationId xmlns:p14="http://schemas.microsoft.com/office/powerpoint/2010/main" val="3070026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Greatest Showman | &quot;This Is Me&quot; with Keala Settle | 20th Century FOX">
            <a:hlinkClick r:id="" action="ppaction://media"/>
            <a:extLst>
              <a:ext uri="{FF2B5EF4-FFF2-40B4-BE49-F238E27FC236}">
                <a16:creationId xmlns:a16="http://schemas.microsoft.com/office/drawing/2014/main" id="{B52DC840-44F0-4186-8CC4-31B77790CCBD}"/>
              </a:ext>
            </a:extLst>
          </p:cNvPr>
          <p:cNvPicPr>
            <a:picLocks noRot="1" noChangeAspect="1"/>
          </p:cNvPicPr>
          <p:nvPr>
            <a:videoFile r:link="rId1"/>
          </p:nvPr>
        </p:nvPicPr>
        <p:blipFill>
          <a:blip r:embed="rId3"/>
          <a:stretch>
            <a:fillRect/>
          </a:stretch>
        </p:blipFill>
        <p:spPr>
          <a:xfrm>
            <a:off x="1977571" y="1290646"/>
            <a:ext cx="8748485" cy="4921023"/>
          </a:xfrm>
          <a:prstGeom prst="rect">
            <a:avLst/>
          </a:prstGeom>
        </p:spPr>
      </p:pic>
      <p:sp>
        <p:nvSpPr>
          <p:cNvPr id="3" name="Rectangle 2">
            <a:extLst>
              <a:ext uri="{FF2B5EF4-FFF2-40B4-BE49-F238E27FC236}">
                <a16:creationId xmlns:a16="http://schemas.microsoft.com/office/drawing/2014/main" id="{AC559720-E655-400E-8973-2BD87C5637D6}"/>
              </a:ext>
            </a:extLst>
          </p:cNvPr>
          <p:cNvSpPr/>
          <p:nvPr/>
        </p:nvSpPr>
        <p:spPr>
          <a:xfrm>
            <a:off x="4332735" y="6211669"/>
            <a:ext cx="8411028" cy="646331"/>
          </a:xfrm>
          <a:prstGeom prst="rect">
            <a:avLst/>
          </a:prstGeom>
        </p:spPr>
        <p:txBody>
          <a:bodyPr wrap="square">
            <a:spAutoFit/>
          </a:bodyPr>
          <a:lstStyle/>
          <a:p>
            <a:r>
              <a:rPr lang="en-US" dirty="0">
                <a:hlinkClick r:id="rId4"/>
              </a:rPr>
              <a:t>https://www.youtube.com/watch?v=XLFEvHWD_NE</a:t>
            </a:r>
            <a:endParaRPr lang="en-US" dirty="0"/>
          </a:p>
          <a:p>
            <a:endParaRPr lang="en-US" dirty="0"/>
          </a:p>
        </p:txBody>
      </p:sp>
      <p:sp>
        <p:nvSpPr>
          <p:cNvPr id="4" name="TextBox 3">
            <a:extLst>
              <a:ext uri="{FF2B5EF4-FFF2-40B4-BE49-F238E27FC236}">
                <a16:creationId xmlns:a16="http://schemas.microsoft.com/office/drawing/2014/main" id="{D72172AB-F12E-41ED-A466-2F1F8EE6B557}"/>
              </a:ext>
            </a:extLst>
          </p:cNvPr>
          <p:cNvSpPr txBox="1"/>
          <p:nvPr/>
        </p:nvSpPr>
        <p:spPr>
          <a:xfrm>
            <a:off x="2968172" y="271119"/>
            <a:ext cx="6994222" cy="1015663"/>
          </a:xfrm>
          <a:prstGeom prst="rect">
            <a:avLst/>
          </a:prstGeom>
          <a:noFill/>
        </p:spPr>
        <p:txBody>
          <a:bodyPr wrap="none" rtlCol="0">
            <a:spAutoFit/>
          </a:bodyPr>
          <a:lstStyle/>
          <a:p>
            <a:r>
              <a:rPr lang="en-US" sz="6000" dirty="0">
                <a:latin typeface="Bookman Old Style" panose="02050604050505020204" pitchFamily="18" charset="0"/>
              </a:rPr>
              <a:t>Video – This is Me</a:t>
            </a:r>
          </a:p>
        </p:txBody>
      </p:sp>
    </p:spTree>
    <p:extLst>
      <p:ext uri="{BB962C8B-B14F-4D97-AF65-F5344CB8AC3E}">
        <p14:creationId xmlns:p14="http://schemas.microsoft.com/office/powerpoint/2010/main" val="1729066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39A6D9-C307-42FA-B2C1-6604BE81C366}"/>
              </a:ext>
            </a:extLst>
          </p:cNvPr>
          <p:cNvSpPr/>
          <p:nvPr/>
        </p:nvSpPr>
        <p:spPr>
          <a:xfrm>
            <a:off x="529771" y="2218008"/>
            <a:ext cx="11132457" cy="5262979"/>
          </a:xfrm>
          <a:prstGeom prst="rect">
            <a:avLst/>
          </a:prstGeom>
        </p:spPr>
        <p:txBody>
          <a:bodyPr wrap="square">
            <a:spAutoFit/>
          </a:bodyPr>
          <a:lstStyle/>
          <a:p>
            <a:r>
              <a:rPr lang="en-US" sz="2800" dirty="0">
                <a:latin typeface="Bookman Old Style" panose="02050604050505020204" pitchFamily="18" charset="0"/>
              </a:rPr>
              <a:t>Choose one of the most important aspects that you circled on your identity map.</a:t>
            </a:r>
          </a:p>
          <a:p>
            <a:endParaRPr lang="en-US" sz="2800" dirty="0">
              <a:latin typeface="Bookman Old Style" panose="02050604050505020204" pitchFamily="18" charset="0"/>
            </a:endParaRPr>
          </a:p>
          <a:p>
            <a:r>
              <a:rPr lang="en-US" sz="2800" b="1" dirty="0">
                <a:latin typeface="Bookman Old Style" panose="02050604050505020204" pitchFamily="18" charset="0"/>
              </a:rPr>
              <a:t>Write</a:t>
            </a:r>
            <a:r>
              <a:rPr lang="en-US" sz="2800" dirty="0">
                <a:latin typeface="Bookman Old Style" panose="02050604050505020204" pitchFamily="18" charset="0"/>
              </a:rPr>
              <a:t> a paragraph describing why it's important</a:t>
            </a:r>
          </a:p>
          <a:p>
            <a:r>
              <a:rPr lang="en-US" sz="2800" dirty="0">
                <a:latin typeface="Bookman Old Style" panose="02050604050505020204" pitchFamily="18" charset="0"/>
              </a:rPr>
              <a:t>-or-</a:t>
            </a:r>
          </a:p>
          <a:p>
            <a:r>
              <a:rPr lang="en-US" sz="2800" b="1" dirty="0">
                <a:latin typeface="Bookman Old Style" panose="02050604050505020204" pitchFamily="18" charset="0"/>
              </a:rPr>
              <a:t>Draw</a:t>
            </a:r>
            <a:r>
              <a:rPr lang="en-US" sz="2800" dirty="0">
                <a:latin typeface="Bookman Old Style" panose="02050604050505020204" pitchFamily="18" charset="0"/>
              </a:rPr>
              <a:t> a picture of yourself that shows this aspect of your identity</a:t>
            </a:r>
          </a:p>
          <a:p>
            <a:r>
              <a:rPr lang="en-US" sz="2800" dirty="0">
                <a:effectLst/>
                <a:latin typeface="Bookman Old Style" panose="02050604050505020204" pitchFamily="18" charset="0"/>
              </a:rPr>
              <a:t>-or-</a:t>
            </a:r>
          </a:p>
          <a:p>
            <a:r>
              <a:rPr lang="en-US" sz="2800" b="1" dirty="0">
                <a:latin typeface="Bookman Old Style" panose="02050604050505020204" pitchFamily="18" charset="0"/>
              </a:rPr>
              <a:t>Create</a:t>
            </a:r>
            <a:r>
              <a:rPr lang="en-US" sz="2800" dirty="0">
                <a:latin typeface="Bookman Old Style" panose="02050604050505020204" pitchFamily="18" charset="0"/>
              </a:rPr>
              <a:t> a </a:t>
            </a:r>
            <a:r>
              <a:rPr lang="en-US" sz="2800" dirty="0">
                <a:latin typeface="Bookman Old Style" panose="02050604050505020204" pitchFamily="18" charset="0"/>
                <a:hlinkClick r:id="rId2"/>
              </a:rPr>
              <a:t>www.wordart.com/create</a:t>
            </a:r>
            <a:endParaRPr lang="en-US" sz="2800" dirty="0">
              <a:latin typeface="Bookman Old Style" panose="02050604050505020204" pitchFamily="18" charset="0"/>
            </a:endParaRPr>
          </a:p>
          <a:p>
            <a:endParaRPr lang="en-US" sz="2800" dirty="0">
              <a:latin typeface="Bookman Old Style" panose="02050604050505020204" pitchFamily="18" charset="0"/>
            </a:endParaRPr>
          </a:p>
          <a:p>
            <a:endParaRPr lang="en-US" sz="2800" dirty="0">
              <a:latin typeface="Bookman Old Style" panose="02050604050505020204" pitchFamily="18" charset="0"/>
            </a:endParaRPr>
          </a:p>
          <a:p>
            <a:endParaRPr lang="en-US" sz="2800" dirty="0">
              <a:effectLst/>
              <a:latin typeface="Bookman Old Style" panose="02050604050505020204" pitchFamily="18" charset="0"/>
            </a:endParaRPr>
          </a:p>
        </p:txBody>
      </p:sp>
      <p:sp>
        <p:nvSpPr>
          <p:cNvPr id="4" name="TextBox 3">
            <a:extLst>
              <a:ext uri="{FF2B5EF4-FFF2-40B4-BE49-F238E27FC236}">
                <a16:creationId xmlns:a16="http://schemas.microsoft.com/office/drawing/2014/main" id="{256DEBA6-2EA9-49A2-8A2C-966A89323BA3}"/>
              </a:ext>
            </a:extLst>
          </p:cNvPr>
          <p:cNvSpPr txBox="1"/>
          <p:nvPr/>
        </p:nvSpPr>
        <p:spPr>
          <a:xfrm>
            <a:off x="2917371" y="435429"/>
            <a:ext cx="6133410" cy="830997"/>
          </a:xfrm>
          <a:prstGeom prst="rect">
            <a:avLst/>
          </a:prstGeom>
          <a:noFill/>
        </p:spPr>
        <p:txBody>
          <a:bodyPr wrap="none" rtlCol="0">
            <a:spAutoFit/>
          </a:bodyPr>
          <a:lstStyle/>
          <a:p>
            <a:r>
              <a:rPr lang="en-US" sz="4800" dirty="0">
                <a:latin typeface="Bookman Old Style" panose="02050604050505020204" pitchFamily="18" charset="0"/>
              </a:rPr>
              <a:t>This is Me - Activity</a:t>
            </a:r>
          </a:p>
        </p:txBody>
      </p:sp>
      <p:pic>
        <p:nvPicPr>
          <p:cNvPr id="2" name="Picture 1">
            <a:hlinkClick r:id="" action="ppaction://hlinkshowjump?jump=nextslide"/>
            <a:extLst>
              <a:ext uri="{FF2B5EF4-FFF2-40B4-BE49-F238E27FC236}">
                <a16:creationId xmlns:a16="http://schemas.microsoft.com/office/drawing/2014/main" id="{999A6BF9-047D-483A-A264-E87A299370E0}"/>
              </a:ext>
            </a:extLst>
          </p:cNvPr>
          <p:cNvPicPr>
            <a:picLocks noChangeAspect="1"/>
          </p:cNvPicPr>
          <p:nvPr/>
        </p:nvPicPr>
        <p:blipFill>
          <a:blip r:embed="rId3"/>
          <a:stretch>
            <a:fillRect/>
          </a:stretch>
        </p:blipFill>
        <p:spPr>
          <a:xfrm>
            <a:off x="7564476" y="5637942"/>
            <a:ext cx="2438611" cy="597460"/>
          </a:xfrm>
          <a:prstGeom prst="rect">
            <a:avLst/>
          </a:prstGeom>
        </p:spPr>
      </p:pic>
    </p:spTree>
    <p:extLst>
      <p:ext uri="{BB962C8B-B14F-4D97-AF65-F5344CB8AC3E}">
        <p14:creationId xmlns:p14="http://schemas.microsoft.com/office/powerpoint/2010/main" val="1773027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E80A6-C173-4098-8AD6-DE1A4DA4D79B}"/>
              </a:ext>
            </a:extLst>
          </p:cNvPr>
          <p:cNvPicPr>
            <a:picLocks noChangeAspect="1"/>
          </p:cNvPicPr>
          <p:nvPr/>
        </p:nvPicPr>
        <p:blipFill>
          <a:blip r:embed="rId2"/>
          <a:stretch>
            <a:fillRect/>
          </a:stretch>
        </p:blipFill>
        <p:spPr>
          <a:xfrm>
            <a:off x="2590800" y="966787"/>
            <a:ext cx="7010400" cy="4924425"/>
          </a:xfrm>
          <a:prstGeom prst="rect">
            <a:avLst/>
          </a:prstGeom>
        </p:spPr>
      </p:pic>
    </p:spTree>
    <p:extLst>
      <p:ext uri="{BB962C8B-B14F-4D97-AF65-F5344CB8AC3E}">
        <p14:creationId xmlns:p14="http://schemas.microsoft.com/office/powerpoint/2010/main" val="414909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A99C3-DC5A-4DD4-83B2-70A4968AE50B}"/>
              </a:ext>
            </a:extLst>
          </p:cNvPr>
          <p:cNvSpPr txBox="1"/>
          <p:nvPr/>
        </p:nvSpPr>
        <p:spPr>
          <a:xfrm>
            <a:off x="812799" y="2336631"/>
            <a:ext cx="9927771" cy="1015663"/>
          </a:xfrm>
          <a:prstGeom prst="rect">
            <a:avLst/>
          </a:prstGeom>
          <a:noFill/>
        </p:spPr>
        <p:txBody>
          <a:bodyPr wrap="square" rtlCol="0">
            <a:spAutoFit/>
          </a:bodyPr>
          <a:lstStyle/>
          <a:p>
            <a:pPr algn="ctr"/>
            <a:r>
              <a:rPr lang="en-US" sz="6000" dirty="0">
                <a:latin typeface="Bookman Old Style" panose="02050604050505020204" pitchFamily="18" charset="0"/>
              </a:rPr>
              <a:t>Optional Video</a:t>
            </a:r>
          </a:p>
        </p:txBody>
      </p:sp>
    </p:spTree>
    <p:extLst>
      <p:ext uri="{BB962C8B-B14F-4D97-AF65-F5344CB8AC3E}">
        <p14:creationId xmlns:p14="http://schemas.microsoft.com/office/powerpoint/2010/main" val="2428887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588D-E4D6-4170-A513-31548602F5FD}"/>
              </a:ext>
            </a:extLst>
          </p:cNvPr>
          <p:cNvSpPr>
            <a:spLocks noGrp="1"/>
          </p:cNvSpPr>
          <p:nvPr>
            <p:ph type="title" idx="4294967295"/>
          </p:nvPr>
        </p:nvSpPr>
        <p:spPr>
          <a:xfrm>
            <a:off x="2133600" y="338138"/>
            <a:ext cx="10058400" cy="1609725"/>
          </a:xfrm>
          <a:prstGeom prst="rect">
            <a:avLst/>
          </a:prstGeom>
        </p:spPr>
        <p:txBody>
          <a:bodyPr/>
          <a:lstStyle/>
          <a:p>
            <a:r>
              <a:rPr lang="en-US" sz="6000" dirty="0"/>
              <a:t>Video – What would you do?</a:t>
            </a:r>
          </a:p>
        </p:txBody>
      </p:sp>
      <p:sp>
        <p:nvSpPr>
          <p:cNvPr id="3" name="Rectangle 2">
            <a:extLst>
              <a:ext uri="{FF2B5EF4-FFF2-40B4-BE49-F238E27FC236}">
                <a16:creationId xmlns:a16="http://schemas.microsoft.com/office/drawing/2014/main" id="{6CEC8017-4BDA-47B0-87A1-EADD8A7DEACF}"/>
              </a:ext>
            </a:extLst>
          </p:cNvPr>
          <p:cNvSpPr/>
          <p:nvPr/>
        </p:nvSpPr>
        <p:spPr>
          <a:xfrm>
            <a:off x="1670760" y="6033649"/>
            <a:ext cx="8502264" cy="1200329"/>
          </a:xfrm>
          <a:prstGeom prst="rect">
            <a:avLst/>
          </a:prstGeom>
        </p:spPr>
        <p:txBody>
          <a:bodyPr wrap="none">
            <a:spAutoFit/>
          </a:bodyPr>
          <a:lstStyle/>
          <a:p>
            <a:r>
              <a:rPr lang="en-US" sz="3200" dirty="0">
                <a:hlinkClick r:id="rId2"/>
              </a:rPr>
              <a:t>https://www.youtube.com/watch?v=iYzZnQNwEls</a:t>
            </a:r>
            <a:endParaRPr lang="en-US" sz="3200" dirty="0"/>
          </a:p>
          <a:p>
            <a:endParaRPr lang="en-US" sz="4000" dirty="0"/>
          </a:p>
        </p:txBody>
      </p:sp>
      <p:pic>
        <p:nvPicPr>
          <p:cNvPr id="6" name="Picture 5">
            <a:extLst>
              <a:ext uri="{FF2B5EF4-FFF2-40B4-BE49-F238E27FC236}">
                <a16:creationId xmlns:a16="http://schemas.microsoft.com/office/drawing/2014/main" id="{127AB300-7B8C-4FA1-8E6A-C1F5B592B5CA}"/>
              </a:ext>
            </a:extLst>
          </p:cNvPr>
          <p:cNvPicPr>
            <a:picLocks noChangeAspect="1"/>
          </p:cNvPicPr>
          <p:nvPr/>
        </p:nvPicPr>
        <p:blipFill>
          <a:blip r:embed="rId3"/>
          <a:stretch>
            <a:fillRect/>
          </a:stretch>
        </p:blipFill>
        <p:spPr>
          <a:xfrm>
            <a:off x="2457450" y="1475936"/>
            <a:ext cx="6076950" cy="4557713"/>
          </a:xfrm>
          <a:prstGeom prst="rect">
            <a:avLst/>
          </a:prstGeom>
        </p:spPr>
      </p:pic>
    </p:spTree>
    <p:extLst>
      <p:ext uri="{BB962C8B-B14F-4D97-AF65-F5344CB8AC3E}">
        <p14:creationId xmlns:p14="http://schemas.microsoft.com/office/powerpoint/2010/main" val="3936495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650CA9-C914-46D6-AEFB-6FDD147C7F26}"/>
              </a:ext>
            </a:extLst>
          </p:cNvPr>
          <p:cNvSpPr txBox="1">
            <a:spLocks/>
          </p:cNvSpPr>
          <p:nvPr/>
        </p:nvSpPr>
        <p:spPr>
          <a:xfrm>
            <a:off x="1069848" y="484632"/>
            <a:ext cx="10058400" cy="16093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latin typeface="Bookman Old Style" panose="02050604050505020204" pitchFamily="18" charset="0"/>
              </a:rPr>
              <a:t>Objective</a:t>
            </a:r>
          </a:p>
        </p:txBody>
      </p:sp>
      <p:sp>
        <p:nvSpPr>
          <p:cNvPr id="5" name="Content Placeholder 2">
            <a:extLst>
              <a:ext uri="{FF2B5EF4-FFF2-40B4-BE49-F238E27FC236}">
                <a16:creationId xmlns:a16="http://schemas.microsoft.com/office/drawing/2014/main" id="{DCC4C114-7A98-45A5-80C6-3A2D2EBDC75C}"/>
              </a:ext>
            </a:extLst>
          </p:cNvPr>
          <p:cNvSpPr txBox="1">
            <a:spLocks/>
          </p:cNvSpPr>
          <p:nvPr/>
        </p:nvSpPr>
        <p:spPr>
          <a:xfrm>
            <a:off x="546469" y="2093976"/>
            <a:ext cx="11099062" cy="405079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Recognize that identity is complex and shaped by many factors</a:t>
            </a:r>
          </a:p>
          <a:p>
            <a:pPr marL="0" indent="0">
              <a:buNone/>
            </a:pPr>
            <a:endParaRPr lang="en-US" sz="3200" dirty="0"/>
          </a:p>
          <a:p>
            <a:r>
              <a:rPr lang="en-US" sz="3200" dirty="0"/>
              <a:t>Learn what aspects, both internal and external, make up your identity</a:t>
            </a:r>
          </a:p>
          <a:p>
            <a:endParaRPr lang="en-US" sz="3200" dirty="0"/>
          </a:p>
          <a:p>
            <a:r>
              <a:rPr lang="en-US" sz="3200" dirty="0"/>
              <a:t> Recognize that people change and discuss the effects of this change</a:t>
            </a:r>
          </a:p>
          <a:p>
            <a:pPr marL="0" indent="0">
              <a:buNone/>
            </a:pP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01141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7200" dirty="0">
                <a:solidFill>
                  <a:schemeClr val="bg1"/>
                </a:solidFill>
                <a:latin typeface="Bookman Old Style" panose="02050604050505020204" pitchFamily="18" charset="0"/>
              </a:rPr>
              <a:t>Tuesday 9/4</a:t>
            </a:r>
            <a:br>
              <a:rPr lang="en-US" sz="7200" dirty="0">
                <a:solidFill>
                  <a:schemeClr val="bg1"/>
                </a:solidFill>
                <a:latin typeface="Bookman Old Style" panose="02050604050505020204" pitchFamily="18" charset="0"/>
              </a:rPr>
            </a:br>
            <a:r>
              <a:rPr lang="en-US" sz="7200" dirty="0">
                <a:solidFill>
                  <a:schemeClr val="bg1"/>
                </a:solidFill>
                <a:latin typeface="Bookman Old Style" panose="02050604050505020204" pitchFamily="18" charset="0"/>
              </a:rPr>
              <a:t>Self Awareness</a:t>
            </a:r>
          </a:p>
        </p:txBody>
      </p:sp>
    </p:spTree>
    <p:extLst>
      <p:ext uri="{BB962C8B-B14F-4D97-AF65-F5344CB8AC3E}">
        <p14:creationId xmlns:p14="http://schemas.microsoft.com/office/powerpoint/2010/main" val="109136393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AEC2B2-3112-44DD-900D-B183B2A1DD57}"/>
              </a:ext>
            </a:extLst>
          </p:cNvPr>
          <p:cNvSpPr txBox="1"/>
          <p:nvPr/>
        </p:nvSpPr>
        <p:spPr>
          <a:xfrm>
            <a:off x="393154" y="568171"/>
            <a:ext cx="10200442" cy="923330"/>
          </a:xfrm>
          <a:prstGeom prst="rect">
            <a:avLst/>
          </a:prstGeom>
          <a:noFill/>
        </p:spPr>
        <p:txBody>
          <a:bodyPr wrap="square" rtlCol="0">
            <a:spAutoFit/>
          </a:bodyPr>
          <a:lstStyle/>
          <a:p>
            <a:r>
              <a:rPr lang="en-US" sz="5400" cap="all" dirty="0">
                <a:solidFill>
                  <a:schemeClr val="accent2"/>
                </a:solidFill>
                <a:latin typeface="Times New Roman" panose="02020603050405020304" pitchFamily="18" charset="0"/>
                <a:ea typeface="+mj-ea"/>
                <a:cs typeface="Times New Roman" panose="02020603050405020304" pitchFamily="18" charset="0"/>
              </a:rPr>
              <a:t>What is Self-Awareness?</a:t>
            </a:r>
            <a:endParaRPr lang="en-US" dirty="0">
              <a:solidFill>
                <a:schemeClr val="accent2"/>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0F7EE56-0DED-43F4-A7C2-C96E233839A0}"/>
              </a:ext>
            </a:extLst>
          </p:cNvPr>
          <p:cNvSpPr/>
          <p:nvPr/>
        </p:nvSpPr>
        <p:spPr>
          <a:xfrm>
            <a:off x="682443" y="1905506"/>
            <a:ext cx="6096000" cy="3046988"/>
          </a:xfrm>
          <a:prstGeom prst="rect">
            <a:avLst/>
          </a:prstGeom>
        </p:spPr>
        <p:txBody>
          <a:bodyPr>
            <a:spAutoFit/>
          </a:bodyPr>
          <a:lstStyle/>
          <a:p>
            <a:pPr marL="342900" indent="-342900">
              <a:buClr>
                <a:srgbClr val="E3670D"/>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ability to accurately recognize one’s own: </a:t>
            </a:r>
          </a:p>
          <a:p>
            <a:pPr lvl="1">
              <a:buClr>
                <a:schemeClr val="accent2"/>
              </a:buClr>
            </a:pPr>
            <a:endParaRPr lang="en-US" sz="2400" dirty="0">
              <a:latin typeface="Times New Roman" panose="02020603050405020304" pitchFamily="18" charset="0"/>
              <a:cs typeface="Times New Roman" panose="02020603050405020304" pitchFamily="18" charset="0"/>
            </a:endParaRPr>
          </a:p>
          <a:p>
            <a:pPr marL="1257300" lvl="2" indent="-342900">
              <a:buClr>
                <a:schemeClr val="accent2"/>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Emotions</a:t>
            </a:r>
          </a:p>
          <a:p>
            <a:pPr marL="1257300" lvl="2" indent="-342900">
              <a:buClr>
                <a:schemeClr val="accent2"/>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Thoughts</a:t>
            </a:r>
          </a:p>
          <a:p>
            <a:pPr marL="1257300" lvl="2" indent="-342900">
              <a:buClr>
                <a:schemeClr val="accent2"/>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Values </a:t>
            </a:r>
          </a:p>
          <a:p>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All of these things influences your Behavior  </a:t>
            </a:r>
          </a:p>
        </p:txBody>
      </p:sp>
      <p:pic>
        <p:nvPicPr>
          <p:cNvPr id="8" name="Picture 7">
            <a:extLst>
              <a:ext uri="{FF2B5EF4-FFF2-40B4-BE49-F238E27FC236}">
                <a16:creationId xmlns:a16="http://schemas.microsoft.com/office/drawing/2014/main" id="{54017D56-D563-434F-AA00-8D778208E9BF}"/>
              </a:ext>
            </a:extLst>
          </p:cNvPr>
          <p:cNvPicPr>
            <a:picLocks noChangeAspect="1"/>
          </p:cNvPicPr>
          <p:nvPr/>
        </p:nvPicPr>
        <p:blipFill>
          <a:blip r:embed="rId2"/>
          <a:stretch>
            <a:fillRect/>
          </a:stretch>
        </p:blipFill>
        <p:spPr>
          <a:xfrm>
            <a:off x="7240988" y="1818010"/>
            <a:ext cx="4268569" cy="3134484"/>
          </a:xfrm>
          <a:prstGeom prst="rect">
            <a:avLst/>
          </a:prstGeom>
        </p:spPr>
      </p:pic>
    </p:spTree>
    <p:extLst>
      <p:ext uri="{BB962C8B-B14F-4D97-AF65-F5344CB8AC3E}">
        <p14:creationId xmlns:p14="http://schemas.microsoft.com/office/powerpoint/2010/main" val="4208231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EEB974-A828-41C3-BF58-9373260AAE0B}"/>
              </a:ext>
            </a:extLst>
          </p:cNvPr>
          <p:cNvSpPr>
            <a:spLocks noGrp="1"/>
          </p:cNvSpPr>
          <p:nvPr>
            <p:ph type="title"/>
          </p:nvPr>
        </p:nvSpPr>
        <p:spPr>
          <a:xfrm>
            <a:off x="6096000" y="134739"/>
            <a:ext cx="4977976" cy="1454051"/>
          </a:xfrm>
        </p:spPr>
        <p:txBody>
          <a:bodyPr vert="horz" lIns="91440" tIns="45720" rIns="91440" bIns="45720" rtlCol="0" anchor="ctr">
            <a:normAutofit/>
          </a:bodyPr>
          <a:lstStyle/>
          <a:p>
            <a:r>
              <a:rPr lang="en-US" sz="6600" kern="1200" dirty="0">
                <a:solidFill>
                  <a:srgbClr val="000000"/>
                </a:solidFill>
                <a:latin typeface="Bookman Old Style" panose="02050604050505020204" pitchFamily="18" charset="0"/>
              </a:rPr>
              <a:t>Collaborate</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6" name="Content Placeholder 5">
            <a:extLst>
              <a:ext uri="{FF2B5EF4-FFF2-40B4-BE49-F238E27FC236}">
                <a16:creationId xmlns:a16="http://schemas.microsoft.com/office/drawing/2014/main" id="{34EAAFA6-302A-4D7B-B32E-E8ECAE6EF969}"/>
              </a:ext>
            </a:extLst>
          </p:cNvPr>
          <p:cNvSpPr>
            <a:spLocks noGrp="1"/>
          </p:cNvSpPr>
          <p:nvPr>
            <p:ph sz="half" idx="1"/>
          </p:nvPr>
        </p:nvSpPr>
        <p:spPr>
          <a:xfrm>
            <a:off x="5923870" y="1812777"/>
            <a:ext cx="5181600" cy="4351338"/>
          </a:xfrm>
        </p:spPr>
        <p:txBody>
          <a:bodyPr/>
          <a:lstStyle/>
          <a:p>
            <a:r>
              <a:rPr lang="en-US" sz="3600" dirty="0">
                <a:latin typeface="Bookman Old Style" panose="02050604050505020204" pitchFamily="18" charset="0"/>
              </a:rPr>
              <a:t>What are some adjectives a person might use to describe someone?</a:t>
            </a:r>
          </a:p>
          <a:p>
            <a:endParaRPr lang="en-US" sz="3600" dirty="0">
              <a:latin typeface="Bookman Old Style" panose="02050604050505020204" pitchFamily="18" charset="0"/>
            </a:endParaRPr>
          </a:p>
          <a:p>
            <a:endParaRPr lang="en-US" sz="3600" dirty="0">
              <a:latin typeface="Bookman Old Style" panose="02050604050505020204" pitchFamily="18" charset="0"/>
            </a:endParaRPr>
          </a:p>
          <a:p>
            <a:pPr marL="0" indent="0">
              <a:buNone/>
            </a:pPr>
            <a:r>
              <a:rPr lang="en-US" sz="2400" b="1" dirty="0">
                <a:latin typeface="Bookman Old Style" panose="02050604050505020204" pitchFamily="18" charset="0"/>
              </a:rPr>
              <a:t>Note: </a:t>
            </a:r>
            <a:r>
              <a:rPr lang="en-US" sz="2400" dirty="0">
                <a:latin typeface="Bookman Old Style" panose="02050604050505020204" pitchFamily="18" charset="0"/>
              </a:rPr>
              <a:t>adjectives should be words that describe how a person acts or treats others. </a:t>
            </a:r>
          </a:p>
          <a:p>
            <a:endParaRPr lang="en-US" sz="3600" dirty="0">
              <a:latin typeface="Bookman Old Style" panose="02050604050505020204" pitchFamily="18" charset="0"/>
            </a:endParaRPr>
          </a:p>
        </p:txBody>
      </p:sp>
    </p:spTree>
    <p:extLst>
      <p:ext uri="{BB962C8B-B14F-4D97-AF65-F5344CB8AC3E}">
        <p14:creationId xmlns:p14="http://schemas.microsoft.com/office/powerpoint/2010/main" val="449656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550489-FCAE-4EEB-9468-3D03541B93A4}"/>
              </a:ext>
            </a:extLst>
          </p:cNvPr>
          <p:cNvSpPr/>
          <p:nvPr/>
        </p:nvSpPr>
        <p:spPr>
          <a:xfrm>
            <a:off x="1162975" y="184615"/>
            <a:ext cx="11141476" cy="9233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all" spc="0" normalizeH="0" baseline="0" noProof="0" dirty="0">
                <a:ln>
                  <a:noFill/>
                </a:ln>
                <a:solidFill>
                  <a:schemeClr val="accent2"/>
                </a:solidFill>
                <a:effectLst/>
                <a:uLnTx/>
                <a:uFillTx/>
                <a:latin typeface="Times New Roman" panose="02020603050405020304" pitchFamily="18" charset="0"/>
                <a:ea typeface="+mj-ea"/>
                <a:cs typeface="Times New Roman" panose="02020603050405020304" pitchFamily="18" charset="0"/>
              </a:rPr>
              <a:t>Self-Awareness in action</a:t>
            </a:r>
            <a:endParaRPr kumimoji="0" lang="en-US" sz="1800" b="0" i="0" u="none" strike="noStrike" kern="0" cap="none" spc="0" normalizeH="0" baseline="0" noProof="0" dirty="0">
              <a:ln>
                <a:noFill/>
              </a:ln>
              <a:solidFill>
                <a:schemeClr val="accent2"/>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038FCD2-838C-40D8-921B-73F4A7987757}"/>
              </a:ext>
            </a:extLst>
          </p:cNvPr>
          <p:cNvSpPr/>
          <p:nvPr/>
        </p:nvSpPr>
        <p:spPr>
          <a:xfrm>
            <a:off x="3498630" y="6211720"/>
            <a:ext cx="4950201" cy="923330"/>
          </a:xfrm>
          <a:prstGeom prst="rect">
            <a:avLst/>
          </a:prstGeom>
        </p:spPr>
        <p:txBody>
          <a:bodyPr wrap="none">
            <a:spAutoFit/>
          </a:bodyPr>
          <a:lstStyle/>
          <a:p>
            <a:r>
              <a:rPr lang="en-US" dirty="0">
                <a:hlinkClick r:id="rId3"/>
              </a:rPr>
              <a:t>https://www.youtube.com/watch?v=HIhEMk7CZ-A</a:t>
            </a:r>
            <a:endParaRPr lang="en-US" dirty="0"/>
          </a:p>
          <a:p>
            <a:endParaRPr lang="en-US" dirty="0"/>
          </a:p>
          <a:p>
            <a:endParaRPr lang="en-US" dirty="0"/>
          </a:p>
        </p:txBody>
      </p:sp>
      <p:pic>
        <p:nvPicPr>
          <p:cNvPr id="6" name="Online Media 2">
            <a:hlinkClick r:id="" action="ppaction://media"/>
            <a:extLst>
              <a:ext uri="{FF2B5EF4-FFF2-40B4-BE49-F238E27FC236}">
                <a16:creationId xmlns:a16="http://schemas.microsoft.com/office/drawing/2014/main" id="{76C30C1D-C9C1-4DA6-9300-9708F1CC2760}"/>
              </a:ext>
            </a:extLst>
          </p:cNvPr>
          <p:cNvPicPr>
            <a:picLocks noRot="1" noChangeAspect="1"/>
          </p:cNvPicPr>
          <p:nvPr>
            <a:videoFile r:link="rId1"/>
          </p:nvPr>
        </p:nvPicPr>
        <p:blipFill>
          <a:blip r:embed="rId4"/>
          <a:stretch>
            <a:fillRect/>
          </a:stretch>
        </p:blipFill>
        <p:spPr>
          <a:xfrm>
            <a:off x="1523194" y="1344537"/>
            <a:ext cx="8611340" cy="4867183"/>
          </a:xfrm>
          <a:prstGeom prst="rect">
            <a:avLst/>
          </a:prstGeom>
        </p:spPr>
      </p:pic>
    </p:spTree>
    <p:extLst>
      <p:ext uri="{BB962C8B-B14F-4D97-AF65-F5344CB8AC3E}">
        <p14:creationId xmlns:p14="http://schemas.microsoft.com/office/powerpoint/2010/main" val="564857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3B40-750E-489C-8008-855BD1199FDE}"/>
              </a:ext>
            </a:extLst>
          </p:cNvPr>
          <p:cNvSpPr>
            <a:spLocks noGrp="1"/>
          </p:cNvSpPr>
          <p:nvPr>
            <p:ph type="title" idx="4294967295"/>
          </p:nvPr>
        </p:nvSpPr>
        <p:spPr>
          <a:xfrm>
            <a:off x="457200" y="268143"/>
            <a:ext cx="10515600" cy="1325563"/>
          </a:xfrm>
          <a:prstGeom prst="rect">
            <a:avLst/>
          </a:prstGeom>
        </p:spPr>
        <p:txBody>
          <a:bodyPr/>
          <a:lstStyle/>
          <a:p>
            <a:r>
              <a:rPr lang="en-US" sz="6600" dirty="0">
                <a:latin typeface="Bookman Old Style" panose="02050604050505020204" pitchFamily="18" charset="0"/>
              </a:rPr>
              <a:t>Class Discussion </a:t>
            </a:r>
          </a:p>
        </p:txBody>
      </p:sp>
      <p:sp>
        <p:nvSpPr>
          <p:cNvPr id="3" name="Content Placeholder 5">
            <a:extLst>
              <a:ext uri="{FF2B5EF4-FFF2-40B4-BE49-F238E27FC236}">
                <a16:creationId xmlns:a16="http://schemas.microsoft.com/office/drawing/2014/main" id="{A68393F1-6D44-4D1A-A234-1F10EF72C4CB}"/>
              </a:ext>
            </a:extLst>
          </p:cNvPr>
          <p:cNvSpPr txBox="1">
            <a:spLocks/>
          </p:cNvSpPr>
          <p:nvPr/>
        </p:nvSpPr>
        <p:spPr>
          <a:xfrm>
            <a:off x="589870" y="1812777"/>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Bookman Old Style" panose="02050604050505020204" pitchFamily="18" charset="0"/>
              </a:rPr>
              <a:t>What somethings that shape our self –conscious?</a:t>
            </a:r>
          </a:p>
          <a:p>
            <a:endParaRPr lang="en-US" sz="3600" dirty="0">
              <a:latin typeface="Bookman Old Style" panose="02050604050505020204" pitchFamily="18" charset="0"/>
            </a:endParaRPr>
          </a:p>
          <a:p>
            <a:endParaRPr lang="en-US" sz="3600" dirty="0">
              <a:latin typeface="Bookman Old Style" panose="02050604050505020204" pitchFamily="18" charset="0"/>
            </a:endParaRPr>
          </a:p>
          <a:p>
            <a:r>
              <a:rPr lang="en-US" sz="3600" dirty="0">
                <a:latin typeface="Bookman Old Style" panose="02050604050505020204" pitchFamily="18" charset="0"/>
              </a:rPr>
              <a:t>How do we get in the way of being aware and being who we are?</a:t>
            </a:r>
          </a:p>
        </p:txBody>
      </p:sp>
    </p:spTree>
    <p:extLst>
      <p:ext uri="{BB962C8B-B14F-4D97-AF65-F5344CB8AC3E}">
        <p14:creationId xmlns:p14="http://schemas.microsoft.com/office/powerpoint/2010/main" val="3348494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118360" y="1441938"/>
            <a:ext cx="7682601" cy="3974124"/>
          </a:xfrm>
        </p:spPr>
        <p:txBody>
          <a:bodyPr vert="horz" lIns="91440" tIns="45720" rIns="91440" bIns="45720" rtlCol="0" anchor="ctr">
            <a:normAutofit fontScale="90000"/>
          </a:bodyPr>
          <a:lstStyle/>
          <a:p>
            <a:pPr algn="ctr"/>
            <a:r>
              <a:rPr lang="en-US" sz="8000" dirty="0">
                <a:solidFill>
                  <a:schemeClr val="bg1"/>
                </a:solidFill>
                <a:latin typeface="Bookman Old Style" panose="02050604050505020204" pitchFamily="18" charset="0"/>
              </a:rPr>
              <a:t>Wednesday 9/5</a:t>
            </a:r>
            <a:br>
              <a:rPr lang="en-US" sz="8000" dirty="0">
                <a:solidFill>
                  <a:schemeClr val="bg1"/>
                </a:solidFill>
                <a:latin typeface="Bookman Old Style" panose="02050604050505020204" pitchFamily="18" charset="0"/>
              </a:rPr>
            </a:br>
            <a:r>
              <a:rPr lang="en-US" sz="6000" dirty="0">
                <a:solidFill>
                  <a:schemeClr val="bg1"/>
                </a:solidFill>
                <a:latin typeface="Bookman Old Style" panose="02050604050505020204" pitchFamily="18" charset="0"/>
              </a:rPr>
              <a:t>Video- </a:t>
            </a:r>
            <a:br>
              <a:rPr lang="en-US" sz="6000" dirty="0">
                <a:solidFill>
                  <a:schemeClr val="bg1"/>
                </a:solidFill>
                <a:latin typeface="Bookman Old Style" panose="02050604050505020204" pitchFamily="18" charset="0"/>
              </a:rPr>
            </a:br>
            <a:r>
              <a:rPr lang="en-US" sz="6000" dirty="0">
                <a:solidFill>
                  <a:schemeClr val="bg1"/>
                </a:solidFill>
                <a:latin typeface="Bookman Old Style" panose="02050604050505020204" pitchFamily="18" charset="0"/>
              </a:rPr>
              <a:t>What would you do?</a:t>
            </a:r>
          </a:p>
        </p:txBody>
      </p:sp>
    </p:spTree>
    <p:extLst>
      <p:ext uri="{BB962C8B-B14F-4D97-AF65-F5344CB8AC3E}">
        <p14:creationId xmlns:p14="http://schemas.microsoft.com/office/powerpoint/2010/main" val="124500177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1657</TotalTime>
  <Words>545</Words>
  <Application>Microsoft Office PowerPoint</Application>
  <PresentationFormat>Widescreen</PresentationFormat>
  <Paragraphs>100</Paragraphs>
  <Slides>26</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Bookman Old Style</vt:lpstr>
      <vt:lpstr>Calibri</vt:lpstr>
      <vt:lpstr>Calibri Light</vt:lpstr>
      <vt:lpstr>Impact</vt:lpstr>
      <vt:lpstr>Rockwell Condensed</vt:lpstr>
      <vt:lpstr>Times New Roman</vt:lpstr>
      <vt:lpstr>Office Theme</vt:lpstr>
      <vt:lpstr>PowerPoint Presentation</vt:lpstr>
      <vt:lpstr>PowerPoint Presentation</vt:lpstr>
      <vt:lpstr>PowerPoint Presentation</vt:lpstr>
      <vt:lpstr>Tuesday 9/4 Self Awareness</vt:lpstr>
      <vt:lpstr>PowerPoint Presentation</vt:lpstr>
      <vt:lpstr>Collaborate</vt:lpstr>
      <vt:lpstr>PowerPoint Presentation</vt:lpstr>
      <vt:lpstr>Class Discussion </vt:lpstr>
      <vt:lpstr>Wednesday 9/5 Video-  What would you do?</vt:lpstr>
      <vt:lpstr>Collaboration</vt:lpstr>
      <vt:lpstr>Collaboration</vt:lpstr>
      <vt:lpstr>PowerPoint Presentation</vt:lpstr>
      <vt:lpstr>PowerPoint Presentation</vt:lpstr>
      <vt:lpstr>Class Discussion </vt:lpstr>
      <vt:lpstr>Thursday 9/6 “I am” ….. </vt:lpstr>
      <vt:lpstr>Collaborate </vt:lpstr>
      <vt:lpstr>PowerPoint Presentation</vt:lpstr>
      <vt:lpstr>PowerPoint Presentation</vt:lpstr>
      <vt:lpstr>Friday  I am Me!</vt:lpstr>
      <vt:lpstr>Warm- Up</vt:lpstr>
      <vt:lpstr>PowerPoint Presentation</vt:lpstr>
      <vt:lpstr>PowerPoint Presentation</vt:lpstr>
      <vt:lpstr>PowerPoint Presentation</vt:lpstr>
      <vt:lpstr>PowerPoint Presentation</vt:lpstr>
      <vt:lpstr>PowerPoint Presentation</vt:lpstr>
      <vt:lpstr>Video – What would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Hendricks, Hannah M.</dc:creator>
  <cp:lastModifiedBy>Hendricks, Hannah M.</cp:lastModifiedBy>
  <cp:revision>23</cp:revision>
  <dcterms:created xsi:type="dcterms:W3CDTF">2018-08-28T15:32:07Z</dcterms:created>
  <dcterms:modified xsi:type="dcterms:W3CDTF">2018-09-03T21:59:45Z</dcterms:modified>
</cp:coreProperties>
</file>