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8" r:id="rId2"/>
    <p:sldId id="271" r:id="rId3"/>
    <p:sldId id="262" r:id="rId4"/>
    <p:sldId id="298" r:id="rId5"/>
    <p:sldId id="338" r:id="rId6"/>
    <p:sldId id="341" r:id="rId7"/>
    <p:sldId id="342" r:id="rId8"/>
    <p:sldId id="343" r:id="rId9"/>
    <p:sldId id="263" r:id="rId10"/>
    <p:sldId id="267" r:id="rId11"/>
    <p:sldId id="313" r:id="rId12"/>
    <p:sldId id="314" r:id="rId13"/>
    <p:sldId id="266" r:id="rId14"/>
    <p:sldId id="346" r:id="rId15"/>
    <p:sldId id="329" r:id="rId16"/>
    <p:sldId id="261" r:id="rId17"/>
    <p:sldId id="332" r:id="rId18"/>
    <p:sldId id="333" r:id="rId19"/>
    <p:sldId id="299" r:id="rId20"/>
    <p:sldId id="331" r:id="rId21"/>
    <p:sldId id="345" r:id="rId22"/>
    <p:sldId id="274" r:id="rId23"/>
    <p:sldId id="301" r:id="rId24"/>
    <p:sldId id="318" r:id="rId25"/>
    <p:sldId id="287" r:id="rId26"/>
    <p:sldId id="297" r:id="rId27"/>
    <p:sldId id="303" r:id="rId28"/>
    <p:sldId id="335" r:id="rId29"/>
    <p:sldId id="337" r:id="rId30"/>
    <p:sldId id="344" r:id="rId31"/>
    <p:sldId id="325" r:id="rId32"/>
    <p:sldId id="305" r:id="rId33"/>
    <p:sldId id="32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670D"/>
    <a:srgbClr val="83B61D"/>
    <a:srgbClr val="FFC200"/>
    <a:srgbClr val="5A9BD5"/>
    <a:srgbClr val="E11C47"/>
    <a:srgbClr val="20307E"/>
    <a:srgbClr val="129B3B"/>
    <a:srgbClr val="FFC000"/>
    <a:srgbClr val="CE4D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D7408-262B-44B4-9083-B48C8F25594A}" v="31" dt="2018-09-03T21:35:39.4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660"/>
  </p:normalViewPr>
  <p:slideViewPr>
    <p:cSldViewPr snapToGrid="0">
      <p:cViewPr varScale="1">
        <p:scale>
          <a:sx n="69" d="100"/>
          <a:sy n="69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5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30CCC-DA9D-4C0C-81BB-D4532E5E40A8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D9B278-B473-4257-A347-03922C2DC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00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result, young people who are isolated can become victims of bullying, violence and/or depression and sadness.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D19E-77D0-C74E-B35A-6D71FEBA966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355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leads many to further pulling away from society, struggling with learning and social development, developing physical health issues and/or, in extreme instances, self-harm or harming of others because they can no longer cope.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D19E-77D0-C74E-B35A-6D71FEBA966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74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Starting today, we are creating a connected community, a community where we can easily and simply reach out to one another and be inclusive and belonging.  We are creating a community that supports and looks out for one another.  To do this, we need you.  It is the only way to achieve this … only you can create the connectedness.  And the good news is, that this is simple to do …. just Start With Hello.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D19E-77D0-C74E-B35A-6D71FEBA966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4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steps to help create a inclusive and connected classroom,  school and/or community.  The steps are easy, simply, when you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D19E-77D0-C74E-B35A-6D71FEBA966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52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1: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someone ALONE. 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D19E-77D0-C74E-B35A-6D71FEBA966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862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2: REACH OUT and HELP.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D19E-77D0-C74E-B35A-6D71FEBA966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02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Just START WITH HELLO.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04D19E-77D0-C74E-B35A-6D71FEBA966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80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10"/>
            <a:ext cx="11646724" cy="5995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9361" y="5571734"/>
            <a:ext cx="2776994" cy="10331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5798127"/>
            <a:ext cx="3196816" cy="1059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2439553" y="4167760"/>
            <a:ext cx="7764395" cy="26719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131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401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508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903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81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781020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FFC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473682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3343049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4042723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bg>
      <p:bgPr>
        <a:solidFill>
          <a:srgbClr val="129B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161402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272638" y="332509"/>
            <a:ext cx="11646724" cy="6223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1FBB17-260A-4CE0-83A3-AB8503F17855}"/>
              </a:ext>
            </a:extLst>
          </p:cNvPr>
          <p:cNvSpPr/>
          <p:nvPr userDrawn="1"/>
        </p:nvSpPr>
        <p:spPr>
          <a:xfrm>
            <a:off x="3115733" y="626533"/>
            <a:ext cx="5314659" cy="3826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19730E-C535-4F88-8995-FAA02A87D55B}"/>
              </a:ext>
            </a:extLst>
          </p:cNvPr>
          <p:cNvSpPr/>
          <p:nvPr userDrawn="1"/>
        </p:nvSpPr>
        <p:spPr>
          <a:xfrm>
            <a:off x="2334193" y="3027314"/>
            <a:ext cx="7302178" cy="4571374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A30B8A-F5AE-496B-8698-C62A26D47920}"/>
              </a:ext>
            </a:extLst>
          </p:cNvPr>
          <p:cNvSpPr/>
          <p:nvPr userDrawn="1"/>
        </p:nvSpPr>
        <p:spPr>
          <a:xfrm flipH="1">
            <a:off x="-658230" y="3121490"/>
            <a:ext cx="6752318" cy="4383023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999A416-FB9A-40E5-830D-76A244FA4C5A}"/>
              </a:ext>
            </a:extLst>
          </p:cNvPr>
          <p:cNvSpPr/>
          <p:nvPr userDrawn="1"/>
        </p:nvSpPr>
        <p:spPr>
          <a:xfrm>
            <a:off x="6073893" y="2990841"/>
            <a:ext cx="6752318" cy="4607847"/>
          </a:xfrm>
          <a:prstGeom prst="rect">
            <a:avLst/>
          </a:prstGeom>
          <a:blipFill dpi="0" rotWithShape="1">
            <a:blip r:embed="rId2">
              <a:alphaModFix amt="1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104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95944"/>
            <a:ext cx="11930741" cy="6466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9838939" y="5886450"/>
            <a:ext cx="2222432" cy="7756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82" y="5383844"/>
            <a:ext cx="2301189" cy="5026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+mn-lt"/>
              </a:rPr>
              <a:t>VCS</a:t>
            </a:r>
          </a:p>
        </p:txBody>
      </p:sp>
    </p:spTree>
    <p:extLst>
      <p:ext uri="{BB962C8B-B14F-4D97-AF65-F5344CB8AC3E}">
        <p14:creationId xmlns:p14="http://schemas.microsoft.com/office/powerpoint/2010/main" val="2980582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25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83B6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409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5A9B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5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E11C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57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7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E367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480E27-96A2-4860-AB3B-1433FD029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2332" y="6147807"/>
            <a:ext cx="2132668" cy="73391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0629" y="159657"/>
            <a:ext cx="11930742" cy="650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A1B274-A7B9-4C9C-979E-7D8257C169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2876354" y="6131904"/>
            <a:ext cx="2261617" cy="7498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D41E5E-C698-40FE-A759-3CA7E46CAA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7321046" y="6071616"/>
            <a:ext cx="2371911" cy="7863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DB0854-EE10-4150-82B1-A8222D50D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30867" b="23556"/>
          <a:stretch/>
        </p:blipFill>
        <p:spPr>
          <a:xfrm flipH="1">
            <a:off x="6665445" y="6093418"/>
            <a:ext cx="1441049" cy="7645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93FFB0A-B558-4BF5-B739-DF0E1857D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4942054" y="6100800"/>
            <a:ext cx="2055094" cy="7645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19AC963-8452-406D-87D6-04AD3902F9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8430392" y="6108183"/>
            <a:ext cx="2261617" cy="7498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C7460D4-E1A6-41C4-9E2B-FA7C82410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0210496" y="6089900"/>
            <a:ext cx="2148536" cy="74981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0A9842-289E-43D3-A801-046FE586F5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 flipH="1">
            <a:off x="1551251" y="6147807"/>
            <a:ext cx="2132668" cy="7339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F91012-A6E2-475D-9A26-4017A91559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00" b="94028" l="13203" r="85156">
                        <a14:foregroundMark x1="80078" y1="40694" x2="80078" y2="40694"/>
                        <a14:foregroundMark x1="79922" y1="40694" x2="79922" y2="40694"/>
                        <a14:foregroundMark x1="80078" y1="40694" x2="80078" y2="40694"/>
                        <a14:foregroundMark x1="80078" y1="40417" x2="80078" y2="40417"/>
                        <a14:foregroundMark x1="80078" y1="40417" x2="80078" y2="40417"/>
                        <a14:foregroundMark x1="80078" y1="40417" x2="80078" y2="40417"/>
                        <a14:foregroundMark x1="79609" y1="39306" x2="79609" y2="39306"/>
                        <a14:foregroundMark x1="78828" y1="52361" x2="78828" y2="52361"/>
                        <a14:foregroundMark x1="78828" y1="59167" x2="78672" y2="59167"/>
                        <a14:foregroundMark x1="78672" y1="59306" x2="78672" y2="59306"/>
                        <a14:foregroundMark x1="79141" y1="50000" x2="79141" y2="50972"/>
                        <a14:foregroundMark x1="79141" y1="50972" x2="79141" y2="50972"/>
                        <a14:foregroundMark x1="78984" y1="51944" x2="78984" y2="51667"/>
                        <a14:foregroundMark x1="82969" y1="53333" x2="82969" y2="53333"/>
                        <a14:foregroundMark x1="80547" y1="68194" x2="80547" y2="68194"/>
                        <a14:foregroundMark x1="80547" y1="68194" x2="80547" y2="68194"/>
                        <a14:foregroundMark x1="80547" y1="68194" x2="80547" y2="68194"/>
                        <a14:foregroundMark x1="78828" y1="68889" x2="78828" y2="68889"/>
                        <a14:foregroundMark x1="79922" y1="38611" x2="79922" y2="38611"/>
                        <a14:foregroundMark x1="63516" y1="41667" x2="63516" y2="41667"/>
                        <a14:foregroundMark x1="63516" y1="41667" x2="63516" y2="41667"/>
                        <a14:foregroundMark x1="77734" y1="38611" x2="77734" y2="38611"/>
                        <a14:foregroundMark x1="77734" y1="38750" x2="77734" y2="38750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67188" y1="50278" x2="67188" y2="50278"/>
                        <a14:foregroundMark x1="81016" y1="71806" x2="81016" y2="71806"/>
                        <a14:foregroundMark x1="80078" y1="68611" x2="77734" y2="72778"/>
                        <a14:foregroundMark x1="72656" y1="72500" x2="71484" y2="65556"/>
                        <a14:foregroundMark x1="58125" y1="72500" x2="57969" y2="63889"/>
                        <a14:foregroundMark x1="48281" y1="72917" x2="48281" y2="72917"/>
                        <a14:foregroundMark x1="48125" y1="58889" x2="47969" y2="63611"/>
                        <a14:foregroundMark x1="48906" y1="66944" x2="49219" y2="72083"/>
                        <a14:foregroundMark x1="49531" y1="74444" x2="45859" y2="74444"/>
                        <a14:foregroundMark x1="34063" y1="44306" x2="34766" y2="49306"/>
                        <a14:foregroundMark x1="34766" y1="49306" x2="33594" y2="45278"/>
                        <a14:foregroundMark x1="32031" y1="63889" x2="32031" y2="63889"/>
                        <a14:foregroundMark x1="32031" y1="63889" x2="32031" y2="63889"/>
                        <a14:foregroundMark x1="32031" y1="63889" x2="32344" y2="94028"/>
                        <a14:foregroundMark x1="25000" y1="42639" x2="21875" y2="43750"/>
                        <a14:foregroundMark x1="26328" y1="52361" x2="26328" y2="52361"/>
                        <a14:foregroundMark x1="26328" y1="52917" x2="26016" y2="53611"/>
                        <a14:foregroundMark x1="26016" y1="54028" x2="26016" y2="58333"/>
                        <a14:foregroundMark x1="25156" y1="38056" x2="25156" y2="41111"/>
                        <a14:foregroundMark x1="18984" y1="48333" x2="17891" y2="46944"/>
                        <a14:foregroundMark x1="20078" y1="48611" x2="20078" y2="48611"/>
                        <a14:foregroundMark x1="17109" y1="56528" x2="17109" y2="58333"/>
                        <a14:foregroundMark x1="13906" y1="62917" x2="13281" y2="62639"/>
                        <a14:foregroundMark x1="17578" y1="44583" x2="17578" y2="45417"/>
                        <a14:foregroundMark x1="26172" y1="42083" x2="25469" y2="45278"/>
                        <a14:foregroundMark x1="85156" y1="64306" x2="82969" y2="6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33245" r="12500" b="23556"/>
          <a:stretch/>
        </p:blipFill>
        <p:spPr>
          <a:xfrm>
            <a:off x="-40435" y="6139855"/>
            <a:ext cx="2055094" cy="7498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B527C5A-A865-4D7F-9134-3EC6491564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39" y="6014014"/>
            <a:ext cx="794702" cy="17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10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67DB4-94C5-4383-864A-5E4B48CA4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6228A-6E10-4728-987B-E64BEEB2A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FE6A2-0F15-426A-8B90-FC243D6E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89900-0029-4522-BB80-CE9BE7A88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9131DA-3BF6-44A9-B3E1-A79EABC1D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072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0E370-9866-44C1-AB96-0DD5739F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872375-A4A8-4173-B48B-D97AD4A9E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4033-E28F-43A9-B268-8A2D6710F7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43C29-D2B8-4670-A4C7-369BD843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35613-4DF1-470D-BFB8-73E1B5736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940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06032-D129-4D11-8F2F-FDDE21FB9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52BA7-FD95-463C-8FE1-ED17D982F8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3CA2D-D6A8-45A6-AFCB-A90659FC1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C4508-9C85-46FA-A332-0BF11D01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F2813-1F73-4742-85CB-4A697BBB8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36AEF-B2F5-4839-8841-661DA0A36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2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83B61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01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2A52D-5472-4DE2-A0D5-4394807C7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99B4-9952-4753-8EBF-A097AA595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50D565-308E-43F0-BB22-5411519AD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C25B29-B029-45A3-8EF6-0EF782607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FDF40-E501-4792-9060-C850DD9F1B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00976A-B75E-4CF2-AD78-7401316D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413BF1-55D6-444B-8257-F1D551F0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3803AB-EDBF-4624-9D8A-741ECD235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72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544E-16FA-4139-A9A0-16E14DB45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3D93B-2A86-46C1-8AB6-6F6599E26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1810A-DA27-42E1-9F4B-539F9388E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5D0B5-32E3-44A9-A7F0-0F2AAE51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E799F3-B941-421B-AD1F-3D762BF88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67DCE-2AC0-4E63-9F06-19FD19BAB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58611D-2D3F-4955-BBB0-74474CD67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2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1338A-16D6-4BF0-8ECA-97671F086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0BF860-BA76-4AA9-9924-9FE733176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5A15BA-1C5B-4831-B62C-0A3CD7B64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7ABF0-49FC-42C3-A061-C85996D5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B96F5-F80B-4E33-A247-03F027545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CAA8B-C8C3-4A8A-94E0-611FB5A61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4134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003D2-1143-4B7F-AEC8-89E44208F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9F004-C850-4B9F-9884-B086DB4552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D29C2-B76A-4083-9553-492B057267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876A8A-5FC2-4DF0-AE9E-9C3D4699A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21F1DA-3729-4742-B9A6-ED2C0D5AC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4E320-CCB7-4633-BF5F-FF42AAE87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8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53A4-F011-49E6-A845-6C48BB6F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5A01B-1CA0-4E16-8441-4216478A0A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E84E7-646B-4D69-9A63-90A56C8A4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2D139-6C7E-4BAC-9805-39FF0441A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ACF8-DB21-464B-8A51-2BEF3AF7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73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4944A0-DD81-4432-9271-CBB8DDBE0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FA16D-12E4-4AE0-A473-82C33B994F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6F169-5958-48BB-B005-AAA26CB89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25AA21-1E7C-4C53-B5DF-416C3F46B75A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69F7E-0026-4453-8123-C89D3A86B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B5881-61DA-430F-8D7A-8A823A25A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B6926B-7EA5-4719-A2F5-8A37FF9A1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930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701141" y="156170"/>
            <a:ext cx="10369136" cy="1042540"/>
          </a:xfrm>
          <a:prstGeom prst="rect">
            <a:avLst/>
          </a:prstGeom>
          <a:solidFill>
            <a:srgbClr val="20307E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63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3670D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9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FFC200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6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5A9BD5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2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542BD0-801A-4D5E-9D80-24B2F5A591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271447"/>
            <a:ext cx="12070277" cy="1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99BBC18-99E4-49C7-A7B8-7195B908B5B9}"/>
              </a:ext>
            </a:extLst>
          </p:cNvPr>
          <p:cNvCxnSpPr>
            <a:cxnSpLocks/>
          </p:cNvCxnSpPr>
          <p:nvPr userDrawn="1"/>
        </p:nvCxnSpPr>
        <p:spPr>
          <a:xfrm>
            <a:off x="1651185" y="183762"/>
            <a:ext cx="0" cy="1120647"/>
          </a:xfrm>
          <a:prstGeom prst="line">
            <a:avLst/>
          </a:prstGeom>
          <a:ln w="158750">
            <a:solidFill>
              <a:srgbClr val="203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7D168FD-92D4-4044-8927-D9E333806494}"/>
              </a:ext>
            </a:extLst>
          </p:cNvPr>
          <p:cNvSpPr/>
          <p:nvPr userDrawn="1"/>
        </p:nvSpPr>
        <p:spPr>
          <a:xfrm>
            <a:off x="1683327" y="195944"/>
            <a:ext cx="10369136" cy="1042540"/>
          </a:xfrm>
          <a:prstGeom prst="rect">
            <a:avLst/>
          </a:prstGeom>
          <a:solidFill>
            <a:srgbClr val="E11C4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2030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6904EC9-A409-47FA-9AA2-015F02E361D1}"/>
              </a:ext>
            </a:extLst>
          </p:cNvPr>
          <p:cNvSpPr/>
          <p:nvPr userDrawn="1"/>
        </p:nvSpPr>
        <p:spPr>
          <a:xfrm>
            <a:off x="139535" y="195944"/>
            <a:ext cx="11930742" cy="6466112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328D9-3EED-498A-B838-3B27CC889AE7}"/>
              </a:ext>
            </a:extLst>
          </p:cNvPr>
          <p:cNvSpPr txBox="1"/>
          <p:nvPr userDrawn="1"/>
        </p:nvSpPr>
        <p:spPr>
          <a:xfrm>
            <a:off x="10566586" y="6138836"/>
            <a:ext cx="1085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Impact" panose="020B0806030902050204" pitchFamily="34" charset="0"/>
              </a:rPr>
              <a:t>VCS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3234EB-C1F2-41C5-864F-0DA603944B77}"/>
              </a:ext>
            </a:extLst>
          </p:cNvPr>
          <p:cNvSpPr/>
          <p:nvPr userDrawn="1"/>
        </p:nvSpPr>
        <p:spPr>
          <a:xfrm>
            <a:off x="285008" y="362200"/>
            <a:ext cx="1190501" cy="76377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20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753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73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74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49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66" r:id="rId21"/>
    <p:sldLayoutId id="2147483660" r:id="rId22"/>
    <p:sldLayoutId id="2147483661" r:id="rId23"/>
    <p:sldLayoutId id="2147483662" r:id="rId24"/>
    <p:sldLayoutId id="2147483663" r:id="rId25"/>
    <p:sldLayoutId id="2147483664" r:id="rId26"/>
    <p:sldLayoutId id="2147483650" r:id="rId27"/>
    <p:sldLayoutId id="2147483651" r:id="rId28"/>
    <p:sldLayoutId id="2147483652" r:id="rId29"/>
    <p:sldLayoutId id="2147483653" r:id="rId30"/>
    <p:sldLayoutId id="2147483654" r:id="rId31"/>
    <p:sldLayoutId id="2147483655" r:id="rId32"/>
    <p:sldLayoutId id="2147483656" r:id="rId33"/>
    <p:sldLayoutId id="2147483657" r:id="rId34"/>
    <p:sldLayoutId id="2147483658" r:id="rId35"/>
    <p:sldLayoutId id="2147483659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8cnWLV33y8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08cnWLV33y8" TargetMode="Externa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BtFTF2ii7U" TargetMode="External"/><Relationship Id="rId4" Type="http://schemas.openxmlformats.org/officeDocument/2006/relationships/hyperlink" Target="https://www.youtube.com/watch?v=cBtFTF2ii7U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17ED51B-BE39-4957-897A-7CA5190D3EE0}"/>
              </a:ext>
            </a:extLst>
          </p:cNvPr>
          <p:cNvSpPr/>
          <p:nvPr/>
        </p:nvSpPr>
        <p:spPr>
          <a:xfrm>
            <a:off x="512616" y="1120676"/>
            <a:ext cx="108619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 Emotional Learning </a:t>
            </a:r>
          </a:p>
          <a:p>
            <a:pPr lvl="0" algn="ctr">
              <a:defRPr/>
            </a:pPr>
            <a:endParaRPr lang="en-US" sz="4800" kern="0" cap="all" spc="2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800" kern="0" cap="all" spc="2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*Lessons for 9/24 - 9/28</a:t>
            </a:r>
            <a:endParaRPr lang="en-US" sz="4800" kern="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14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3658" y="693973"/>
            <a:ext cx="9393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600"/>
              </a:lnSpc>
            </a:pPr>
            <a:r>
              <a:rPr lang="en-US" sz="3500" b="1" dirty="0">
                <a:solidFill>
                  <a:srgbClr val="72B543"/>
                </a:solidFill>
                <a:latin typeface="Calibri" charset="0"/>
                <a:ea typeface="Calibri" charset="0"/>
                <a:cs typeface="Calibri" charset="0"/>
              </a:rPr>
              <a:t>In just 3 simple steps…</a:t>
            </a:r>
          </a:p>
          <a:p>
            <a:pPr algn="ctr">
              <a:lnSpc>
                <a:spcPts val="3600"/>
              </a:lnSpc>
            </a:pPr>
            <a:endParaRPr lang="en-US" sz="3500" dirty="0">
              <a:solidFill>
                <a:srgbClr val="72B543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03A9-B0AA-154F-ACA5-35A53B3F69C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07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03A9-B0AA-154F-ACA5-35A53B3F69C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91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03A9-B0AA-154F-ACA5-35A53B3F69C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63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03A9-B0AA-154F-ACA5-35A53B3F69C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778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C7A74-F8BB-4068-92AF-04DD6594F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0FB7F7-7D11-4E9C-BEA4-7FA60C8A5A5B}"/>
              </a:ext>
            </a:extLst>
          </p:cNvPr>
          <p:cNvSpPr txBox="1"/>
          <p:nvPr/>
        </p:nvSpPr>
        <p:spPr>
          <a:xfrm>
            <a:off x="4606259" y="6085267"/>
            <a:ext cx="957486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800"/>
              </a:lnSpc>
            </a:pPr>
            <a:r>
              <a:rPr lang="en-US" sz="3600" b="1" dirty="0">
                <a:solidFill>
                  <a:schemeClr val="bg1"/>
                </a:solidFill>
                <a:ea typeface="Bell MT" charset="0"/>
                <a:cs typeface="Bell MT" charset="0"/>
              </a:rPr>
              <a:t>GO DO IT TODAY!!!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50375-A481-4164-96C8-CC4622BFDADE}"/>
              </a:ext>
            </a:extLst>
          </p:cNvPr>
          <p:cNvSpPr txBox="1"/>
          <p:nvPr/>
        </p:nvSpPr>
        <p:spPr>
          <a:xfrm>
            <a:off x="1906984" y="3158600"/>
            <a:ext cx="803866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</a:pPr>
            <a:r>
              <a:rPr lang="en-US" sz="3600" b="1" dirty="0">
                <a:solidFill>
                  <a:schemeClr val="bg1"/>
                </a:solidFill>
                <a:ea typeface="Bell MT" charset="0"/>
                <a:cs typeface="Bell MT" charset="0"/>
              </a:rPr>
              <a:t>Reach out on social media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EAA46-983B-48C0-98B0-011CB03D8D29}"/>
              </a:ext>
            </a:extLst>
          </p:cNvPr>
          <p:cNvSpPr txBox="1"/>
          <p:nvPr/>
        </p:nvSpPr>
        <p:spPr>
          <a:xfrm>
            <a:off x="1906984" y="3785538"/>
            <a:ext cx="803866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</a:pPr>
            <a:r>
              <a:rPr lang="en-US" sz="3600" b="1" dirty="0">
                <a:solidFill>
                  <a:schemeClr val="bg1"/>
                </a:solidFill>
                <a:ea typeface="Bell MT" charset="0"/>
                <a:cs typeface="Bell MT" charset="0"/>
              </a:rPr>
              <a:t>Invite someone to join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BE0B4A-25DD-44E1-884D-C688D83B9AA9}"/>
              </a:ext>
            </a:extLst>
          </p:cNvPr>
          <p:cNvSpPr txBox="1"/>
          <p:nvPr/>
        </p:nvSpPr>
        <p:spPr>
          <a:xfrm>
            <a:off x="1906321" y="4427295"/>
            <a:ext cx="803866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</a:pPr>
            <a:r>
              <a:rPr lang="en-US" sz="3600" b="1" dirty="0">
                <a:solidFill>
                  <a:schemeClr val="bg1"/>
                </a:solidFill>
                <a:ea typeface="Bell MT" charset="0"/>
                <a:cs typeface="Bell MT" charset="0"/>
              </a:rPr>
              <a:t>Give a simple gesture to someone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442AAF-03CF-4647-B7E4-C0AE71021376}"/>
              </a:ext>
            </a:extLst>
          </p:cNvPr>
          <p:cNvSpPr txBox="1"/>
          <p:nvPr/>
        </p:nvSpPr>
        <p:spPr>
          <a:xfrm>
            <a:off x="1906321" y="5078857"/>
            <a:ext cx="8038669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</a:pPr>
            <a:r>
              <a:rPr lang="en-US" sz="3600" b="1" dirty="0">
                <a:solidFill>
                  <a:schemeClr val="bg1"/>
                </a:solidFill>
                <a:ea typeface="Bell MT" charset="0"/>
                <a:cs typeface="Bell MT" charset="0"/>
              </a:rPr>
              <a:t>Leave a handwritten note</a:t>
            </a:r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D7A21031-6196-4EE9-8984-B5456F7D5377}"/>
              </a:ext>
            </a:extLst>
          </p:cNvPr>
          <p:cNvSpPr txBox="1">
            <a:spLocks/>
          </p:cNvSpPr>
          <p:nvPr/>
        </p:nvSpPr>
        <p:spPr>
          <a:xfrm>
            <a:off x="-2" y="6299788"/>
            <a:ext cx="5129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90E03A9-B0AA-154F-ACA5-35A53B3F69C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EAA20C-0305-4BD3-94DD-CF438A9AECD5}"/>
              </a:ext>
            </a:extLst>
          </p:cNvPr>
          <p:cNvSpPr txBox="1"/>
          <p:nvPr/>
        </p:nvSpPr>
        <p:spPr>
          <a:xfrm>
            <a:off x="1906321" y="2655395"/>
            <a:ext cx="9574865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800"/>
              </a:lnSpc>
            </a:pPr>
            <a:r>
              <a:rPr lang="en-US" sz="3600" b="1" dirty="0">
                <a:solidFill>
                  <a:schemeClr val="bg1"/>
                </a:solidFill>
                <a:ea typeface="Bell MT" charset="0"/>
                <a:cs typeface="Bell MT" charset="0"/>
              </a:rPr>
              <a:t>Sit with someone who may feel alone</a:t>
            </a:r>
          </a:p>
        </p:txBody>
      </p:sp>
    </p:spTree>
    <p:extLst>
      <p:ext uri="{BB962C8B-B14F-4D97-AF65-F5344CB8AC3E}">
        <p14:creationId xmlns:p14="http://schemas.microsoft.com/office/powerpoint/2010/main" val="2883894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Tuesday 9/25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  <a:t>What kind of friend are you?</a:t>
            </a:r>
            <a:br>
              <a:rPr lang="en-US" sz="4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4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98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473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AAFA6-302A-4D7B-B32E-E8ECAE6EF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3870" y="1812777"/>
            <a:ext cx="5181600" cy="4351338"/>
          </a:xfrm>
        </p:spPr>
        <p:txBody>
          <a:bodyPr/>
          <a:lstStyle/>
          <a:p>
            <a:r>
              <a:rPr lang="en-US" sz="3200" dirty="0">
                <a:latin typeface="Century Schoolbook" panose="02040604050505020304" pitchFamily="18" charset="0"/>
              </a:rPr>
              <a:t>Tell the class about something nice you did recently for a friend of yours.</a:t>
            </a:r>
          </a:p>
          <a:p>
            <a:pPr marL="0" indent="0">
              <a:buNone/>
            </a:pPr>
            <a:endParaRPr lang="en-US" sz="3200" dirty="0">
              <a:latin typeface="Century Schoolbook" panose="02040604050505020304" pitchFamily="18" charset="0"/>
            </a:endParaRPr>
          </a:p>
          <a:p>
            <a:r>
              <a:rPr lang="en-US" sz="3200" dirty="0">
                <a:latin typeface="Century Schoolbook" panose="02040604050505020304" pitchFamily="18" charset="0"/>
              </a:rPr>
              <a:t>What something nice you’ve seen someone else do this week?</a:t>
            </a:r>
          </a:p>
        </p:txBody>
      </p:sp>
    </p:spTree>
    <p:extLst>
      <p:ext uri="{BB962C8B-B14F-4D97-AF65-F5344CB8AC3E}">
        <p14:creationId xmlns:p14="http://schemas.microsoft.com/office/powerpoint/2010/main" val="449656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71AFC4-0A08-470B-9BA6-46179DD4489C}"/>
              </a:ext>
            </a:extLst>
          </p:cNvPr>
          <p:cNvSpPr txBox="1"/>
          <p:nvPr/>
        </p:nvSpPr>
        <p:spPr>
          <a:xfrm>
            <a:off x="4690753" y="160593"/>
            <a:ext cx="4290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Schoolbook" panose="02040604050505020304" pitchFamily="18" charset="0"/>
              </a:rPr>
              <a:t>VIDEO</a:t>
            </a:r>
          </a:p>
        </p:txBody>
      </p:sp>
      <p:pic>
        <p:nvPicPr>
          <p:cNvPr id="3" name="Friendship values 7">
            <a:hlinkClick r:id="" action="ppaction://media"/>
            <a:extLst>
              <a:ext uri="{FF2B5EF4-FFF2-40B4-BE49-F238E27FC236}">
                <a16:creationId xmlns:a16="http://schemas.microsoft.com/office/drawing/2014/main" id="{BD73CD0D-7031-4B23-B2DA-A763470655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3054" y="1176256"/>
            <a:ext cx="10169236" cy="528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57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D3B40-750E-489C-8008-855BD1199F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268143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z="6600" dirty="0">
                <a:latin typeface="Bookman Old Style" panose="02050604050505020204" pitchFamily="18" charset="0"/>
              </a:rPr>
              <a:t>Class Discussion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EE3D52-CEAC-456D-81A9-11443EE15F27}"/>
              </a:ext>
            </a:extLst>
          </p:cNvPr>
          <p:cNvSpPr/>
          <p:nvPr/>
        </p:nvSpPr>
        <p:spPr>
          <a:xfrm>
            <a:off x="1593273" y="1982450"/>
            <a:ext cx="8686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58595B"/>
                </a:solidFill>
                <a:latin typeface="Century Schoolbook" panose="02040604050505020304" pitchFamily="18" charset="0"/>
              </a:rPr>
              <a:t>What values do you think are important for a friend to have?</a:t>
            </a:r>
            <a:endParaRPr lang="en-US" sz="4400" dirty="0"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772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18360" y="1441938"/>
            <a:ext cx="7682601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Bookman Old Style" panose="02050604050505020204" pitchFamily="18" charset="0"/>
              </a:rPr>
              <a:t>Wednesday </a:t>
            </a:r>
            <a:r>
              <a:rPr lang="en-US" sz="5400" dirty="0">
                <a:solidFill>
                  <a:schemeClr val="bg1"/>
                </a:solidFill>
                <a:latin typeface="Bookman Old Style" panose="02050604050505020204" pitchFamily="18" charset="0"/>
              </a:rPr>
              <a:t>9/26</a:t>
            </a:r>
            <a:br>
              <a:rPr lang="en-US" sz="54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5400" dirty="0">
                <a:solidFill>
                  <a:schemeClr val="bg1"/>
                </a:solidFill>
                <a:latin typeface="Bookman Old Style" panose="02050604050505020204" pitchFamily="18" charset="0"/>
              </a:rPr>
              <a:t>Positive Sticky Note</a:t>
            </a:r>
            <a:br>
              <a:rPr lang="en-US" sz="8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6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001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3BEB55B-DCD0-4008-B610-D42A529D16D2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>
                <a:latin typeface="Bookman Old Style" panose="02050604050505020204" pitchFamily="18" charset="0"/>
              </a:rPr>
              <a:t>Overview</a:t>
            </a:r>
            <a:endParaRPr lang="en-US" sz="8800" dirty="0">
              <a:latin typeface="Bookman Old Style" panose="02050604050505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D0EDAC-066C-432F-8F9F-E8DC77B741D7}"/>
              </a:ext>
            </a:extLst>
          </p:cNvPr>
          <p:cNvSpPr/>
          <p:nvPr/>
        </p:nvSpPr>
        <p:spPr>
          <a:xfrm>
            <a:off x="1069848" y="2305615"/>
            <a:ext cx="1064029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Thinking about the kind of friend they want to be helps students create positive relationships with peers. Identifying friendship values is a focused way for students to clarify what's important to them in friendships and think about specific ways to make good peer connections.</a:t>
            </a:r>
          </a:p>
        </p:txBody>
      </p:sp>
    </p:spTree>
    <p:extLst>
      <p:ext uri="{BB962C8B-B14F-4D97-AF65-F5344CB8AC3E}">
        <p14:creationId xmlns:p14="http://schemas.microsoft.com/office/powerpoint/2010/main" val="42803526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473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AAFA6-302A-4D7B-B32E-E8ECAE6EF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0876" y="2371923"/>
            <a:ext cx="5749574" cy="4351338"/>
          </a:xfrm>
        </p:spPr>
        <p:txBody>
          <a:bodyPr/>
          <a:lstStyle/>
          <a:p>
            <a:r>
              <a:rPr lang="en-US" sz="3600" dirty="0">
                <a:latin typeface="Century Schoolbook" panose="02040604050505020304" pitchFamily="18" charset="0"/>
              </a:rPr>
              <a:t>Describe something you've done recently that shows one of those values you think are important in a friend. </a:t>
            </a:r>
          </a:p>
        </p:txBody>
      </p:sp>
    </p:spTree>
    <p:extLst>
      <p:ext uri="{BB962C8B-B14F-4D97-AF65-F5344CB8AC3E}">
        <p14:creationId xmlns:p14="http://schemas.microsoft.com/office/powerpoint/2010/main" val="1385862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72A435-0699-4FE1-B1F3-C5691AA524A1}"/>
              </a:ext>
            </a:extLst>
          </p:cNvPr>
          <p:cNvSpPr/>
          <p:nvPr/>
        </p:nvSpPr>
        <p:spPr>
          <a:xfrm>
            <a:off x="3879271" y="6211669"/>
            <a:ext cx="7592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https://www.youtube.com/watch?v=08cnWLV33y8</a:t>
            </a:r>
            <a:endParaRPr lang="en-US" dirty="0"/>
          </a:p>
          <a:p>
            <a:endParaRPr lang="en-US" dirty="0"/>
          </a:p>
        </p:txBody>
      </p:sp>
      <p:pic>
        <p:nvPicPr>
          <p:cNvPr id="3" name="Online Media 2" title="Sticky Note">
            <a:hlinkClick r:id="" action="ppaction://media"/>
            <a:extLst>
              <a:ext uri="{FF2B5EF4-FFF2-40B4-BE49-F238E27FC236}">
                <a16:creationId xmlns:a16="http://schemas.microsoft.com/office/drawing/2014/main" id="{08A95FC1-7F4F-43E4-B885-84B4D74B0ED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22764" y="1394979"/>
            <a:ext cx="8340436" cy="469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16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00DAD4-4ED5-4FDD-BA3A-A21C9396B071}"/>
              </a:ext>
            </a:extLst>
          </p:cNvPr>
          <p:cNvSpPr txBox="1"/>
          <p:nvPr/>
        </p:nvSpPr>
        <p:spPr>
          <a:xfrm>
            <a:off x="138545" y="6633"/>
            <a:ext cx="119287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Bookman Old Style" panose="02050604050505020204" pitchFamily="18" charset="0"/>
              </a:rPr>
              <a:t>Activity: </a:t>
            </a:r>
            <a:br>
              <a:rPr lang="en-US" sz="4400" dirty="0">
                <a:latin typeface="Bookman Old Style" panose="02050604050505020204" pitchFamily="18" charset="0"/>
              </a:rPr>
            </a:br>
            <a:r>
              <a:rPr lang="en-US" sz="4400" dirty="0">
                <a:latin typeface="Bookman Old Style" panose="02050604050505020204" pitchFamily="18" charset="0"/>
              </a:rPr>
              <a:t>Positive Sticky Note Challenge</a:t>
            </a:r>
            <a:br>
              <a:rPr lang="en-US" sz="4000" dirty="0">
                <a:latin typeface="Bookman Old Style" panose="02050604050505020204" pitchFamily="18" charset="0"/>
              </a:rPr>
            </a:br>
            <a:br>
              <a:rPr lang="en-US" sz="4000" dirty="0">
                <a:latin typeface="Bookman Old Style" panose="020506040505050202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8CA4BE-54AB-4085-8652-E994803F6BEF}"/>
              </a:ext>
            </a:extLst>
          </p:cNvPr>
          <p:cNvSpPr txBox="1"/>
          <p:nvPr/>
        </p:nvSpPr>
        <p:spPr>
          <a:xfrm>
            <a:off x="5209309" y="2591956"/>
            <a:ext cx="62302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Bookman Old Style" panose="02050604050505020204" pitchFamily="18" charset="0"/>
              </a:rPr>
              <a:t>I challenge you to make one sticky note and leave it somewhere for somebody to find this week! </a:t>
            </a:r>
            <a:endParaRPr lang="en-US" sz="4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757963-26CD-4939-A802-C72296862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" y="2382124"/>
            <a:ext cx="3810000" cy="3810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66C431-2B5C-41E4-ABD3-EEF7F760AFD7}"/>
              </a:ext>
            </a:extLst>
          </p:cNvPr>
          <p:cNvCxnSpPr>
            <a:cxnSpLocks/>
          </p:cNvCxnSpPr>
          <p:nvPr/>
        </p:nvCxnSpPr>
        <p:spPr>
          <a:xfrm>
            <a:off x="1191491" y="1690254"/>
            <a:ext cx="9892145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494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Thursday 9/27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sz="4800" dirty="0">
                <a:solidFill>
                  <a:schemeClr val="bg1"/>
                </a:solidFill>
                <a:latin typeface="Bookman Old Style" panose="02050604050505020204" pitchFamily="18" charset="0"/>
              </a:rPr>
              <a:t>Positive Relationships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4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311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438" y="-63376"/>
            <a:ext cx="7257539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>
                <a:solidFill>
                  <a:srgbClr val="000000"/>
                </a:solidFill>
                <a:latin typeface="Bookman Old Style" panose="02050604050505020204" pitchFamily="18" charset="0"/>
              </a:rPr>
              <a:t>C</a:t>
            </a:r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ollaboration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98BBA2-E340-49A5-9044-0F8586BB4296}"/>
              </a:ext>
            </a:extLst>
          </p:cNvPr>
          <p:cNvSpPr/>
          <p:nvPr/>
        </p:nvSpPr>
        <p:spPr>
          <a:xfrm>
            <a:off x="5581207" y="1454051"/>
            <a:ext cx="6096000" cy="486287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1. </a:t>
            </a:r>
            <a:r>
              <a:rPr lang="en-US" sz="3600" dirty="0">
                <a:latin typeface="Century Schoolbook" panose="02040604050505020304" pitchFamily="18" charset="0"/>
              </a:rPr>
              <a:t>What are somethings that can make it hard to be a good friend?</a:t>
            </a:r>
          </a:p>
          <a:p>
            <a:endParaRPr lang="en-US" sz="3600" dirty="0">
              <a:latin typeface="Century Schoolbook" panose="02040604050505020304" pitchFamily="18" charset="0"/>
            </a:endParaRPr>
          </a:p>
          <a:p>
            <a:r>
              <a:rPr lang="en-US" sz="3600" dirty="0">
                <a:latin typeface="Century Schoolbook" panose="02040604050505020304" pitchFamily="18" charset="0"/>
              </a:rPr>
              <a:t>2. What are somethings you could do based on your values to overcome the issue you identified?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614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The Animal Odd Couple">
            <a:hlinkClick r:id="" action="ppaction://media"/>
            <a:extLst>
              <a:ext uri="{FF2B5EF4-FFF2-40B4-BE49-F238E27FC236}">
                <a16:creationId xmlns:a16="http://schemas.microsoft.com/office/drawing/2014/main" id="{EE7C9ECA-883A-4AD7-BD8C-B1A410E3F8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96936" y="1273629"/>
            <a:ext cx="8798296" cy="49490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6518D3-375F-4B6F-99F2-61605FAB7999}"/>
              </a:ext>
            </a:extLst>
          </p:cNvPr>
          <p:cNvSpPr/>
          <p:nvPr/>
        </p:nvSpPr>
        <p:spPr>
          <a:xfrm>
            <a:off x="4211072" y="6320043"/>
            <a:ext cx="47700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https://www.youtube.com/watch?v=cBtFTF2ii7U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45D53-9110-48C5-9D05-A441A3750ECA}"/>
              </a:ext>
            </a:extLst>
          </p:cNvPr>
          <p:cNvSpPr txBox="1"/>
          <p:nvPr/>
        </p:nvSpPr>
        <p:spPr>
          <a:xfrm>
            <a:off x="4690753" y="160593"/>
            <a:ext cx="4290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Schoolbook" panose="02040604050505020304" pitchFamily="18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564857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59F10B-10B3-4848-A671-FA676659A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0528" y="482559"/>
            <a:ext cx="7221218" cy="1454051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000000"/>
                </a:solidFill>
                <a:latin typeface="Bookman Old Style" panose="02050604050505020204" pitchFamily="18" charset="0"/>
              </a:rPr>
              <a:t>Class Discussion 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rain in head">
            <a:extLst>
              <a:ext uri="{FF2B5EF4-FFF2-40B4-BE49-F238E27FC236}">
                <a16:creationId xmlns:a16="http://schemas.microsoft.com/office/drawing/2014/main" id="{6CE78260-67F9-4E81-93F0-D710B9B63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C2533C-4177-44A7-904D-5D880E506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39" y="1143084"/>
            <a:ext cx="3926843" cy="45233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B2C1407-EF53-4D06-B852-836DFF84724F}"/>
              </a:ext>
            </a:extLst>
          </p:cNvPr>
          <p:cNvSpPr/>
          <p:nvPr/>
        </p:nvSpPr>
        <p:spPr>
          <a:xfrm>
            <a:off x="5581207" y="1454051"/>
            <a:ext cx="6610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latin typeface="Century Schoolbook" panose="02040604050505020304" pitchFamily="18" charset="0"/>
              </a:rPr>
              <a:t>What are some values Bella and Tara show in their friendship?</a:t>
            </a:r>
          </a:p>
          <a:p>
            <a:pPr marL="342900" indent="-342900">
              <a:buAutoNum type="arabicPeriod"/>
            </a:pPr>
            <a:endParaRPr lang="en-US" sz="3600" dirty="0">
              <a:latin typeface="Century Schoolbook" panose="02040604050505020304" pitchFamily="18" charset="0"/>
            </a:endParaRPr>
          </a:p>
          <a:p>
            <a:pPr marL="342900" indent="-342900">
              <a:buAutoNum type="arabicPeriod"/>
            </a:pPr>
            <a:endParaRPr lang="en-US" sz="3600" dirty="0">
              <a:latin typeface="Century Schoolbook" panose="02040604050505020304" pitchFamily="18" charset="0"/>
            </a:endParaRPr>
          </a:p>
          <a:p>
            <a:pPr marL="342900" indent="-342900">
              <a:buAutoNum type="arabicPeriod"/>
            </a:pPr>
            <a:r>
              <a:rPr lang="en-US" sz="3600" dirty="0">
                <a:latin typeface="Century Schoolbook" panose="02040604050505020304" pitchFamily="18" charset="0"/>
              </a:rPr>
              <a:t>  What are some differences  they had to get over to be friends?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06618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  <a:t>Friday 9/28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Bookman Old Style" panose="02050604050505020204" pitchFamily="18" charset="0"/>
              </a:rPr>
              <a:t>Positive Relationships </a:t>
            </a:r>
            <a:br>
              <a:rPr lang="en-US" sz="60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48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36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437" y="-225762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Survey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0946AF-3FDD-4AD3-888B-9FDBCDC7AB82}"/>
              </a:ext>
            </a:extLst>
          </p:cNvPr>
          <p:cNvSpPr/>
          <p:nvPr/>
        </p:nvSpPr>
        <p:spPr>
          <a:xfrm>
            <a:off x="5855437" y="738619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600" i="1" dirty="0">
                <a:latin typeface="Century Schoolbook" panose="02040604050505020304" pitchFamily="18" charset="0"/>
              </a:rPr>
              <a:t>To have good friends, you must be a good friend.</a:t>
            </a:r>
          </a:p>
          <a:p>
            <a:endParaRPr lang="en-US" sz="3600" i="1" dirty="0">
              <a:latin typeface="Century Schoolbook" panose="020406040505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Century Schoolbook" panose="02040604050505020304" pitchFamily="18" charset="0"/>
              </a:rPr>
              <a:t>Thumbs up if you agree.</a:t>
            </a:r>
          </a:p>
          <a:p>
            <a:endParaRPr lang="en-US" sz="3600" dirty="0">
              <a:latin typeface="Century Schoolbook" panose="020406040505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Century Schoolbook" panose="02040604050505020304" pitchFamily="18" charset="0"/>
              </a:rPr>
              <a:t>Thumbs down if you disagree.</a:t>
            </a:r>
          </a:p>
          <a:p>
            <a:endParaRPr lang="en-US" sz="3600" dirty="0">
              <a:latin typeface="Century Schoolbook" panose="02040604050505020304" pitchFamily="18" charset="0"/>
            </a:endParaRPr>
          </a:p>
          <a:p>
            <a:r>
              <a:rPr lang="en-US" sz="3600" i="1" dirty="0">
                <a:latin typeface="Century Schoolbook" panose="02040604050505020304" pitchFamily="18" charset="0"/>
              </a:rPr>
              <a:t>Explain your thinking.</a:t>
            </a:r>
            <a:endParaRPr lang="en-US" sz="3600" dirty="0">
              <a:latin typeface="Century Schoolbook" panose="020406040505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8EB6E4-1017-43A2-88F0-9750C6A18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5" r="14101" b="6451"/>
          <a:stretch/>
        </p:blipFill>
        <p:spPr>
          <a:xfrm>
            <a:off x="-83789" y="1228289"/>
            <a:ext cx="5084227" cy="4061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5558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437" y="-225762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Survey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0946AF-3FDD-4AD3-888B-9FDBCDC7AB82}"/>
              </a:ext>
            </a:extLst>
          </p:cNvPr>
          <p:cNvSpPr/>
          <p:nvPr/>
        </p:nvSpPr>
        <p:spPr>
          <a:xfrm>
            <a:off x="5747117" y="738619"/>
            <a:ext cx="64889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3600" i="1" dirty="0">
                <a:latin typeface="Century Schoolbook" panose="02040604050505020304" pitchFamily="18" charset="0"/>
              </a:rPr>
              <a:t>People can get into conflicts and still be friends.</a:t>
            </a:r>
          </a:p>
          <a:p>
            <a:endParaRPr lang="en-US" sz="3600" i="1" dirty="0">
              <a:latin typeface="Century Schoolbook" panose="020406040505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Century Schoolbook" panose="02040604050505020304" pitchFamily="18" charset="0"/>
              </a:rPr>
              <a:t>Thumbs up if you agree.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>
              <a:latin typeface="Century Schoolbook" panose="020406040505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Century Schoolbook" panose="02040604050505020304" pitchFamily="18" charset="0"/>
              </a:rPr>
              <a:t>Thumbs down if you disagree.</a:t>
            </a:r>
          </a:p>
          <a:p>
            <a:endParaRPr lang="en-US" sz="3600" i="1" dirty="0">
              <a:latin typeface="Century Schoolbook" panose="02040604050505020304" pitchFamily="18" charset="0"/>
            </a:endParaRPr>
          </a:p>
          <a:p>
            <a:r>
              <a:rPr lang="en-US" sz="3600" i="1" dirty="0">
                <a:latin typeface="Century Schoolbook" panose="02040604050505020304" pitchFamily="18" charset="0"/>
              </a:rPr>
              <a:t>Explain your thinking..</a:t>
            </a:r>
            <a:endParaRPr lang="en-US" sz="3600" dirty="0">
              <a:latin typeface="Century Schoolbook" panose="020406040505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8EB6E4-1017-43A2-88F0-9750C6A18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65" r="14101" b="6451"/>
          <a:stretch/>
        </p:blipFill>
        <p:spPr>
          <a:xfrm>
            <a:off x="-83789" y="1228289"/>
            <a:ext cx="5084227" cy="40614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1367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8650CA9-C914-46D6-AEFB-6FDD147C7F26}"/>
              </a:ext>
            </a:extLst>
          </p:cNvPr>
          <p:cNvSpPr txBox="1">
            <a:spLocks/>
          </p:cNvSpPr>
          <p:nvPr/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latin typeface="Bookman Old Style" panose="02050604050505020204" pitchFamily="18" charset="0"/>
              </a:rPr>
              <a:t>Objective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EB33C1-48C8-467E-99E4-4E72A21F045C}"/>
              </a:ext>
            </a:extLst>
          </p:cNvPr>
          <p:cNvSpPr/>
          <p:nvPr/>
        </p:nvSpPr>
        <p:spPr>
          <a:xfrm>
            <a:off x="651164" y="2455701"/>
            <a:ext cx="1070956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Century Schoolbook" panose="02040604050505020304" pitchFamily="18" charset="0"/>
              </a:rPr>
              <a:t>Explore the values that are important for friends to have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sz="3600" dirty="0">
              <a:latin typeface="Century Schoolbook" panose="020406040505050203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dirty="0">
                <a:latin typeface="Century Schoolbook" panose="02040604050505020304" pitchFamily="18" charset="0"/>
              </a:rPr>
              <a:t>Analyze how your values affect your relationships with friends</a:t>
            </a:r>
          </a:p>
        </p:txBody>
      </p:sp>
    </p:spTree>
    <p:extLst>
      <p:ext uri="{BB962C8B-B14F-4D97-AF65-F5344CB8AC3E}">
        <p14:creationId xmlns:p14="http://schemas.microsoft.com/office/powerpoint/2010/main" val="7011415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438" y="-63376"/>
            <a:ext cx="7257539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dirty="0">
                <a:solidFill>
                  <a:srgbClr val="000000"/>
                </a:solidFill>
                <a:latin typeface="Bookman Old Style" panose="02050604050505020204" pitchFamily="18" charset="0"/>
              </a:rPr>
              <a:t>C</a:t>
            </a:r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ollaboration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98BBA2-E340-49A5-9044-0F8586BB4296}"/>
              </a:ext>
            </a:extLst>
          </p:cNvPr>
          <p:cNvSpPr/>
          <p:nvPr/>
        </p:nvSpPr>
        <p:spPr>
          <a:xfrm>
            <a:off x="5581206" y="1454051"/>
            <a:ext cx="645839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entury Schoolbook" panose="02040604050505020304" pitchFamily="18" charset="0"/>
              </a:rPr>
              <a:t>1. What are some possible signs of a positive</a:t>
            </a:r>
          </a:p>
          <a:p>
            <a:r>
              <a:rPr lang="en-US" sz="4000" dirty="0">
                <a:latin typeface="Century Schoolbook" panose="02040604050505020304" pitchFamily="18" charset="0"/>
              </a:rPr>
              <a:t>relationship?</a:t>
            </a:r>
          </a:p>
          <a:p>
            <a:endParaRPr lang="en-US" sz="4000" dirty="0">
              <a:latin typeface="Century Schoolbook" panose="02040604050505020304" pitchFamily="18" charset="0"/>
            </a:endParaRPr>
          </a:p>
          <a:p>
            <a:r>
              <a:rPr lang="en-US" sz="4000" dirty="0">
                <a:latin typeface="Century Schoolbook" panose="02040604050505020304" pitchFamily="18" charset="0"/>
              </a:rPr>
              <a:t>2. How can remembering your values help you be</a:t>
            </a:r>
          </a:p>
          <a:p>
            <a:r>
              <a:rPr lang="en-US" sz="4000" dirty="0">
                <a:latin typeface="Century Schoolbook" panose="02040604050505020304" pitchFamily="18" charset="0"/>
              </a:rPr>
              <a:t>a good friend?</a:t>
            </a:r>
          </a:p>
        </p:txBody>
      </p:sp>
    </p:spTree>
    <p:extLst>
      <p:ext uri="{BB962C8B-B14F-4D97-AF65-F5344CB8AC3E}">
        <p14:creationId xmlns:p14="http://schemas.microsoft.com/office/powerpoint/2010/main" val="3071894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9C5884-5FA6-46FC-BCBC-334050C757D6}"/>
              </a:ext>
            </a:extLst>
          </p:cNvPr>
          <p:cNvSpPr txBox="1"/>
          <p:nvPr/>
        </p:nvSpPr>
        <p:spPr>
          <a:xfrm>
            <a:off x="4690753" y="160593"/>
            <a:ext cx="4290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Century Schoolbook" panose="02040604050505020304" pitchFamily="18" charset="0"/>
              </a:rPr>
              <a:t>VIDEO</a:t>
            </a:r>
          </a:p>
        </p:txBody>
      </p:sp>
      <p:pic>
        <p:nvPicPr>
          <p:cNvPr id="3" name="Friends value 8">
            <a:hlinkClick r:id="" action="ppaction://media"/>
            <a:extLst>
              <a:ext uri="{FF2B5EF4-FFF2-40B4-BE49-F238E27FC236}">
                <a16:creationId xmlns:a16="http://schemas.microsoft.com/office/drawing/2014/main" id="{AD7474FC-D329-48CC-8313-92185493D2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5455" y="1176256"/>
            <a:ext cx="10141527" cy="52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6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676C69-2ECF-446C-925C-0AAF135E1FE6}"/>
              </a:ext>
            </a:extLst>
          </p:cNvPr>
          <p:cNvSpPr txBox="1">
            <a:spLocks/>
          </p:cNvSpPr>
          <p:nvPr/>
        </p:nvSpPr>
        <p:spPr>
          <a:xfrm>
            <a:off x="5866014" y="436666"/>
            <a:ext cx="6165205" cy="14014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7200" dirty="0">
                <a:solidFill>
                  <a:srgbClr val="000000"/>
                </a:solidFill>
                <a:latin typeface="Bookman Old Style" panose="02050604050505020204" pitchFamily="18" charset="0"/>
              </a:rPr>
              <a:t>Class Discussion</a:t>
            </a:r>
          </a:p>
        </p:txBody>
      </p:sp>
      <p:sp>
        <p:nvSpPr>
          <p:cNvPr id="15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49A9F-0FD2-41BE-A0AD-BB374F0F5F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/>
          </a:blip>
          <a:srcRect t="10817" r="3" b="3"/>
          <a:stretch/>
        </p:blipFill>
        <p:spPr>
          <a:xfrm>
            <a:off x="387929" y="1277187"/>
            <a:ext cx="4336472" cy="4990178"/>
          </a:xfrm>
          <a:custGeom>
            <a:avLst/>
            <a:gdLst>
              <a:gd name="connsiteX0" fmla="*/ 2178155 w 5298683"/>
              <a:gd name="connsiteY0" fmla="*/ 0 h 6097438"/>
              <a:gd name="connsiteX1" fmla="*/ 5298683 w 5298683"/>
              <a:gd name="connsiteY1" fmla="*/ 3120527 h 6097438"/>
              <a:gd name="connsiteX2" fmla="*/ 3392805 w 5298683"/>
              <a:gd name="connsiteY2" fmla="*/ 5995828 h 6097438"/>
              <a:gd name="connsiteX3" fmla="*/ 3115184 w 5298683"/>
              <a:gd name="connsiteY3" fmla="*/ 6097438 h 6097438"/>
              <a:gd name="connsiteX4" fmla="*/ 1241127 w 5298683"/>
              <a:gd name="connsiteY4" fmla="*/ 6097438 h 6097438"/>
              <a:gd name="connsiteX5" fmla="*/ 963506 w 5298683"/>
              <a:gd name="connsiteY5" fmla="*/ 5995828 h 6097438"/>
              <a:gd name="connsiteX6" fmla="*/ 193210 w 5298683"/>
              <a:gd name="connsiteY6" fmla="*/ 5528477 h 6097438"/>
              <a:gd name="connsiteX7" fmla="*/ 0 w 5298683"/>
              <a:gd name="connsiteY7" fmla="*/ 5352876 h 6097438"/>
              <a:gd name="connsiteX8" fmla="*/ 0 w 5298683"/>
              <a:gd name="connsiteY8" fmla="*/ 888178 h 6097438"/>
              <a:gd name="connsiteX9" fmla="*/ 193210 w 5298683"/>
              <a:gd name="connsiteY9" fmla="*/ 712577 h 6097438"/>
              <a:gd name="connsiteX10" fmla="*/ 2178155 w 5298683"/>
              <a:gd name="connsiteY10" fmla="*/ 0 h 6097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920FF9-990E-48D8-9749-76C0CB42930A}"/>
              </a:ext>
            </a:extLst>
          </p:cNvPr>
          <p:cNvSpPr/>
          <p:nvPr/>
        </p:nvSpPr>
        <p:spPr>
          <a:xfrm>
            <a:off x="6659192" y="1983662"/>
            <a:ext cx="51448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Century Schoolbook" panose="02040604050505020304" pitchFamily="18" charset="0"/>
              </a:rPr>
              <a:t>1. Choose one of your values. </a:t>
            </a:r>
          </a:p>
          <a:p>
            <a:endParaRPr lang="en-US" sz="3600" dirty="0">
              <a:latin typeface="Century Schoolbook" panose="02040604050505020304" pitchFamily="18" charset="0"/>
            </a:endParaRPr>
          </a:p>
          <a:p>
            <a:r>
              <a:rPr lang="en-US" sz="3600" dirty="0">
                <a:latin typeface="Century Schoolbook" panose="02040604050505020304" pitchFamily="18" charset="0"/>
              </a:rPr>
              <a:t>2. Describe a time</a:t>
            </a:r>
          </a:p>
          <a:p>
            <a:r>
              <a:rPr lang="en-US" sz="3600" dirty="0">
                <a:latin typeface="Century Schoolbook" panose="02040604050505020304" pitchFamily="18" charset="0"/>
              </a:rPr>
              <a:t>when remembering it helped you be a good</a:t>
            </a:r>
          </a:p>
          <a:p>
            <a:r>
              <a:rPr lang="en-US" sz="3600" dirty="0">
                <a:latin typeface="Century Schoolbook" panose="02040604050505020304" pitchFamily="18" charset="0"/>
              </a:rPr>
              <a:t>friend.</a:t>
            </a:r>
          </a:p>
        </p:txBody>
      </p:sp>
    </p:spTree>
    <p:extLst>
      <p:ext uri="{BB962C8B-B14F-4D97-AF65-F5344CB8AC3E}">
        <p14:creationId xmlns:p14="http://schemas.microsoft.com/office/powerpoint/2010/main" val="2524702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6A99C3-DC5A-4DD4-83B2-70A4968AE50B}"/>
              </a:ext>
            </a:extLst>
          </p:cNvPr>
          <p:cNvSpPr txBox="1"/>
          <p:nvPr/>
        </p:nvSpPr>
        <p:spPr>
          <a:xfrm>
            <a:off x="812799" y="2336631"/>
            <a:ext cx="9927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Bookman Old Style" panose="02050604050505020204" pitchFamily="18" charset="0"/>
              </a:rPr>
              <a:t>Optional Video &amp; Activities</a:t>
            </a:r>
          </a:p>
        </p:txBody>
      </p:sp>
    </p:spTree>
    <p:extLst>
      <p:ext uri="{BB962C8B-B14F-4D97-AF65-F5344CB8AC3E}">
        <p14:creationId xmlns:p14="http://schemas.microsoft.com/office/powerpoint/2010/main" val="2428887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FD9353-000F-4DB6-B1EE-C3438861D8A1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  <a:t>Monday 9/24</a:t>
            </a:r>
            <a:br>
              <a:rPr lang="en-US" sz="7200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en-US" sz="72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9DFBE3-F63D-4738-AF10-17EE47126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8187" y="3637251"/>
            <a:ext cx="30956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3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EB974-A828-41C3-BF58-9373260AA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473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>
                <a:solidFill>
                  <a:srgbClr val="000000"/>
                </a:solidFill>
                <a:latin typeface="Bookman Old Style" panose="02050604050505020204" pitchFamily="18" charset="0"/>
              </a:rPr>
              <a:t>Collaborate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E2469-A09E-4003-9F8E-0A2B00A3D1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9349" y="2063959"/>
            <a:ext cx="3661831" cy="275028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EAAFA6-302A-4D7B-B32E-E8ECAE6EF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23870" y="1812777"/>
            <a:ext cx="5181600" cy="4351338"/>
          </a:xfrm>
        </p:spPr>
        <p:txBody>
          <a:bodyPr/>
          <a:lstStyle/>
          <a:p>
            <a:r>
              <a:rPr lang="en-US" sz="3200" dirty="0">
                <a:latin typeface="Century Schoolbook" panose="02040604050505020304" pitchFamily="18" charset="0"/>
              </a:rPr>
              <a:t>How would you feel if you were isolated, lonely, or treated as if you were invisible?</a:t>
            </a:r>
          </a:p>
          <a:p>
            <a:endParaRPr lang="en-US" sz="3200" dirty="0">
              <a:latin typeface="Century Schoolbook" panose="02040604050505020304" pitchFamily="18" charset="0"/>
            </a:endParaRPr>
          </a:p>
          <a:p>
            <a:r>
              <a:rPr lang="en-US" sz="3200" dirty="0">
                <a:latin typeface="Century Schoolbook" panose="02040604050505020304" pitchFamily="18" charset="0"/>
              </a:rPr>
              <a:t>Where does social isolation happen at our school?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7C6CE-0F05-4F3C-9A44-1BD12AF46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1" y="1985314"/>
            <a:ext cx="5360553" cy="301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01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140F9C-8EBB-4C23-8C5C-BC2859EFD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C4DD95-6B17-4118-A032-876198601EBF}"/>
              </a:ext>
            </a:extLst>
          </p:cNvPr>
          <p:cNvSpPr txBox="1"/>
          <p:nvPr/>
        </p:nvSpPr>
        <p:spPr>
          <a:xfrm>
            <a:off x="6201032" y="4123115"/>
            <a:ext cx="5990968" cy="233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800" dirty="0">
                <a:solidFill>
                  <a:schemeClr val="bg1"/>
                </a:solidFill>
                <a:ea typeface="Bell MT" charset="0"/>
                <a:cs typeface="Bell MT" charset="0"/>
              </a:rPr>
              <a:t>In every school and community, many are</a:t>
            </a:r>
          </a:p>
          <a:p>
            <a:pPr lvl="0">
              <a:lnSpc>
                <a:spcPts val="3500"/>
              </a:lnSpc>
            </a:pPr>
            <a:r>
              <a:rPr lang="en-US" sz="3400" b="1" dirty="0">
                <a:solidFill>
                  <a:schemeClr val="bg1"/>
                </a:solidFill>
                <a:ea typeface="Bell MT" charset="0"/>
                <a:cs typeface="Bell MT" charset="0"/>
              </a:rPr>
              <a:t>ALONE, ISOLATED &amp; QUIETLY</a:t>
            </a:r>
          </a:p>
          <a:p>
            <a:pPr lvl="0">
              <a:lnSpc>
                <a:spcPts val="3500"/>
              </a:lnSpc>
            </a:pPr>
            <a:r>
              <a:rPr lang="en-US" sz="3400" b="1" dirty="0">
                <a:solidFill>
                  <a:schemeClr val="bg1"/>
                </a:solidFill>
                <a:ea typeface="Bell MT" charset="0"/>
                <a:cs typeface="Bell MT" charset="0"/>
              </a:rPr>
              <a:t>SUFFERING</a:t>
            </a:r>
            <a:r>
              <a:rPr lang="en-US" sz="3800" dirty="0">
                <a:solidFill>
                  <a:schemeClr val="bg1"/>
                </a:solidFill>
                <a:ea typeface="Bell MT" charset="0"/>
                <a:cs typeface="Bell MT" charset="0"/>
              </a:rPr>
              <a:t> through each day</a:t>
            </a:r>
          </a:p>
          <a:p>
            <a:pPr>
              <a:lnSpc>
                <a:spcPts val="3500"/>
              </a:lnSpc>
            </a:pPr>
            <a:endParaRPr lang="en-US" sz="3800" dirty="0"/>
          </a:p>
        </p:txBody>
      </p:sp>
    </p:spTree>
    <p:extLst>
      <p:ext uri="{BB962C8B-B14F-4D97-AF65-F5344CB8AC3E}">
        <p14:creationId xmlns:p14="http://schemas.microsoft.com/office/powerpoint/2010/main" val="3256237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3658" y="498765"/>
            <a:ext cx="9393382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600"/>
              </a:lnSpc>
            </a:pPr>
            <a:r>
              <a:rPr lang="en-US" sz="3500" b="1" dirty="0">
                <a:solidFill>
                  <a:srgbClr val="72B543"/>
                </a:solidFill>
                <a:latin typeface="Calibri" charset="0"/>
                <a:ea typeface="Calibri" charset="0"/>
                <a:cs typeface="Calibri" charset="0"/>
              </a:rPr>
              <a:t>As a result, young people who are lonely</a:t>
            </a:r>
          </a:p>
          <a:p>
            <a:pPr lvl="0" algn="ctr">
              <a:lnSpc>
                <a:spcPts val="3600"/>
              </a:lnSpc>
            </a:pPr>
            <a:r>
              <a:rPr lang="en-US" sz="3500" b="1" dirty="0">
                <a:solidFill>
                  <a:srgbClr val="72B543"/>
                </a:solidFill>
                <a:latin typeface="Calibri" charset="0"/>
                <a:ea typeface="Calibri" charset="0"/>
                <a:cs typeface="Calibri" charset="0"/>
              </a:rPr>
              <a:t>or isolated can become victims of…</a:t>
            </a:r>
          </a:p>
          <a:p>
            <a:pPr algn="ctr">
              <a:lnSpc>
                <a:spcPts val="3600"/>
              </a:lnSpc>
            </a:pPr>
            <a:endParaRPr lang="en-US" sz="3500" dirty="0">
              <a:solidFill>
                <a:srgbClr val="72B54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03A9-B0AA-154F-ACA5-35A53B3F69C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06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98973" y="711741"/>
            <a:ext cx="2873433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3500"/>
              </a:lnSpc>
            </a:pPr>
            <a:r>
              <a:rPr lang="en-US" sz="3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Pulling away</a:t>
            </a:r>
          </a:p>
          <a:p>
            <a:pPr lvl="0">
              <a:lnSpc>
                <a:spcPts val="3500"/>
              </a:lnSpc>
            </a:pPr>
            <a:r>
              <a:rPr lang="en-US" sz="3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from society</a:t>
            </a:r>
          </a:p>
          <a:p>
            <a:pPr>
              <a:lnSpc>
                <a:spcPts val="3500"/>
              </a:lnSpc>
            </a:pPr>
            <a:endParaRPr lang="en-US" sz="3800" dirty="0"/>
          </a:p>
        </p:txBody>
      </p:sp>
      <p:sp>
        <p:nvSpPr>
          <p:cNvPr id="5" name="TextBox 4"/>
          <p:cNvSpPr txBox="1"/>
          <p:nvPr/>
        </p:nvSpPr>
        <p:spPr>
          <a:xfrm>
            <a:off x="5179548" y="2169035"/>
            <a:ext cx="5225934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500"/>
              </a:lnSpc>
            </a:pPr>
            <a:r>
              <a:rPr lang="en-US" sz="3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Struggles with social</a:t>
            </a:r>
          </a:p>
          <a:p>
            <a:pPr lvl="0" algn="ctr">
              <a:lnSpc>
                <a:spcPts val="3500"/>
              </a:lnSpc>
            </a:pPr>
            <a:r>
              <a:rPr lang="en-US" sz="3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development &amp; learning</a:t>
            </a:r>
          </a:p>
          <a:p>
            <a:pPr algn="ctr">
              <a:lnSpc>
                <a:spcPts val="3500"/>
              </a:lnSpc>
            </a:pPr>
            <a:endParaRPr lang="en-US" sz="3800" dirty="0"/>
          </a:p>
        </p:txBody>
      </p:sp>
      <p:sp>
        <p:nvSpPr>
          <p:cNvPr id="6" name="TextBox 5"/>
          <p:cNvSpPr txBox="1"/>
          <p:nvPr/>
        </p:nvSpPr>
        <p:spPr>
          <a:xfrm>
            <a:off x="6115989" y="3607135"/>
            <a:ext cx="4768734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500"/>
              </a:lnSpc>
            </a:pPr>
            <a:r>
              <a:rPr lang="en-US" sz="3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Development of physical health issues</a:t>
            </a:r>
          </a:p>
          <a:p>
            <a:pPr algn="ctr">
              <a:lnSpc>
                <a:spcPts val="3500"/>
              </a:lnSpc>
            </a:pPr>
            <a:endParaRPr lang="en-US" sz="3800" dirty="0"/>
          </a:p>
        </p:txBody>
      </p:sp>
      <p:sp>
        <p:nvSpPr>
          <p:cNvPr id="7" name="TextBox 6"/>
          <p:cNvSpPr txBox="1"/>
          <p:nvPr/>
        </p:nvSpPr>
        <p:spPr>
          <a:xfrm>
            <a:off x="5595652" y="5126503"/>
            <a:ext cx="4768734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300"/>
              </a:lnSpc>
            </a:pPr>
            <a:r>
              <a:rPr lang="en-US" sz="3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Hurting themselves</a:t>
            </a:r>
          </a:p>
          <a:p>
            <a:pPr lvl="0" algn="ctr">
              <a:lnSpc>
                <a:spcPts val="3300"/>
              </a:lnSpc>
            </a:pPr>
            <a:r>
              <a:rPr lang="en-US" sz="38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or others</a:t>
            </a:r>
          </a:p>
          <a:p>
            <a:pPr algn="ctr">
              <a:lnSpc>
                <a:spcPts val="3300"/>
              </a:lnSpc>
            </a:pPr>
            <a:endParaRPr lang="en-US" sz="3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03A9-B0AA-154F-ACA5-35A53B3F69C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589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0865" y="3798869"/>
            <a:ext cx="7088734" cy="165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800"/>
              </a:lnSpc>
            </a:pPr>
            <a:endParaRPr lang="en-US" sz="4500" b="1" dirty="0">
              <a:solidFill>
                <a:schemeClr val="bg1"/>
              </a:solidFill>
            </a:endParaRPr>
          </a:p>
          <a:p>
            <a:pPr>
              <a:lnSpc>
                <a:spcPts val="4200"/>
              </a:lnSpc>
            </a:pPr>
            <a:r>
              <a:rPr lang="en-US" sz="40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ONLY YOU CAN CREATE CONNECTEDNESS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E03A9-B0AA-154F-ACA5-35A53B3F69C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681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4019</TotalTime>
  <Words>711</Words>
  <Application>Microsoft Office PowerPoint</Application>
  <PresentationFormat>Widescreen</PresentationFormat>
  <Paragraphs>118</Paragraphs>
  <Slides>33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Bell MT</vt:lpstr>
      <vt:lpstr>Bookman Old Style</vt:lpstr>
      <vt:lpstr>Calibri</vt:lpstr>
      <vt:lpstr>Calibri Light</vt:lpstr>
      <vt:lpstr>Century Schoolbook</vt:lpstr>
      <vt:lpstr>Impact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Monday 9/24 </vt:lpstr>
      <vt:lpstr>Collaborate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Tuesday 9/25 What kind of friend are you? </vt:lpstr>
      <vt:lpstr>Collaborate</vt:lpstr>
      <vt:lpstr>PowerPoint Presentation</vt:lpstr>
      <vt:lpstr>Class Discussion </vt:lpstr>
      <vt:lpstr>Wednesday 9/26 Positive Sticky Note </vt:lpstr>
      <vt:lpstr>Collaborate</vt:lpstr>
      <vt:lpstr>PowerPoint Presentation</vt:lpstr>
      <vt:lpstr>PowerPoint Presentation</vt:lpstr>
      <vt:lpstr>Thursday 9/27 Positive Relationships </vt:lpstr>
      <vt:lpstr>Collaboration</vt:lpstr>
      <vt:lpstr>PowerPoint Presentation</vt:lpstr>
      <vt:lpstr>Class Discussion </vt:lpstr>
      <vt:lpstr>Friday 9/28 Positive Relationships  </vt:lpstr>
      <vt:lpstr>Survey</vt:lpstr>
      <vt:lpstr>Survey</vt:lpstr>
      <vt:lpstr>Collaboration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Hendricks, Hannah M.</dc:creator>
  <cp:lastModifiedBy>Hendricks, Hannah M.</cp:lastModifiedBy>
  <cp:revision>48</cp:revision>
  <dcterms:created xsi:type="dcterms:W3CDTF">2018-08-28T15:32:07Z</dcterms:created>
  <dcterms:modified xsi:type="dcterms:W3CDTF">2018-09-23T23:52:23Z</dcterms:modified>
</cp:coreProperties>
</file>