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1" r:id="rId3"/>
    <p:sldId id="298" r:id="rId4"/>
    <p:sldId id="337" r:id="rId5"/>
    <p:sldId id="332" r:id="rId6"/>
    <p:sldId id="333" r:id="rId7"/>
    <p:sldId id="329" r:id="rId8"/>
    <p:sldId id="287" r:id="rId9"/>
    <p:sldId id="274" r:id="rId10"/>
    <p:sldId id="299" r:id="rId11"/>
    <p:sldId id="293" r:id="rId12"/>
    <p:sldId id="334" r:id="rId13"/>
    <p:sldId id="301" r:id="rId14"/>
    <p:sldId id="338" r:id="rId15"/>
    <p:sldId id="335" r:id="rId16"/>
    <p:sldId id="303" r:id="rId17"/>
    <p:sldId id="325" r:id="rId18"/>
    <p:sldId id="302" r:id="rId19"/>
    <p:sldId id="326"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69" d="100"/>
          <a:sy n="69" d="100"/>
        </p:scale>
        <p:origin x="720" y="66"/>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10/19/2018</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10/19/2018</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10/19/2018</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10/19/2018</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10/19/2018</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10/19/2018</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10/19/2018</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10/19/2018</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10/19/2018</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10/19/2018</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KpNyhmaazec" TargetMode="External"/><Relationship Id="rId4" Type="http://schemas.openxmlformats.org/officeDocument/2006/relationships/hyperlink" Target="https://youtu.be/KpNyhmaaze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schooltube.com/video/0320817cd6bb4c73ae60/p.o.d.---grammy-nominated"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video" Target="https://www.youtube.com/embed/e6q05QXt4mA" TargetMode="External"/><Relationship Id="rId4" Type="http://schemas.openxmlformats.org/officeDocument/2006/relationships/hyperlink" Target="https://youtu.be/e6q05QXt4m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video" Target="https://www.youtube.com/embed/b6kUDZpmJnU" TargetMode="External"/><Relationship Id="rId4" Type="http://schemas.openxmlformats.org/officeDocument/2006/relationships/hyperlink" Target="https://www.youtube.com/watch?v=b6kUDZpmJn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m89wBdYrCWA" TargetMode="External"/><Relationship Id="rId4" Type="http://schemas.openxmlformats.org/officeDocument/2006/relationships/hyperlink" Target="https://youtu.be/m89wBdYrCW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7bGdYINHXRQ" TargetMode="External"/><Relationship Id="rId2" Type="http://schemas.openxmlformats.org/officeDocument/2006/relationships/slideLayout" Target="../slideLayouts/slideLayout7.xml"/><Relationship Id="rId1" Type="http://schemas.openxmlformats.org/officeDocument/2006/relationships/video" Target="https://www.youtube.com/embed/7bGdYINHXRQ"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E3B525-D956-4B72-A490-F552EBBAF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95" y="554734"/>
            <a:ext cx="11073854" cy="2464237"/>
          </a:xfrm>
          <a:prstGeom prst="rect">
            <a:avLst/>
          </a:prstGeom>
        </p:spPr>
      </p:pic>
      <p:sp>
        <p:nvSpPr>
          <p:cNvPr id="4" name="Rectangle 3">
            <a:extLst>
              <a:ext uri="{FF2B5EF4-FFF2-40B4-BE49-F238E27FC236}">
                <a16:creationId xmlns:a16="http://schemas.microsoft.com/office/drawing/2014/main" id="{0804A903-6619-4E97-B545-FB1EB85AD02B}"/>
              </a:ext>
            </a:extLst>
          </p:cNvPr>
          <p:cNvSpPr/>
          <p:nvPr/>
        </p:nvSpPr>
        <p:spPr>
          <a:xfrm>
            <a:off x="536995" y="3121224"/>
            <a:ext cx="11277633" cy="892552"/>
          </a:xfrm>
          <a:prstGeom prst="rect">
            <a:avLst/>
          </a:prstGeom>
        </p:spPr>
        <p:txBody>
          <a:bodyPr wrap="square">
            <a:spAutoFit/>
          </a:bodyPr>
          <a:lstStyle/>
          <a:p>
            <a:pPr algn="ctr"/>
            <a:endParaRPr lang="en-US" sz="1600" dirty="0">
              <a:solidFill>
                <a:srgbClr val="000000"/>
              </a:solidFill>
              <a:latin typeface="Arial" panose="020B0604020202020204" pitchFamily="34" charset="0"/>
            </a:endParaRPr>
          </a:p>
          <a:p>
            <a:pPr algn="ctr"/>
            <a:r>
              <a:rPr lang="en-US" sz="1600" dirty="0">
                <a:solidFill>
                  <a:srgbClr val="000000"/>
                </a:solidFill>
                <a:latin typeface="Arial" panose="020B0604020202020204" pitchFamily="34" charset="0"/>
              </a:rPr>
              <a:t> </a:t>
            </a:r>
            <a:r>
              <a:rPr lang="en-US" sz="3600" b="1" dirty="0">
                <a:solidFill>
                  <a:srgbClr val="000000"/>
                </a:solidFill>
                <a:latin typeface="Century Schoolbook" panose="02040604050505020304" pitchFamily="18" charset="0"/>
              </a:rPr>
              <a:t>“Life is Your Journey. Travel Drug Free.” </a:t>
            </a:r>
            <a:endParaRPr lang="en-US" sz="3600" dirty="0">
              <a:latin typeface="Century Schoolbook" panose="02040604050505020304" pitchFamily="18" charset="0"/>
            </a:endParaRPr>
          </a:p>
        </p:txBody>
      </p:sp>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118360" y="1441938"/>
            <a:ext cx="7682601" cy="3974124"/>
          </a:xfrm>
        </p:spPr>
        <p:txBody>
          <a:bodyPr vert="horz" lIns="91440" tIns="45720" rIns="91440" bIns="45720" rtlCol="0" anchor="ctr">
            <a:normAutofit/>
          </a:bodyPr>
          <a:lstStyle/>
          <a:p>
            <a:pPr algn="ctr"/>
            <a:r>
              <a:rPr lang="en-US" sz="8000" dirty="0">
                <a:solidFill>
                  <a:schemeClr val="bg1"/>
                </a:solidFill>
                <a:latin typeface="Bookman Old Style" panose="02050604050505020204" pitchFamily="18" charset="0"/>
              </a:rPr>
              <a:t>Wednesday</a:t>
            </a:r>
            <a:br>
              <a:rPr lang="en-US" sz="8000" dirty="0">
                <a:solidFill>
                  <a:schemeClr val="bg1"/>
                </a:solidFill>
                <a:latin typeface="Bookman Old Style" panose="02050604050505020204" pitchFamily="18" charset="0"/>
              </a:rPr>
            </a:br>
            <a:endParaRPr lang="en-US" sz="6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24500177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9D3A31-3647-4AB9-BFA6-3284B8248ACC}"/>
              </a:ext>
            </a:extLst>
          </p:cNvPr>
          <p:cNvSpPr txBox="1">
            <a:spLocks/>
          </p:cNvSpPr>
          <p:nvPr/>
        </p:nvSpPr>
        <p:spPr>
          <a:xfrm>
            <a:off x="1704109" y="338138"/>
            <a:ext cx="10487891" cy="1609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t>Video</a:t>
            </a:r>
          </a:p>
        </p:txBody>
      </p:sp>
      <p:pic>
        <p:nvPicPr>
          <p:cNvPr id="2" name="Online Media 1" title="MIKE CONLEY JR. - NBA BASKETBALL STAR">
            <a:hlinkClick r:id="" action="ppaction://media"/>
            <a:extLst>
              <a:ext uri="{FF2B5EF4-FFF2-40B4-BE49-F238E27FC236}">
                <a16:creationId xmlns:a16="http://schemas.microsoft.com/office/drawing/2014/main" id="{D3A8B028-67FC-4D74-B7DA-3C45C7D84A54}"/>
              </a:ext>
            </a:extLst>
          </p:cNvPr>
          <p:cNvPicPr>
            <a:picLocks noRot="1" noChangeAspect="1"/>
          </p:cNvPicPr>
          <p:nvPr>
            <a:videoFile r:link="rId1"/>
          </p:nvPr>
        </p:nvPicPr>
        <p:blipFill>
          <a:blip r:embed="rId3"/>
          <a:stretch>
            <a:fillRect/>
          </a:stretch>
        </p:blipFill>
        <p:spPr>
          <a:xfrm>
            <a:off x="1357745" y="1339561"/>
            <a:ext cx="8700655" cy="4894118"/>
          </a:xfrm>
          <a:prstGeom prst="rect">
            <a:avLst/>
          </a:prstGeom>
        </p:spPr>
      </p:pic>
      <p:sp>
        <p:nvSpPr>
          <p:cNvPr id="4" name="Rectangle 3">
            <a:extLst>
              <a:ext uri="{FF2B5EF4-FFF2-40B4-BE49-F238E27FC236}">
                <a16:creationId xmlns:a16="http://schemas.microsoft.com/office/drawing/2014/main" id="{7AA7E3EB-A0E2-4A72-831E-D1A125FA5BB1}"/>
              </a:ext>
            </a:extLst>
          </p:cNvPr>
          <p:cNvSpPr/>
          <p:nvPr/>
        </p:nvSpPr>
        <p:spPr>
          <a:xfrm>
            <a:off x="4200022" y="6211669"/>
            <a:ext cx="3154646" cy="646331"/>
          </a:xfrm>
          <a:prstGeom prst="rect">
            <a:avLst/>
          </a:prstGeom>
        </p:spPr>
        <p:txBody>
          <a:bodyPr wrap="none">
            <a:spAutoFit/>
          </a:bodyPr>
          <a:lstStyle/>
          <a:p>
            <a:r>
              <a:rPr lang="en-US" dirty="0">
                <a:hlinkClick r:id="rId4"/>
              </a:rPr>
              <a:t>https://youtu.be/KpNyhmaazec</a:t>
            </a:r>
            <a:endParaRPr lang="en-US" dirty="0"/>
          </a:p>
          <a:p>
            <a:endParaRPr lang="en-US" dirty="0"/>
          </a:p>
        </p:txBody>
      </p:sp>
    </p:spTree>
    <p:extLst>
      <p:ext uri="{BB962C8B-B14F-4D97-AF65-F5344CB8AC3E}">
        <p14:creationId xmlns:p14="http://schemas.microsoft.com/office/powerpoint/2010/main" val="428565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C31B-AAF4-415D-B273-54872D3475BD}"/>
              </a:ext>
            </a:extLst>
          </p:cNvPr>
          <p:cNvSpPr txBox="1">
            <a:spLocks/>
          </p:cNvSpPr>
          <p:nvPr/>
        </p:nvSpPr>
        <p:spPr>
          <a:xfrm>
            <a:off x="2705583" y="413286"/>
            <a:ext cx="7221218" cy="14540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a:solidFill>
                  <a:srgbClr val="000000"/>
                </a:solidFill>
                <a:latin typeface="Bookman Old Style" panose="02050604050505020204" pitchFamily="18" charset="0"/>
              </a:rPr>
              <a:t>Class Discussion </a:t>
            </a:r>
            <a:endParaRPr lang="en-US" sz="6600" dirty="0">
              <a:solidFill>
                <a:srgbClr val="000000"/>
              </a:solidFill>
              <a:latin typeface="Bookman Old Style" panose="02050604050505020204" pitchFamily="18" charset="0"/>
            </a:endParaRPr>
          </a:p>
        </p:txBody>
      </p:sp>
      <p:sp>
        <p:nvSpPr>
          <p:cNvPr id="3" name="Rectangle 2">
            <a:extLst>
              <a:ext uri="{FF2B5EF4-FFF2-40B4-BE49-F238E27FC236}">
                <a16:creationId xmlns:a16="http://schemas.microsoft.com/office/drawing/2014/main" id="{1552ADF0-E129-4260-9C0C-2C9557620A56}"/>
              </a:ext>
            </a:extLst>
          </p:cNvPr>
          <p:cNvSpPr/>
          <p:nvPr/>
        </p:nvSpPr>
        <p:spPr>
          <a:xfrm>
            <a:off x="429491" y="1368339"/>
            <a:ext cx="11333018" cy="5262979"/>
          </a:xfrm>
          <a:prstGeom prst="rect">
            <a:avLst/>
          </a:prstGeom>
        </p:spPr>
        <p:txBody>
          <a:bodyPr wrap="square">
            <a:spAutoFit/>
          </a:bodyPr>
          <a:lstStyle/>
          <a:p>
            <a:pPr marL="514350" indent="-514350">
              <a:buAutoNum type="arabicPeriod"/>
            </a:pPr>
            <a:r>
              <a:rPr lang="en-US" sz="2800" dirty="0">
                <a:latin typeface="Century Schoolbook" panose="02040604050505020304" pitchFamily="18" charset="0"/>
              </a:rPr>
              <a:t>When did Mike first hear about drugs?</a:t>
            </a:r>
          </a:p>
          <a:p>
            <a:pPr marL="514350" indent="-514350">
              <a:buAutoNum type="arabicPeriod"/>
            </a:pPr>
            <a:endParaRPr lang="en-US" sz="2800" dirty="0">
              <a:latin typeface="Century Schoolbook" panose="02040604050505020304" pitchFamily="18" charset="0"/>
            </a:endParaRPr>
          </a:p>
          <a:p>
            <a:pPr marL="514350" indent="-514350">
              <a:buAutoNum type="arabicPeriod"/>
            </a:pPr>
            <a:r>
              <a:rPr lang="en-US" sz="2800" dirty="0">
                <a:latin typeface="Century Schoolbook" panose="02040604050505020304" pitchFamily="18" charset="0"/>
              </a:rPr>
              <a:t>What was the feeling that he got when he was approached to try drugs?</a:t>
            </a:r>
          </a:p>
          <a:p>
            <a:pPr marL="514350" indent="-514350">
              <a:buAutoNum type="arabicPeriod"/>
            </a:pPr>
            <a:endParaRPr lang="en-US" sz="2800" dirty="0">
              <a:latin typeface="Century Schoolbook" panose="02040604050505020304" pitchFamily="18" charset="0"/>
            </a:endParaRPr>
          </a:p>
          <a:p>
            <a:pPr marL="514350" indent="-514350">
              <a:buAutoNum type="arabicPeriod"/>
            </a:pPr>
            <a:r>
              <a:rPr lang="en-US" sz="2800" dirty="0">
                <a:latin typeface="Century Schoolbook" panose="02040604050505020304" pitchFamily="18" charset="0"/>
              </a:rPr>
              <a:t>Mike said, “Guys were running around school talking about different things they were doing or they might try and I had a couple people approach me and say, ‘Hey man come over here and check this out.’ I always made up excuses until I had enough courage to say ‘No, I’m good. I don’t feel like doing that. I don’t think that’s going to help me become what I want to become.’” What will it take to become what you want to become?</a:t>
            </a:r>
          </a:p>
        </p:txBody>
      </p:sp>
    </p:spTree>
    <p:extLst>
      <p:ext uri="{BB962C8B-B14F-4D97-AF65-F5344CB8AC3E}">
        <p14:creationId xmlns:p14="http://schemas.microsoft.com/office/powerpoint/2010/main" val="268939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Thursday</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11931151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6EC469-0CFC-4D41-A9C3-355088503A03}"/>
              </a:ext>
            </a:extLst>
          </p:cNvPr>
          <p:cNvSpPr/>
          <p:nvPr/>
        </p:nvSpPr>
        <p:spPr>
          <a:xfrm>
            <a:off x="1430048" y="5919079"/>
            <a:ext cx="8575964" cy="646331"/>
          </a:xfrm>
          <a:prstGeom prst="rect">
            <a:avLst/>
          </a:prstGeom>
        </p:spPr>
        <p:txBody>
          <a:bodyPr wrap="square">
            <a:spAutoFit/>
          </a:bodyPr>
          <a:lstStyle/>
          <a:p>
            <a:r>
              <a:rPr lang="en-US" dirty="0">
                <a:hlinkClick r:id="rId2"/>
              </a:rPr>
              <a:t>https://app.schooltube.com/video/0320817cd6bb4c73ae60/p.o.d.---grammy-nominated</a:t>
            </a:r>
            <a:endParaRPr lang="en-US" dirty="0"/>
          </a:p>
          <a:p>
            <a:endParaRPr lang="en-US" dirty="0"/>
          </a:p>
        </p:txBody>
      </p:sp>
      <p:pic>
        <p:nvPicPr>
          <p:cNvPr id="3" name="Picture 2">
            <a:extLst>
              <a:ext uri="{FF2B5EF4-FFF2-40B4-BE49-F238E27FC236}">
                <a16:creationId xmlns:a16="http://schemas.microsoft.com/office/drawing/2014/main" id="{1A63BEFE-D4F3-4288-AEAA-B7711B8B92AA}"/>
              </a:ext>
            </a:extLst>
          </p:cNvPr>
          <p:cNvPicPr>
            <a:picLocks noChangeAspect="1"/>
          </p:cNvPicPr>
          <p:nvPr/>
        </p:nvPicPr>
        <p:blipFill>
          <a:blip r:embed="rId3"/>
          <a:stretch>
            <a:fillRect/>
          </a:stretch>
        </p:blipFill>
        <p:spPr>
          <a:xfrm>
            <a:off x="1430048" y="1404937"/>
            <a:ext cx="8953934" cy="4514142"/>
          </a:xfrm>
          <a:prstGeom prst="rect">
            <a:avLst/>
          </a:prstGeom>
        </p:spPr>
      </p:pic>
    </p:spTree>
    <p:extLst>
      <p:ext uri="{BB962C8B-B14F-4D97-AF65-F5344CB8AC3E}">
        <p14:creationId xmlns:p14="http://schemas.microsoft.com/office/powerpoint/2010/main" val="368789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C31B-AAF4-415D-B273-54872D3475BD}"/>
              </a:ext>
            </a:extLst>
          </p:cNvPr>
          <p:cNvSpPr txBox="1">
            <a:spLocks/>
          </p:cNvSpPr>
          <p:nvPr/>
        </p:nvSpPr>
        <p:spPr>
          <a:xfrm>
            <a:off x="2705583" y="413286"/>
            <a:ext cx="7221218" cy="14540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rgbClr val="000000"/>
                </a:solidFill>
                <a:latin typeface="Bookman Old Style" panose="02050604050505020204" pitchFamily="18" charset="0"/>
              </a:rPr>
              <a:t>Class Discussion </a:t>
            </a:r>
          </a:p>
        </p:txBody>
      </p:sp>
      <p:sp>
        <p:nvSpPr>
          <p:cNvPr id="3" name="Rectangle 2">
            <a:extLst>
              <a:ext uri="{FF2B5EF4-FFF2-40B4-BE49-F238E27FC236}">
                <a16:creationId xmlns:a16="http://schemas.microsoft.com/office/drawing/2014/main" id="{1552ADF0-E129-4260-9C0C-2C9557620A56}"/>
              </a:ext>
            </a:extLst>
          </p:cNvPr>
          <p:cNvSpPr/>
          <p:nvPr/>
        </p:nvSpPr>
        <p:spPr>
          <a:xfrm>
            <a:off x="429491" y="2102630"/>
            <a:ext cx="11333018" cy="3785652"/>
          </a:xfrm>
          <a:prstGeom prst="rect">
            <a:avLst/>
          </a:prstGeom>
        </p:spPr>
        <p:txBody>
          <a:bodyPr wrap="square">
            <a:spAutoFit/>
          </a:bodyPr>
          <a:lstStyle/>
          <a:p>
            <a:pPr marL="514350" indent="-514350">
              <a:buAutoNum type="arabicPeriod"/>
            </a:pPr>
            <a:r>
              <a:rPr lang="en-US" sz="2400" dirty="0">
                <a:latin typeface="Century Schoolbook" panose="02040604050505020304" pitchFamily="18" charset="0"/>
              </a:rPr>
              <a:t>What types of “outlets” did Sonny and his band get into that didn’t hurt themselves or the people around them?</a:t>
            </a:r>
          </a:p>
          <a:p>
            <a:pPr marL="514350" indent="-514350">
              <a:buAutoNum type="arabicPeriod"/>
            </a:pPr>
            <a:endParaRPr lang="en-US" sz="2400" dirty="0">
              <a:latin typeface="Century Schoolbook" panose="02040604050505020304" pitchFamily="18" charset="0"/>
            </a:endParaRPr>
          </a:p>
          <a:p>
            <a:pPr marL="514350" indent="-514350">
              <a:buAutoNum type="arabicPeriod"/>
            </a:pPr>
            <a:r>
              <a:rPr lang="en-US" sz="2400" dirty="0" err="1">
                <a:latin typeface="Century Schoolbook" panose="02040604050505020304" pitchFamily="18" charset="0"/>
              </a:rPr>
              <a:t>Wuv</a:t>
            </a:r>
            <a:r>
              <a:rPr lang="en-US" sz="2400" dirty="0">
                <a:latin typeface="Century Schoolbook" panose="02040604050505020304" pitchFamily="18" charset="0"/>
              </a:rPr>
              <a:t> said that he felt like he never really had any peer pressure. Why do you think that was?</a:t>
            </a:r>
          </a:p>
          <a:p>
            <a:endParaRPr lang="en-US" sz="2400" dirty="0">
              <a:latin typeface="Century Schoolbook" panose="02040604050505020304" pitchFamily="18" charset="0"/>
            </a:endParaRPr>
          </a:p>
          <a:p>
            <a:pPr marL="514350" indent="-514350">
              <a:buAutoNum type="arabicPeriod"/>
            </a:pPr>
            <a:r>
              <a:rPr lang="en-US" sz="2400" dirty="0">
                <a:latin typeface="Century Schoolbook" panose="02040604050505020304" pitchFamily="18" charset="0"/>
              </a:rPr>
              <a:t>Sonny said, “Dude I’m on a natural, I’m going to catch a natural today. Whether it was surfing or whether it was a little road trip, or just jumping on our bikes and cruising all over town.” What are some things that you can do to catch a “natural”?</a:t>
            </a:r>
          </a:p>
        </p:txBody>
      </p:sp>
    </p:spTree>
    <p:extLst>
      <p:ext uri="{BB962C8B-B14F-4D97-AF65-F5344CB8AC3E}">
        <p14:creationId xmlns:p14="http://schemas.microsoft.com/office/powerpoint/2010/main" val="10305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Friday </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51703660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CHELSIE HIGHTOWER - PROFESSIONAL DANCER">
            <a:hlinkClick r:id="" action="ppaction://media"/>
            <a:extLst>
              <a:ext uri="{FF2B5EF4-FFF2-40B4-BE49-F238E27FC236}">
                <a16:creationId xmlns:a16="http://schemas.microsoft.com/office/drawing/2014/main" id="{578232DF-2F95-415F-937F-33C8635EB693}"/>
              </a:ext>
            </a:extLst>
          </p:cNvPr>
          <p:cNvPicPr>
            <a:picLocks noRot="1" noChangeAspect="1"/>
          </p:cNvPicPr>
          <p:nvPr>
            <a:videoFile r:link="rId1"/>
          </p:nvPr>
        </p:nvPicPr>
        <p:blipFill>
          <a:blip r:embed="rId3"/>
          <a:stretch>
            <a:fillRect/>
          </a:stretch>
        </p:blipFill>
        <p:spPr>
          <a:xfrm>
            <a:off x="1750182" y="1339562"/>
            <a:ext cx="8661524" cy="4872107"/>
          </a:xfrm>
          <a:prstGeom prst="rect">
            <a:avLst/>
          </a:prstGeom>
        </p:spPr>
      </p:pic>
      <p:sp>
        <p:nvSpPr>
          <p:cNvPr id="4" name="Rectangle 3">
            <a:extLst>
              <a:ext uri="{FF2B5EF4-FFF2-40B4-BE49-F238E27FC236}">
                <a16:creationId xmlns:a16="http://schemas.microsoft.com/office/drawing/2014/main" id="{0F03B3B5-C8D6-424D-9004-08E9811284D6}"/>
              </a:ext>
            </a:extLst>
          </p:cNvPr>
          <p:cNvSpPr/>
          <p:nvPr/>
        </p:nvSpPr>
        <p:spPr>
          <a:xfrm>
            <a:off x="4798182" y="6211669"/>
            <a:ext cx="3205236" cy="646331"/>
          </a:xfrm>
          <a:prstGeom prst="rect">
            <a:avLst/>
          </a:prstGeom>
        </p:spPr>
        <p:txBody>
          <a:bodyPr wrap="none">
            <a:spAutoFit/>
          </a:bodyPr>
          <a:lstStyle/>
          <a:p>
            <a:r>
              <a:rPr lang="en-US" dirty="0">
                <a:hlinkClick r:id="rId4"/>
              </a:rPr>
              <a:t>https://youtu.be/e6q05QXt4mA</a:t>
            </a:r>
            <a:endParaRPr lang="en-US" dirty="0"/>
          </a:p>
          <a:p>
            <a:endParaRPr lang="en-US" dirty="0"/>
          </a:p>
        </p:txBody>
      </p:sp>
    </p:spTree>
    <p:extLst>
      <p:ext uri="{BB962C8B-B14F-4D97-AF65-F5344CB8AC3E}">
        <p14:creationId xmlns:p14="http://schemas.microsoft.com/office/powerpoint/2010/main" val="172906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DEBA6-2EA9-49A2-8A2C-966A89323BA3}"/>
              </a:ext>
            </a:extLst>
          </p:cNvPr>
          <p:cNvSpPr txBox="1"/>
          <p:nvPr/>
        </p:nvSpPr>
        <p:spPr>
          <a:xfrm>
            <a:off x="2917371" y="435429"/>
            <a:ext cx="6620723" cy="1015663"/>
          </a:xfrm>
          <a:prstGeom prst="rect">
            <a:avLst/>
          </a:prstGeom>
          <a:noFill/>
        </p:spPr>
        <p:txBody>
          <a:bodyPr wrap="none" rtlCol="0">
            <a:spAutoFit/>
          </a:bodyPr>
          <a:lstStyle/>
          <a:p>
            <a:r>
              <a:rPr lang="en-US" sz="6000" dirty="0">
                <a:latin typeface="Bookman Old Style" panose="02050604050505020204" pitchFamily="18" charset="0"/>
              </a:rPr>
              <a:t>Class Discussion</a:t>
            </a:r>
          </a:p>
        </p:txBody>
      </p:sp>
      <p:sp>
        <p:nvSpPr>
          <p:cNvPr id="3" name="Rectangle 2">
            <a:extLst>
              <a:ext uri="{FF2B5EF4-FFF2-40B4-BE49-F238E27FC236}">
                <a16:creationId xmlns:a16="http://schemas.microsoft.com/office/drawing/2014/main" id="{4174929B-9C2D-4F67-B44A-CED1DD6CE6D5}"/>
              </a:ext>
            </a:extLst>
          </p:cNvPr>
          <p:cNvSpPr/>
          <p:nvPr/>
        </p:nvSpPr>
        <p:spPr>
          <a:xfrm>
            <a:off x="367146" y="1692902"/>
            <a:ext cx="11457708" cy="4524315"/>
          </a:xfrm>
          <a:prstGeom prst="rect">
            <a:avLst/>
          </a:prstGeom>
        </p:spPr>
        <p:txBody>
          <a:bodyPr wrap="square">
            <a:spAutoFit/>
          </a:bodyPr>
          <a:lstStyle/>
          <a:p>
            <a:pPr marL="342900" indent="-342900">
              <a:buAutoNum type="arabicPeriod"/>
            </a:pPr>
            <a:r>
              <a:rPr lang="en-US" sz="2400" dirty="0">
                <a:latin typeface="Century Schoolbook" panose="02040604050505020304" pitchFamily="18" charset="0"/>
              </a:rPr>
              <a:t>When Chelsie competes in dance, especially on television, she talks about being “in the zone.” What does she mean by that? Can you give any examples of a time when you were “in the zone” when on a natural high?</a:t>
            </a:r>
          </a:p>
          <a:p>
            <a:endParaRPr lang="en-US" sz="2400" dirty="0">
              <a:latin typeface="Century Schoolbook" panose="02040604050505020304" pitchFamily="18" charset="0"/>
            </a:endParaRPr>
          </a:p>
          <a:p>
            <a:r>
              <a:rPr lang="en-US" sz="2400" dirty="0">
                <a:latin typeface="Century Schoolbook" panose="02040604050505020304" pitchFamily="18" charset="0"/>
              </a:rPr>
              <a:t>2. Sometimes we don’t win and we don’t come out as “the best” at something. How does Chelsie  explain how that can be a good thing for a person? Is it all about winning or being the best? Explain.</a:t>
            </a: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r>
              <a:rPr lang="en-US" sz="2400" dirty="0">
                <a:latin typeface="Century Schoolbook" panose="02040604050505020304" pitchFamily="18" charset="0"/>
              </a:rPr>
              <a:t>3. Chelsie mentions that kids are often bullied for having a passion like she did. Why do you think some kids are picked on for having a special talent or passion? Has this ever happened to you or someone you know?</a:t>
            </a:r>
          </a:p>
        </p:txBody>
      </p:sp>
    </p:spTree>
    <p:extLst>
      <p:ext uri="{BB962C8B-B14F-4D97-AF65-F5344CB8AC3E}">
        <p14:creationId xmlns:p14="http://schemas.microsoft.com/office/powerpoint/2010/main" val="177302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938992"/>
          </a:xfrm>
          <a:prstGeom prst="rect">
            <a:avLst/>
          </a:prstGeom>
          <a:noFill/>
        </p:spPr>
        <p:txBody>
          <a:bodyPr wrap="square" rtlCol="0">
            <a:spAutoFit/>
          </a:bodyPr>
          <a:lstStyle/>
          <a:p>
            <a:pPr algn="ctr"/>
            <a:r>
              <a:rPr lang="en-US" sz="6000" dirty="0">
                <a:latin typeface="Bookman Old Style" panose="02050604050505020204" pitchFamily="18" charset="0"/>
              </a:rPr>
              <a:t>Optional Video &amp; Activities</a:t>
            </a:r>
          </a:p>
        </p:txBody>
      </p:sp>
    </p:spTree>
    <p:extLst>
      <p:ext uri="{BB962C8B-B14F-4D97-AF65-F5344CB8AC3E}">
        <p14:creationId xmlns:p14="http://schemas.microsoft.com/office/powerpoint/2010/main" val="242888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BEB55B-DCD0-4008-B610-D42A529D16D2}"/>
              </a:ext>
            </a:extLst>
          </p:cNvPr>
          <p:cNvSpPr txBox="1">
            <a:spLocks/>
          </p:cNvSpPr>
          <p:nvPr/>
        </p:nvSpPr>
        <p:spPr>
          <a:xfrm>
            <a:off x="4170256" y="260413"/>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latin typeface="Bookman Old Style" panose="02050604050505020204" pitchFamily="18" charset="0"/>
              </a:rPr>
              <a:t>Overview</a:t>
            </a:r>
          </a:p>
        </p:txBody>
      </p:sp>
      <p:sp>
        <p:nvSpPr>
          <p:cNvPr id="2" name="Rectangle 1">
            <a:extLst>
              <a:ext uri="{FF2B5EF4-FFF2-40B4-BE49-F238E27FC236}">
                <a16:creationId xmlns:a16="http://schemas.microsoft.com/office/drawing/2014/main" id="{21DD7E9D-208E-48F3-A186-7CF5006C96F0}"/>
              </a:ext>
            </a:extLst>
          </p:cNvPr>
          <p:cNvSpPr/>
          <p:nvPr/>
        </p:nvSpPr>
        <p:spPr>
          <a:xfrm>
            <a:off x="443345" y="1998345"/>
            <a:ext cx="10863284" cy="4154984"/>
          </a:xfrm>
          <a:prstGeom prst="rect">
            <a:avLst/>
          </a:prstGeom>
        </p:spPr>
        <p:txBody>
          <a:bodyPr wrap="square">
            <a:spAutoFit/>
          </a:bodyPr>
          <a:lstStyle/>
          <a:p>
            <a:r>
              <a:rPr lang="en-US" sz="2400" dirty="0">
                <a:latin typeface="Century Schoolbook" panose="02040604050505020304" pitchFamily="18" charset="0"/>
              </a:rPr>
              <a:t>America is facing an addiction epidemic. Research shows that if young people are directly engaged around the issue in a compelling way by people they look up to and trust they are much less likely to choose drugs and alcohol. In fact, if middle schoolers choose not to consume drugs and alcohol, they are 14x less likely to ever become addicted.</a:t>
            </a:r>
          </a:p>
          <a:p>
            <a:endParaRPr lang="en-US" sz="2400" dirty="0">
              <a:latin typeface="Century Schoolbook" panose="02040604050505020304" pitchFamily="18" charset="0"/>
            </a:endParaRPr>
          </a:p>
          <a:p>
            <a:r>
              <a:rPr lang="en-US" sz="2400" dirty="0">
                <a:latin typeface="Century Schoolbook" panose="02040604050505020304" pitchFamily="18" charset="0"/>
              </a:rPr>
              <a:t>At Natural High, we know that the change we want starts with engaging young people on their terms — through compelling stories told by people who they look to as examples. We are committed to telling these stories and to providing resources so that youth are empowered to make good choices and live life well.</a:t>
            </a:r>
            <a:endParaRPr lang="en-US" sz="2400" b="0" i="0" u="none" strike="noStrike" dirty="0">
              <a:effectLst/>
              <a:latin typeface="Century Schoolbook" panose="02040604050505020304" pitchFamily="18" charset="0"/>
            </a:endParaRPr>
          </a:p>
        </p:txBody>
      </p:sp>
      <p:sp>
        <p:nvSpPr>
          <p:cNvPr id="6" name="Rectangle 5">
            <a:extLst>
              <a:ext uri="{FF2B5EF4-FFF2-40B4-BE49-F238E27FC236}">
                <a16:creationId xmlns:a16="http://schemas.microsoft.com/office/drawing/2014/main" id="{B2A12691-669D-4551-A6C5-3DDA2E56C7DE}"/>
              </a:ext>
            </a:extLst>
          </p:cNvPr>
          <p:cNvSpPr/>
          <p:nvPr/>
        </p:nvSpPr>
        <p:spPr>
          <a:xfrm>
            <a:off x="303465" y="260413"/>
            <a:ext cx="1557338" cy="103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FE39A3-1817-411F-91C6-03FCEA8AE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13" y="391381"/>
            <a:ext cx="3131560" cy="1037370"/>
          </a:xfrm>
          <a:prstGeom prst="rect">
            <a:avLst/>
          </a:prstGeom>
        </p:spPr>
      </p:pic>
    </p:spTree>
    <p:extLst>
      <p:ext uri="{BB962C8B-B14F-4D97-AF65-F5344CB8AC3E}">
        <p14:creationId xmlns:p14="http://schemas.microsoft.com/office/powerpoint/2010/main" val="428035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BETHANY HAMILTON - PRO SURFER, AUTHOR OF 'SOUL SURFER'">
            <a:hlinkClick r:id="" action="ppaction://media"/>
            <a:extLst>
              <a:ext uri="{FF2B5EF4-FFF2-40B4-BE49-F238E27FC236}">
                <a16:creationId xmlns:a16="http://schemas.microsoft.com/office/drawing/2014/main" id="{CFC13FF5-6DBB-472E-B9C6-ACF29076CB51}"/>
              </a:ext>
            </a:extLst>
          </p:cNvPr>
          <p:cNvPicPr>
            <a:picLocks noRot="1" noChangeAspect="1"/>
          </p:cNvPicPr>
          <p:nvPr>
            <a:videoFile r:link="rId1"/>
          </p:nvPr>
        </p:nvPicPr>
        <p:blipFill>
          <a:blip r:embed="rId3"/>
          <a:stretch>
            <a:fillRect/>
          </a:stretch>
        </p:blipFill>
        <p:spPr>
          <a:xfrm>
            <a:off x="1724891" y="1242579"/>
            <a:ext cx="8742218" cy="4917498"/>
          </a:xfrm>
          <a:prstGeom prst="rect">
            <a:avLst/>
          </a:prstGeom>
        </p:spPr>
      </p:pic>
      <p:sp>
        <p:nvSpPr>
          <p:cNvPr id="4" name="Rectangle 3">
            <a:extLst>
              <a:ext uri="{FF2B5EF4-FFF2-40B4-BE49-F238E27FC236}">
                <a16:creationId xmlns:a16="http://schemas.microsoft.com/office/drawing/2014/main" id="{C2570F9F-3F80-4FEE-8AAC-8E57C6AD666D}"/>
              </a:ext>
            </a:extLst>
          </p:cNvPr>
          <p:cNvSpPr/>
          <p:nvPr/>
        </p:nvSpPr>
        <p:spPr>
          <a:xfrm>
            <a:off x="3571655" y="6211669"/>
            <a:ext cx="5048690" cy="646331"/>
          </a:xfrm>
          <a:prstGeom prst="rect">
            <a:avLst/>
          </a:prstGeom>
        </p:spPr>
        <p:txBody>
          <a:bodyPr wrap="none">
            <a:spAutoFit/>
          </a:bodyPr>
          <a:lstStyle/>
          <a:p>
            <a:r>
              <a:rPr lang="en-US" dirty="0">
                <a:hlinkClick r:id="rId4"/>
              </a:rPr>
              <a:t>https://www.youtube.com/watch?v=b6kUDZpmJnU</a:t>
            </a:r>
            <a:endParaRPr lang="en-US" dirty="0"/>
          </a:p>
          <a:p>
            <a:endParaRPr lang="en-US" dirty="0"/>
          </a:p>
        </p:txBody>
      </p:sp>
    </p:spTree>
    <p:extLst>
      <p:ext uri="{BB962C8B-B14F-4D97-AF65-F5344CB8AC3E}">
        <p14:creationId xmlns:p14="http://schemas.microsoft.com/office/powerpoint/2010/main" val="393649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Monday</a:t>
            </a:r>
            <a:br>
              <a:rPr lang="en-US" sz="7200" dirty="0">
                <a:solidFill>
                  <a:schemeClr val="bg1"/>
                </a:solidFill>
                <a:latin typeface="Bookman Old Style" panose="02050604050505020204" pitchFamily="18" charset="0"/>
              </a:rPr>
            </a:br>
            <a:endParaRPr lang="en-US" sz="7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0913639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102E68-F2BC-48A0-9B6F-7C78DD5F3463}"/>
              </a:ext>
            </a:extLst>
          </p:cNvPr>
          <p:cNvSpPr/>
          <p:nvPr/>
        </p:nvSpPr>
        <p:spPr>
          <a:xfrm>
            <a:off x="803562" y="2205520"/>
            <a:ext cx="10903529" cy="3539430"/>
          </a:xfrm>
          <a:prstGeom prst="rect">
            <a:avLst/>
          </a:prstGeom>
        </p:spPr>
        <p:txBody>
          <a:bodyPr wrap="square">
            <a:spAutoFit/>
          </a:bodyPr>
          <a:lstStyle/>
          <a:p>
            <a:r>
              <a:rPr lang="en-US" sz="2800" dirty="0">
                <a:solidFill>
                  <a:srgbClr val="686868"/>
                </a:solidFill>
                <a:latin typeface="Century Schoolbook" panose="02040604050505020304" pitchFamily="18" charset="0"/>
              </a:rPr>
              <a:t>Adolescent substance abuse is America’s #1 health problem. According to The National Center on Addiction and Substance Abuse, 3 out of 4 adolescents have already used addictive substances.</a:t>
            </a:r>
          </a:p>
          <a:p>
            <a:endParaRPr lang="en-US" sz="2800" dirty="0">
              <a:solidFill>
                <a:srgbClr val="686868"/>
              </a:solidFill>
              <a:latin typeface="Century Schoolbook" panose="02040604050505020304" pitchFamily="18" charset="0"/>
            </a:endParaRPr>
          </a:p>
          <a:p>
            <a:r>
              <a:rPr lang="en-US" sz="2800" dirty="0">
                <a:solidFill>
                  <a:srgbClr val="686868"/>
                </a:solidFill>
                <a:latin typeface="Century Schoolbook" panose="02040604050505020304" pitchFamily="18" charset="0"/>
              </a:rPr>
              <a:t>Half of these youth have used addictive substances in the past month. Furthermore, 9 out of 10 addictions begin in the teen years.</a:t>
            </a:r>
          </a:p>
        </p:txBody>
      </p:sp>
      <p:pic>
        <p:nvPicPr>
          <p:cNvPr id="4" name="Picture 3">
            <a:extLst>
              <a:ext uri="{FF2B5EF4-FFF2-40B4-BE49-F238E27FC236}">
                <a16:creationId xmlns:a16="http://schemas.microsoft.com/office/drawing/2014/main" id="{E789C8A2-5AFF-4304-A008-D51077157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476" y="570683"/>
            <a:ext cx="4600575" cy="1524000"/>
          </a:xfrm>
          <a:prstGeom prst="rect">
            <a:avLst/>
          </a:prstGeom>
        </p:spPr>
      </p:pic>
    </p:spTree>
    <p:extLst>
      <p:ext uri="{BB962C8B-B14F-4D97-AF65-F5344CB8AC3E}">
        <p14:creationId xmlns:p14="http://schemas.microsoft.com/office/powerpoint/2010/main" val="145878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QUEEN HARRISON - USA Track &amp; Field Hurdler">
            <a:hlinkClick r:id="" action="ppaction://media"/>
            <a:extLst>
              <a:ext uri="{FF2B5EF4-FFF2-40B4-BE49-F238E27FC236}">
                <a16:creationId xmlns:a16="http://schemas.microsoft.com/office/drawing/2014/main" id="{BB13FA9F-4A19-4382-ADAB-67701CBEAACA}"/>
              </a:ext>
            </a:extLst>
          </p:cNvPr>
          <p:cNvPicPr>
            <a:picLocks noRot="1" noChangeAspect="1"/>
          </p:cNvPicPr>
          <p:nvPr>
            <a:videoFile r:link="rId1"/>
          </p:nvPr>
        </p:nvPicPr>
        <p:blipFill>
          <a:blip r:embed="rId3"/>
          <a:stretch>
            <a:fillRect/>
          </a:stretch>
        </p:blipFill>
        <p:spPr>
          <a:xfrm>
            <a:off x="1482436" y="1311852"/>
            <a:ext cx="8562109" cy="4816187"/>
          </a:xfrm>
          <a:prstGeom prst="rect">
            <a:avLst/>
          </a:prstGeom>
        </p:spPr>
      </p:pic>
      <p:sp>
        <p:nvSpPr>
          <p:cNvPr id="3" name="Rectangle 2">
            <a:extLst>
              <a:ext uri="{FF2B5EF4-FFF2-40B4-BE49-F238E27FC236}">
                <a16:creationId xmlns:a16="http://schemas.microsoft.com/office/drawing/2014/main" id="{257E0134-6FA6-445B-B480-850052A39E54}"/>
              </a:ext>
            </a:extLst>
          </p:cNvPr>
          <p:cNvSpPr/>
          <p:nvPr/>
        </p:nvSpPr>
        <p:spPr>
          <a:xfrm>
            <a:off x="4267200" y="6238010"/>
            <a:ext cx="3299493" cy="646331"/>
          </a:xfrm>
          <a:prstGeom prst="rect">
            <a:avLst/>
          </a:prstGeom>
        </p:spPr>
        <p:txBody>
          <a:bodyPr wrap="none">
            <a:spAutoFit/>
          </a:bodyPr>
          <a:lstStyle/>
          <a:p>
            <a:r>
              <a:rPr lang="en-US" dirty="0">
                <a:hlinkClick r:id="rId4"/>
              </a:rPr>
              <a:t>https://youtu.be/m89wBdYrCWA</a:t>
            </a:r>
            <a:endParaRPr lang="en-US" dirty="0"/>
          </a:p>
          <a:p>
            <a:endParaRPr lang="en-US" dirty="0"/>
          </a:p>
        </p:txBody>
      </p:sp>
    </p:spTree>
    <p:extLst>
      <p:ext uri="{BB962C8B-B14F-4D97-AF65-F5344CB8AC3E}">
        <p14:creationId xmlns:p14="http://schemas.microsoft.com/office/powerpoint/2010/main" val="293557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2327564" y="295997"/>
            <a:ext cx="10515600" cy="1325562"/>
          </a:xfrm>
          <a:prstGeom prst="rect">
            <a:avLst/>
          </a:prstGeom>
        </p:spPr>
        <p:txBody>
          <a:bodyPr/>
          <a:lstStyle/>
          <a:p>
            <a:r>
              <a:rPr lang="en-US" sz="6600" dirty="0">
                <a:latin typeface="Bookman Old Style" panose="02050604050505020204" pitchFamily="18" charset="0"/>
              </a:rPr>
              <a:t>Class Discussion </a:t>
            </a:r>
          </a:p>
        </p:txBody>
      </p:sp>
      <p:sp>
        <p:nvSpPr>
          <p:cNvPr id="3" name="Rectangle 2">
            <a:extLst>
              <a:ext uri="{FF2B5EF4-FFF2-40B4-BE49-F238E27FC236}">
                <a16:creationId xmlns:a16="http://schemas.microsoft.com/office/drawing/2014/main" id="{861955BB-3CAE-490F-8FF7-5ECBEA29C476}"/>
              </a:ext>
            </a:extLst>
          </p:cNvPr>
          <p:cNvSpPr/>
          <p:nvPr/>
        </p:nvSpPr>
        <p:spPr>
          <a:xfrm>
            <a:off x="311728" y="1415810"/>
            <a:ext cx="11180618" cy="4955203"/>
          </a:xfrm>
          <a:prstGeom prst="rect">
            <a:avLst/>
          </a:prstGeom>
        </p:spPr>
        <p:txBody>
          <a:bodyPr wrap="square">
            <a:spAutoFit/>
          </a:bodyPr>
          <a:lstStyle/>
          <a:p>
            <a:r>
              <a:rPr lang="en-US" sz="2800" dirty="0">
                <a:latin typeface="Century Schoolbook" panose="02040604050505020304" pitchFamily="18" charset="0"/>
              </a:rPr>
              <a:t> </a:t>
            </a:r>
            <a:r>
              <a:rPr lang="en-US" sz="2400" dirty="0">
                <a:latin typeface="Century Schoolbook" panose="02040604050505020304" pitchFamily="18" charset="0"/>
              </a:rPr>
              <a:t>1. Queen Harrison’s father had PTSD. What does that stand for, and how do you think he got that disorder? Sometimes people use drugs and alcohol to mask their problems. Queen Harrison discusses how “masking the pain” is a dangerous choice for people, and for teens. What does she mean by this? What are three other ways that you could handle painful situations without the use of drugs or alcohol?</a:t>
            </a: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r>
              <a:rPr lang="en-US" sz="2400" dirty="0">
                <a:latin typeface="Century Schoolbook" panose="02040604050505020304" pitchFamily="18" charset="0"/>
              </a:rPr>
              <a:t>2. Explain Queen Harrison’s quote: “Success is a direct reflection of who you surround yourself with.” She adds, “Put your blinders on to those negative people, and don’t let them into your circle.” Who is in Queen Harrison’s inner circle? In what way are friend choices related to your goals and dreams as a person</a:t>
            </a:r>
          </a:p>
        </p:txBody>
      </p:sp>
    </p:spTree>
    <p:extLst>
      <p:ext uri="{BB962C8B-B14F-4D97-AF65-F5344CB8AC3E}">
        <p14:creationId xmlns:p14="http://schemas.microsoft.com/office/powerpoint/2010/main" val="103877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endParaRPr lang="en-US" sz="7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8459870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BD0A00-66CD-4CE3-A3F2-01EE89D63DB5}"/>
              </a:ext>
            </a:extLst>
          </p:cNvPr>
          <p:cNvSpPr/>
          <p:nvPr/>
        </p:nvSpPr>
        <p:spPr>
          <a:xfrm>
            <a:off x="4382930" y="6211669"/>
            <a:ext cx="3204467" cy="646331"/>
          </a:xfrm>
          <a:prstGeom prst="rect">
            <a:avLst/>
          </a:prstGeom>
        </p:spPr>
        <p:txBody>
          <a:bodyPr wrap="none">
            <a:spAutoFit/>
          </a:bodyPr>
          <a:lstStyle/>
          <a:p>
            <a:r>
              <a:rPr lang="en-US" dirty="0">
                <a:hlinkClick r:id="rId3"/>
              </a:rPr>
              <a:t>https://youtu.be/7bGdYINHXRQ</a:t>
            </a:r>
            <a:endParaRPr lang="en-US" dirty="0"/>
          </a:p>
          <a:p>
            <a:endParaRPr lang="en-US" dirty="0"/>
          </a:p>
        </p:txBody>
      </p:sp>
      <p:pic>
        <p:nvPicPr>
          <p:cNvPr id="3" name="Online Media 2" title="DARRIN HENSON - CHOREOGRAPHER">
            <a:hlinkClick r:id="" action="ppaction://media"/>
            <a:extLst>
              <a:ext uri="{FF2B5EF4-FFF2-40B4-BE49-F238E27FC236}">
                <a16:creationId xmlns:a16="http://schemas.microsoft.com/office/drawing/2014/main" id="{EA732FEE-D324-4ECD-8093-89FEE8236741}"/>
              </a:ext>
            </a:extLst>
          </p:cNvPr>
          <p:cNvPicPr>
            <a:picLocks noRot="1" noChangeAspect="1"/>
          </p:cNvPicPr>
          <p:nvPr>
            <a:videoFile r:link="rId1"/>
          </p:nvPr>
        </p:nvPicPr>
        <p:blipFill>
          <a:blip r:embed="rId4"/>
          <a:stretch>
            <a:fillRect/>
          </a:stretch>
        </p:blipFill>
        <p:spPr>
          <a:xfrm>
            <a:off x="1724891" y="1294171"/>
            <a:ext cx="8742218" cy="4917498"/>
          </a:xfrm>
          <a:prstGeom prst="rect">
            <a:avLst/>
          </a:prstGeom>
        </p:spPr>
      </p:pic>
    </p:spTree>
    <p:extLst>
      <p:ext uri="{BB962C8B-B14F-4D97-AF65-F5344CB8AC3E}">
        <p14:creationId xmlns:p14="http://schemas.microsoft.com/office/powerpoint/2010/main" val="56485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457200" y="268143"/>
            <a:ext cx="10515600" cy="1325563"/>
          </a:xfrm>
          <a:prstGeom prst="rect">
            <a:avLst/>
          </a:prstGeom>
        </p:spPr>
        <p:txBody>
          <a:bodyPr/>
          <a:lstStyle/>
          <a:p>
            <a:pPr algn="ctr"/>
            <a:r>
              <a:rPr lang="en-US" sz="6600" dirty="0">
                <a:latin typeface="Bookman Old Style" panose="02050604050505020204" pitchFamily="18" charset="0"/>
              </a:rPr>
              <a:t>Class Discussion </a:t>
            </a:r>
          </a:p>
        </p:txBody>
      </p:sp>
      <p:sp>
        <p:nvSpPr>
          <p:cNvPr id="3" name="Rectangle 2">
            <a:extLst>
              <a:ext uri="{FF2B5EF4-FFF2-40B4-BE49-F238E27FC236}">
                <a16:creationId xmlns:a16="http://schemas.microsoft.com/office/drawing/2014/main" id="{CE36D7FE-7F8F-447E-88F6-7DFFB8728674}"/>
              </a:ext>
            </a:extLst>
          </p:cNvPr>
          <p:cNvSpPr/>
          <p:nvPr/>
        </p:nvSpPr>
        <p:spPr>
          <a:xfrm>
            <a:off x="457201" y="1997839"/>
            <a:ext cx="11513126" cy="3108543"/>
          </a:xfrm>
          <a:prstGeom prst="rect">
            <a:avLst/>
          </a:prstGeom>
        </p:spPr>
        <p:txBody>
          <a:bodyPr wrap="square">
            <a:spAutoFit/>
          </a:bodyPr>
          <a:lstStyle/>
          <a:p>
            <a:pPr marL="457200" indent="-457200">
              <a:buAutoNum type="arabicPeriod"/>
            </a:pPr>
            <a:r>
              <a:rPr lang="en-US" sz="2800" dirty="0">
                <a:latin typeface="Century Schoolbook" panose="02040604050505020304" pitchFamily="18" charset="0"/>
              </a:rPr>
              <a:t>What did Darrin make up his mind to do when he was younger?</a:t>
            </a:r>
          </a:p>
          <a:p>
            <a:pPr marL="457200" indent="-457200">
              <a:buAutoNum type="arabicPeriod"/>
            </a:pPr>
            <a:endParaRPr lang="en-US" sz="2800" dirty="0">
              <a:latin typeface="Century Schoolbook" panose="02040604050505020304" pitchFamily="18" charset="0"/>
            </a:endParaRPr>
          </a:p>
          <a:p>
            <a:r>
              <a:rPr lang="en-US" sz="2800" dirty="0">
                <a:latin typeface="Century Schoolbook" panose="02040604050505020304" pitchFamily="18" charset="0"/>
              </a:rPr>
              <a:t>2. What did Darrin say was the “best high”?</a:t>
            </a:r>
          </a:p>
          <a:p>
            <a:endParaRPr lang="en-US" sz="2800" dirty="0">
              <a:latin typeface="Century Schoolbook" panose="02040604050505020304" pitchFamily="18" charset="0"/>
            </a:endParaRPr>
          </a:p>
          <a:p>
            <a:r>
              <a:rPr lang="en-US" sz="2800" dirty="0">
                <a:latin typeface="Century Schoolbook" panose="02040604050505020304" pitchFamily="18" charset="0"/>
              </a:rPr>
              <a:t>3. Darrin mentioned that “not everything was perfect growing up… You have the opportunity to choose the good over the bad.” What choices have you had to make that were uncomfortable or hard?</a:t>
            </a:r>
          </a:p>
        </p:txBody>
      </p:sp>
    </p:spTree>
    <p:extLst>
      <p:ext uri="{BB962C8B-B14F-4D97-AF65-F5344CB8AC3E}">
        <p14:creationId xmlns:p14="http://schemas.microsoft.com/office/powerpoint/2010/main" val="3348494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5010</TotalTime>
  <Words>841</Words>
  <Application>Microsoft Office PowerPoint</Application>
  <PresentationFormat>Widescreen</PresentationFormat>
  <Paragraphs>52</Paragraphs>
  <Slides>20</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Bookman Old Style</vt:lpstr>
      <vt:lpstr>Calibri</vt:lpstr>
      <vt:lpstr>Calibri Light</vt:lpstr>
      <vt:lpstr>Century Schoolbook</vt:lpstr>
      <vt:lpstr>Impact</vt:lpstr>
      <vt:lpstr>Office Theme</vt:lpstr>
      <vt:lpstr>PowerPoint Presentation</vt:lpstr>
      <vt:lpstr>PowerPoint Presentation</vt:lpstr>
      <vt:lpstr>Monday </vt:lpstr>
      <vt:lpstr>PowerPoint Presentation</vt:lpstr>
      <vt:lpstr>PowerPoint Presentation</vt:lpstr>
      <vt:lpstr>Class Discussion </vt:lpstr>
      <vt:lpstr>Tuesday </vt:lpstr>
      <vt:lpstr>PowerPoint Presentation</vt:lpstr>
      <vt:lpstr>Class Discussion </vt:lpstr>
      <vt:lpstr>Wednesday </vt:lpstr>
      <vt:lpstr>PowerPoint Presentation</vt:lpstr>
      <vt:lpstr>PowerPoint Presentation</vt:lpstr>
      <vt:lpstr>Thursday </vt:lpstr>
      <vt:lpstr>PowerPoint Presentation</vt:lpstr>
      <vt:lpstr>PowerPoint Presentation</vt:lpstr>
      <vt:lpstr>Friday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39</cp:revision>
  <dcterms:created xsi:type="dcterms:W3CDTF">2018-08-28T15:32:07Z</dcterms:created>
  <dcterms:modified xsi:type="dcterms:W3CDTF">2018-10-21T17:22:16Z</dcterms:modified>
</cp:coreProperties>
</file>