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62" r:id="rId4"/>
    <p:sldId id="298" r:id="rId5"/>
    <p:sldId id="261" r:id="rId6"/>
    <p:sldId id="330" r:id="rId7"/>
    <p:sldId id="336" r:id="rId8"/>
    <p:sldId id="337" r:id="rId9"/>
    <p:sldId id="335" r:id="rId10"/>
    <p:sldId id="333" r:id="rId11"/>
    <p:sldId id="329" r:id="rId12"/>
    <p:sldId id="338" r:id="rId13"/>
    <p:sldId id="345" r:id="rId14"/>
    <p:sldId id="346" r:id="rId15"/>
    <p:sldId id="339" r:id="rId16"/>
    <p:sldId id="340" r:id="rId17"/>
    <p:sldId id="341" r:id="rId18"/>
    <p:sldId id="299" r:id="rId19"/>
    <p:sldId id="318" r:id="rId20"/>
    <p:sldId id="342" r:id="rId21"/>
    <p:sldId id="287" r:id="rId22"/>
    <p:sldId id="343" r:id="rId23"/>
    <p:sldId id="344" r:id="rId24"/>
    <p:sldId id="301" r:id="rId25"/>
    <p:sldId id="294" r:id="rId26"/>
    <p:sldId id="350" r:id="rId27"/>
    <p:sldId id="351" r:id="rId28"/>
    <p:sldId id="348" r:id="rId29"/>
    <p:sldId id="303" r:id="rId30"/>
    <p:sldId id="269" r:id="rId31"/>
    <p:sldId id="327" r:id="rId32"/>
    <p:sldId id="3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69" d="100"/>
          <a:sy n="69" d="100"/>
        </p:scale>
        <p:origin x="720" y="66"/>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11/1/2018</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GVWRvVH5gBQ" TargetMode="External"/><Relationship Id="rId4" Type="http://schemas.openxmlformats.org/officeDocument/2006/relationships/hyperlink" Target="https://www.youtube.com/watch?v=GVWRvVH5gBQ"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j_zz9rZW4vY" TargetMode="External"/><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hyperlink" Target="https://www.youtube.com/watch?v=pqZ38RGrXCQ" TargetMode="External"/><Relationship Id="rId5" Type="http://schemas.openxmlformats.org/officeDocument/2006/relationships/hyperlink" Target="http://selmatters.weebly.com/uploads/1/2/0/5/120562389/stress_busters.pdf" TargetMode="Externa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selmatters.weebly.com/uploads/1/2/0/5/120562389/my_stress_plan.pdf"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elmatters.weebly.com/uploads/1/2/0/5/120562389/stress_bingo_prompts.pdf" TargetMode="External"/><Relationship Id="rId2" Type="http://schemas.openxmlformats.org/officeDocument/2006/relationships/hyperlink" Target="http://selmatters.weebly.com/uploads/1/2/0/5/120562389/my_stress_plan.pdf" TargetMode="Externa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video" Target="https://www.youtube.com/embed/RcGyVTAoXEU" TargetMode="External"/><Relationship Id="rId4" Type="http://schemas.openxmlformats.org/officeDocument/2006/relationships/hyperlink" Target="https://www.youtube.com/watch?v=RcGyVTAoXE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hnpQrMqDoqE" TargetMode="External"/><Relationship Id="rId4" Type="http://schemas.openxmlformats.org/officeDocument/2006/relationships/hyperlink" Target="https://www.youtube.com/watch?v=hnpQrMqDoq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7ED51B-BE39-4957-897A-7CA5190D3EE0}"/>
              </a:ext>
            </a:extLst>
          </p:cNvPr>
          <p:cNvSpPr/>
          <p:nvPr/>
        </p:nvSpPr>
        <p:spPr>
          <a:xfrm>
            <a:off x="512616" y="1120676"/>
            <a:ext cx="10861965" cy="2308324"/>
          </a:xfrm>
          <a:prstGeom prst="rect">
            <a:avLst/>
          </a:prstGeom>
        </p:spPr>
        <p:txBody>
          <a:bodyPr wrap="square">
            <a:spAutoFit/>
          </a:bodyPr>
          <a:lstStyle/>
          <a:p>
            <a:pPr lvl="0" algn="ctr">
              <a:defRPr/>
            </a:pPr>
            <a:r>
              <a:rPr lang="en-US" sz="4800" kern="0" cap="all" spc="200" dirty="0">
                <a:solidFill>
                  <a:schemeClr val="accent2"/>
                </a:solidFill>
                <a:latin typeface="Times New Roman" panose="02020603050405020304" pitchFamily="18" charset="0"/>
                <a:cs typeface="Times New Roman" panose="02020603050405020304" pitchFamily="18" charset="0"/>
              </a:rPr>
              <a:t>Social Emotional Learning </a:t>
            </a:r>
          </a:p>
          <a:p>
            <a:pPr lvl="0" algn="ctr">
              <a:defRPr/>
            </a:pPr>
            <a:endParaRPr lang="en-US" sz="4800" kern="0" cap="all" spc="200" dirty="0">
              <a:solidFill>
                <a:schemeClr val="accent2"/>
              </a:solidFill>
              <a:latin typeface="Times New Roman" panose="02020603050405020304" pitchFamily="18" charset="0"/>
              <a:cs typeface="Times New Roman" panose="02020603050405020304" pitchFamily="18" charset="0"/>
            </a:endParaRPr>
          </a:p>
          <a:p>
            <a:pPr lvl="0" algn="ctr">
              <a:defRPr/>
            </a:pPr>
            <a:r>
              <a:rPr lang="en-US" sz="4800" kern="0" cap="all" spc="200" dirty="0">
                <a:solidFill>
                  <a:schemeClr val="accent2"/>
                </a:solidFill>
                <a:latin typeface="Times New Roman" panose="02020603050405020304" pitchFamily="18" charset="0"/>
                <a:cs typeface="Times New Roman" panose="02020603050405020304" pitchFamily="18" charset="0"/>
              </a:rPr>
              <a:t>*Lessons for 11/5 – 11/9</a:t>
            </a:r>
            <a:endParaRPr lang="en-US" sz="4800" kern="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Class Discussion </a:t>
            </a:r>
          </a:p>
        </p:txBody>
      </p:sp>
      <p:sp>
        <p:nvSpPr>
          <p:cNvPr id="3" name="TextBox 2">
            <a:extLst>
              <a:ext uri="{FF2B5EF4-FFF2-40B4-BE49-F238E27FC236}">
                <a16:creationId xmlns:a16="http://schemas.microsoft.com/office/drawing/2014/main" id="{C679D008-280A-4DBF-924A-706F90C940E6}"/>
              </a:ext>
            </a:extLst>
          </p:cNvPr>
          <p:cNvSpPr txBox="1"/>
          <p:nvPr/>
        </p:nvSpPr>
        <p:spPr>
          <a:xfrm>
            <a:off x="457200" y="2022764"/>
            <a:ext cx="6276109" cy="1938992"/>
          </a:xfrm>
          <a:prstGeom prst="rect">
            <a:avLst/>
          </a:prstGeom>
          <a:noFill/>
        </p:spPr>
        <p:txBody>
          <a:bodyPr wrap="square" rtlCol="0">
            <a:spAutoFit/>
          </a:bodyPr>
          <a:lstStyle/>
          <a:p>
            <a:r>
              <a:rPr lang="en-US" sz="4000" dirty="0">
                <a:latin typeface="Century Schoolbook" panose="02040604050505020304" pitchFamily="18" charset="0"/>
              </a:rPr>
              <a:t>What are somethings you do when you are stressed out?</a:t>
            </a:r>
          </a:p>
        </p:txBody>
      </p:sp>
      <p:pic>
        <p:nvPicPr>
          <p:cNvPr id="4" name="Picture 3">
            <a:extLst>
              <a:ext uri="{FF2B5EF4-FFF2-40B4-BE49-F238E27FC236}">
                <a16:creationId xmlns:a16="http://schemas.microsoft.com/office/drawing/2014/main" id="{A2C48728-40FD-4209-A89A-ACD7C1B5142B}"/>
              </a:ext>
            </a:extLst>
          </p:cNvPr>
          <p:cNvPicPr>
            <a:picLocks noChangeAspect="1"/>
          </p:cNvPicPr>
          <p:nvPr/>
        </p:nvPicPr>
        <p:blipFill>
          <a:blip r:embed="rId2"/>
          <a:stretch>
            <a:fillRect/>
          </a:stretch>
        </p:blipFill>
        <p:spPr>
          <a:xfrm>
            <a:off x="7356763" y="1593706"/>
            <a:ext cx="3719943" cy="3584320"/>
          </a:xfrm>
          <a:prstGeom prst="rect">
            <a:avLst/>
          </a:prstGeom>
        </p:spPr>
      </p:pic>
    </p:spTree>
    <p:extLst>
      <p:ext uri="{BB962C8B-B14F-4D97-AF65-F5344CB8AC3E}">
        <p14:creationId xmlns:p14="http://schemas.microsoft.com/office/powerpoint/2010/main" val="103877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r>
              <a:rPr lang="en-US" sz="3600" dirty="0">
                <a:solidFill>
                  <a:schemeClr val="bg1"/>
                </a:solidFill>
                <a:latin typeface="Bookman Old Style" panose="02050604050505020204" pitchFamily="18" charset="0"/>
              </a:rPr>
              <a:t>Good Stress vs Bad Stress</a:t>
            </a:r>
            <a:br>
              <a:rPr lang="en-US" sz="7200" dirty="0">
                <a:solidFill>
                  <a:schemeClr val="bg1"/>
                </a:solidFill>
                <a:latin typeface="Bookman Old Style" panose="02050604050505020204" pitchFamily="18" charset="0"/>
              </a:rPr>
            </a:br>
            <a:endParaRPr lang="en-US" sz="7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AA1857-AC88-4B08-9269-83F5DD480786}"/>
              </a:ext>
            </a:extLst>
          </p:cNvPr>
          <p:cNvSpPr/>
          <p:nvPr/>
        </p:nvSpPr>
        <p:spPr>
          <a:xfrm>
            <a:off x="3369643" y="362560"/>
            <a:ext cx="5037085" cy="923330"/>
          </a:xfrm>
          <a:prstGeom prst="rect">
            <a:avLst/>
          </a:prstGeom>
          <a:noFill/>
        </p:spPr>
        <p:txBody>
          <a:bodyPr wrap="none" lIns="91440" tIns="45720" rIns="91440" bIns="45720">
            <a:spAutoFit/>
          </a:bodyPr>
          <a:lstStyle/>
          <a:p>
            <a:pPr algn="ctr"/>
            <a:r>
              <a:rPr lang="en-US" sz="5400" b="0" cap="all" spc="0" dirty="0">
                <a:ln w="0"/>
                <a:solidFill>
                  <a:schemeClr val="tx1"/>
                </a:solidFill>
                <a:effectLst>
                  <a:outerShdw blurRad="38100" dist="19050" dir="2700000" algn="tl" rotWithShape="0">
                    <a:schemeClr val="dk1">
                      <a:alpha val="40000"/>
                    </a:schemeClr>
                  </a:outerShdw>
                </a:effectLst>
              </a:rPr>
              <a:t>What is Stress?</a:t>
            </a:r>
          </a:p>
        </p:txBody>
      </p:sp>
      <p:pic>
        <p:nvPicPr>
          <p:cNvPr id="12" name="Picture 2" descr="Button Red by bpcomp">
            <a:extLst>
              <a:ext uri="{FF2B5EF4-FFF2-40B4-BE49-F238E27FC236}">
                <a16:creationId xmlns:a16="http://schemas.microsoft.com/office/drawing/2014/main" id="{220282C0-5817-4AA7-B6AE-2267FC8CDB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285" y="2120471"/>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598087D-C67C-41A3-89D4-E8D523C20BDA}"/>
              </a:ext>
            </a:extLst>
          </p:cNvPr>
          <p:cNvSpPr txBox="1"/>
          <p:nvPr/>
        </p:nvSpPr>
        <p:spPr>
          <a:xfrm>
            <a:off x="2324113" y="1949931"/>
            <a:ext cx="8690250" cy="954107"/>
          </a:xfrm>
          <a:prstGeom prst="rect">
            <a:avLst/>
          </a:prstGeom>
          <a:noFill/>
        </p:spPr>
        <p:txBody>
          <a:bodyPr wrap="square" rtlCol="0">
            <a:spAutoFit/>
          </a:bodyPr>
          <a:lstStyle/>
          <a:p>
            <a:r>
              <a:rPr lang="en-GB" sz="2800" dirty="0">
                <a:latin typeface="Century Schoolbook" panose="02040604050505020304" pitchFamily="18" charset="0"/>
              </a:rPr>
              <a:t>It’s a feeling that is created when we react to certain events.</a:t>
            </a:r>
          </a:p>
        </p:txBody>
      </p:sp>
      <p:pic>
        <p:nvPicPr>
          <p:cNvPr id="14" name="Picture 2" descr="Button Red by bpcomp">
            <a:extLst>
              <a:ext uri="{FF2B5EF4-FFF2-40B4-BE49-F238E27FC236}">
                <a16:creationId xmlns:a16="http://schemas.microsoft.com/office/drawing/2014/main" id="{82C6666C-6049-497E-BA8F-D5B3D60EBD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284" y="3516084"/>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F70DECE-A5D2-4F22-A12C-53DBC879F84E}"/>
              </a:ext>
            </a:extLst>
          </p:cNvPr>
          <p:cNvSpPr txBox="1"/>
          <p:nvPr/>
        </p:nvSpPr>
        <p:spPr>
          <a:xfrm>
            <a:off x="2324113" y="3308791"/>
            <a:ext cx="8690251" cy="954107"/>
          </a:xfrm>
          <a:prstGeom prst="rect">
            <a:avLst/>
          </a:prstGeom>
          <a:noFill/>
        </p:spPr>
        <p:txBody>
          <a:bodyPr wrap="square" rtlCol="0">
            <a:spAutoFit/>
          </a:bodyPr>
          <a:lstStyle/>
          <a:p>
            <a:r>
              <a:rPr lang="en-GB" sz="2800" dirty="0">
                <a:latin typeface="Century Schoolbook" panose="02040604050505020304" pitchFamily="18" charset="0"/>
              </a:rPr>
              <a:t>It’s your body’s reaction to a situation that challenges you. </a:t>
            </a:r>
          </a:p>
        </p:txBody>
      </p:sp>
      <p:pic>
        <p:nvPicPr>
          <p:cNvPr id="16" name="Picture 2" descr="Button Red by bpcomp">
            <a:extLst>
              <a:ext uri="{FF2B5EF4-FFF2-40B4-BE49-F238E27FC236}">
                <a16:creationId xmlns:a16="http://schemas.microsoft.com/office/drawing/2014/main" id="{AA558B76-737E-45BD-975C-6DB79725EA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284" y="4941168"/>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FDDD798-8DB3-4001-9407-98B6737DC464}"/>
              </a:ext>
            </a:extLst>
          </p:cNvPr>
          <p:cNvSpPr txBox="1"/>
          <p:nvPr/>
        </p:nvSpPr>
        <p:spPr>
          <a:xfrm>
            <a:off x="2240418" y="4774914"/>
            <a:ext cx="8535286" cy="523220"/>
          </a:xfrm>
          <a:prstGeom prst="rect">
            <a:avLst/>
          </a:prstGeom>
          <a:noFill/>
        </p:spPr>
        <p:txBody>
          <a:bodyPr wrap="square" rtlCol="0">
            <a:spAutoFit/>
          </a:bodyPr>
          <a:lstStyle/>
          <a:p>
            <a:r>
              <a:rPr lang="en-GB" sz="2800" dirty="0">
                <a:latin typeface="Century Schoolbook" panose="02040604050505020304" pitchFamily="18" charset="0"/>
              </a:rPr>
              <a:t>There are both good and bad types of stress </a:t>
            </a:r>
          </a:p>
        </p:txBody>
      </p:sp>
    </p:spTree>
    <p:extLst>
      <p:ext uri="{BB962C8B-B14F-4D97-AF65-F5344CB8AC3E}">
        <p14:creationId xmlns:p14="http://schemas.microsoft.com/office/powerpoint/2010/main" val="250534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614876" y="-184980"/>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C</a:t>
            </a:r>
            <a:r>
              <a:rPr lang="en-US" sz="5400" kern="1200" dirty="0">
                <a:solidFill>
                  <a:srgbClr val="000000"/>
                </a:solidFill>
                <a:latin typeface="Bookman Old Style" panose="02050604050505020204" pitchFamily="18" charset="0"/>
              </a:rPr>
              <a:t>ollaboration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3" name="Rectangle 2">
            <a:extLst>
              <a:ext uri="{FF2B5EF4-FFF2-40B4-BE49-F238E27FC236}">
                <a16:creationId xmlns:a16="http://schemas.microsoft.com/office/drawing/2014/main" id="{86616793-C53D-4F7B-B582-341545CE84A8}"/>
              </a:ext>
            </a:extLst>
          </p:cNvPr>
          <p:cNvSpPr/>
          <p:nvPr/>
        </p:nvSpPr>
        <p:spPr>
          <a:xfrm>
            <a:off x="5240999" y="1761990"/>
            <a:ext cx="6812455" cy="584775"/>
          </a:xfrm>
          <a:prstGeom prst="rect">
            <a:avLst/>
          </a:prstGeom>
        </p:spPr>
        <p:txBody>
          <a:bodyPr wrap="square">
            <a:spAutoFit/>
          </a:bodyPr>
          <a:lstStyle/>
          <a:p>
            <a:pPr marL="457200" indent="-457200">
              <a:buFont typeface="+mj-lt"/>
              <a:buAutoNum type="arabicPeriod"/>
            </a:pPr>
            <a:r>
              <a:rPr lang="en-US" sz="3200" dirty="0">
                <a:solidFill>
                  <a:srgbClr val="000000"/>
                </a:solidFill>
                <a:latin typeface="Century Schoolbook" panose="02040604050505020304" pitchFamily="18" charset="0"/>
              </a:rPr>
              <a:t>Wi    </a:t>
            </a:r>
            <a:endParaRPr lang="en-US" sz="3200" dirty="0">
              <a:latin typeface="Century Schoolbook" panose="02040604050505020304" pitchFamily="18" charset="0"/>
            </a:endParaRPr>
          </a:p>
        </p:txBody>
      </p:sp>
      <p:pic>
        <p:nvPicPr>
          <p:cNvPr id="4" name="Picture 3">
            <a:extLst>
              <a:ext uri="{FF2B5EF4-FFF2-40B4-BE49-F238E27FC236}">
                <a16:creationId xmlns:a16="http://schemas.microsoft.com/office/drawing/2014/main" id="{263D4E53-DE4A-4F46-A3DB-F3E2D9A28909}"/>
              </a:ext>
            </a:extLst>
          </p:cNvPr>
          <p:cNvPicPr>
            <a:picLocks noChangeAspect="1"/>
          </p:cNvPicPr>
          <p:nvPr/>
        </p:nvPicPr>
        <p:blipFill>
          <a:blip r:embed="rId4"/>
          <a:stretch>
            <a:fillRect/>
          </a:stretch>
        </p:blipFill>
        <p:spPr>
          <a:xfrm>
            <a:off x="-175751" y="40419"/>
            <a:ext cx="6950624" cy="6595908"/>
          </a:xfrm>
          <a:prstGeom prst="rect">
            <a:avLst/>
          </a:prstGeom>
          <a:ln>
            <a:noFill/>
          </a:ln>
          <a:effectLst>
            <a:softEdge rad="112500"/>
          </a:effectLst>
        </p:spPr>
      </p:pic>
      <p:sp>
        <p:nvSpPr>
          <p:cNvPr id="6" name="TextBox 5">
            <a:extLst>
              <a:ext uri="{FF2B5EF4-FFF2-40B4-BE49-F238E27FC236}">
                <a16:creationId xmlns:a16="http://schemas.microsoft.com/office/drawing/2014/main" id="{EF8F9FD7-C10E-4575-AB81-34457B7A2464}"/>
              </a:ext>
            </a:extLst>
          </p:cNvPr>
          <p:cNvSpPr txBox="1"/>
          <p:nvPr/>
        </p:nvSpPr>
        <p:spPr>
          <a:xfrm>
            <a:off x="6869335" y="1639789"/>
            <a:ext cx="5184119" cy="3046988"/>
          </a:xfrm>
          <a:prstGeom prst="rect">
            <a:avLst/>
          </a:prstGeom>
          <a:noFill/>
        </p:spPr>
        <p:txBody>
          <a:bodyPr wrap="square" rtlCol="0">
            <a:spAutoFit/>
          </a:bodyPr>
          <a:lstStyle/>
          <a:p>
            <a:pPr marL="342900" indent="-342900">
              <a:buAutoNum type="arabicPeriod"/>
            </a:pPr>
            <a:r>
              <a:rPr lang="en-US" sz="3200" dirty="0">
                <a:latin typeface="Century Schoolbook" panose="02040604050505020304" pitchFamily="18" charset="0"/>
              </a:rPr>
              <a:t>What are some examples of good stress?</a:t>
            </a:r>
          </a:p>
          <a:p>
            <a:endParaRPr lang="en-US" sz="3200" dirty="0">
              <a:latin typeface="Century Schoolbook" panose="02040604050505020304" pitchFamily="18" charset="0"/>
            </a:endParaRPr>
          </a:p>
          <a:p>
            <a:pPr marL="342900" indent="-342900">
              <a:buAutoNum type="arabicPeriod"/>
            </a:pPr>
            <a:endParaRPr lang="en-US" sz="3200" dirty="0">
              <a:latin typeface="Century Schoolbook" panose="02040604050505020304" pitchFamily="18" charset="0"/>
            </a:endParaRPr>
          </a:p>
          <a:p>
            <a:pPr marL="342900" indent="-342900">
              <a:buAutoNum type="arabicPeriod"/>
            </a:pPr>
            <a:r>
              <a:rPr lang="en-US" sz="3200" dirty="0">
                <a:latin typeface="Century Schoolbook" panose="02040604050505020304" pitchFamily="18" charset="0"/>
              </a:rPr>
              <a:t> What are some examples of bad stress? </a:t>
            </a:r>
          </a:p>
        </p:txBody>
      </p:sp>
    </p:spTree>
    <p:extLst>
      <p:ext uri="{BB962C8B-B14F-4D97-AF65-F5344CB8AC3E}">
        <p14:creationId xmlns:p14="http://schemas.microsoft.com/office/powerpoint/2010/main" val="422399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C22EDCC-1ED8-4888-A6F6-89F2A13E030D}"/>
              </a:ext>
            </a:extLst>
          </p:cNvPr>
          <p:cNvGraphicFramePr>
            <a:graphicFrameLocks noGrp="1"/>
          </p:cNvGraphicFramePr>
          <p:nvPr>
            <p:extLst>
              <p:ext uri="{D42A27DB-BD31-4B8C-83A1-F6EECF244321}">
                <p14:modId xmlns:p14="http://schemas.microsoft.com/office/powerpoint/2010/main" val="2079826474"/>
              </p:ext>
            </p:extLst>
          </p:nvPr>
        </p:nvGraphicFramePr>
        <p:xfrm>
          <a:off x="642937" y="1295664"/>
          <a:ext cx="10929938" cy="4359329"/>
        </p:xfrm>
        <a:graphic>
          <a:graphicData uri="http://schemas.openxmlformats.org/drawingml/2006/table">
            <a:tbl>
              <a:tblPr firstRow="1" bandRow="1">
                <a:tableStyleId>{5C22544A-7EE6-4342-B048-85BDC9FD1C3A}</a:tableStyleId>
              </a:tblPr>
              <a:tblGrid>
                <a:gridCol w="5464969">
                  <a:extLst>
                    <a:ext uri="{9D8B030D-6E8A-4147-A177-3AD203B41FA5}">
                      <a16:colId xmlns:a16="http://schemas.microsoft.com/office/drawing/2014/main" val="2890213872"/>
                    </a:ext>
                  </a:extLst>
                </a:gridCol>
                <a:gridCol w="5464969">
                  <a:extLst>
                    <a:ext uri="{9D8B030D-6E8A-4147-A177-3AD203B41FA5}">
                      <a16:colId xmlns:a16="http://schemas.microsoft.com/office/drawing/2014/main" val="438507257"/>
                    </a:ext>
                  </a:extLst>
                </a:gridCol>
              </a:tblGrid>
              <a:tr h="976049">
                <a:tc>
                  <a:txBody>
                    <a:bodyPr/>
                    <a:lstStyle/>
                    <a:p>
                      <a:pPr algn="ctr"/>
                      <a:r>
                        <a:rPr lang="en-US" sz="3200" dirty="0">
                          <a:solidFill>
                            <a:schemeClr val="tx1"/>
                          </a:solidFill>
                          <a:latin typeface="Century Schoolbook" panose="02040604050505020304" pitchFamily="18" charset="0"/>
                        </a:rPr>
                        <a:t>Good Stress </a:t>
                      </a:r>
                    </a:p>
                    <a:p>
                      <a:pPr algn="ctr"/>
                      <a:r>
                        <a:rPr lang="en-US" sz="2400" dirty="0">
                          <a:solidFill>
                            <a:schemeClr val="tx1"/>
                          </a:solidFill>
                          <a:latin typeface="Century Schoolbook" panose="02040604050505020304" pitchFamily="18" charset="0"/>
                        </a:rPr>
                        <a:t>short term stress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a:solidFill>
                            <a:schemeClr val="tx1"/>
                          </a:solidFill>
                          <a:latin typeface="Century Schoolbook" panose="02040604050505020304" pitchFamily="18" charset="0"/>
                        </a:rPr>
                        <a:t>Bad Stress</a:t>
                      </a:r>
                    </a:p>
                    <a:p>
                      <a:pPr algn="ctr"/>
                      <a:r>
                        <a:rPr lang="en-US" sz="2400" dirty="0">
                          <a:solidFill>
                            <a:schemeClr val="tx1"/>
                          </a:solidFill>
                          <a:latin typeface="Century Schoolbook" panose="02040604050505020304" pitchFamily="18" charset="0"/>
                        </a:rPr>
                        <a:t>long term stress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773620917"/>
                  </a:ext>
                </a:extLst>
              </a:tr>
              <a:tr h="1422224">
                <a:tc>
                  <a:txBody>
                    <a:bodyPr/>
                    <a:lstStyle/>
                    <a:p>
                      <a:pPr algn="l"/>
                      <a:r>
                        <a:rPr lang="en-US" sz="2400" dirty="0">
                          <a:solidFill>
                            <a:schemeClr val="tx1"/>
                          </a:solidFill>
                          <a:latin typeface="Century Schoolbook" panose="02040604050505020304" pitchFamily="18" charset="0"/>
                        </a:rPr>
                        <a:t>Good stress can keep you focused and motivated to get things done.</a:t>
                      </a:r>
                    </a:p>
                    <a:p>
                      <a:pPr algn="l"/>
                      <a:endParaRPr lang="en-US" sz="2400" dirty="0">
                        <a:solidFill>
                          <a:schemeClr val="tx1"/>
                        </a:solidFill>
                        <a:latin typeface="Century Schoolbook" panose="02040604050505020304" pitchFamily="18" charset="0"/>
                      </a:endParaRPr>
                    </a:p>
                    <a:p>
                      <a:pPr algn="l"/>
                      <a:r>
                        <a:rPr lang="en-US" sz="2400" dirty="0">
                          <a:solidFill>
                            <a:schemeClr val="tx1"/>
                          </a:solidFill>
                          <a:latin typeface="Century Schoolbook" panose="02040604050505020304" pitchFamily="18" charset="0"/>
                        </a:rPr>
                        <a:t> </a:t>
                      </a:r>
                      <a:r>
                        <a:rPr lang="en-US" sz="2400" b="1" dirty="0">
                          <a:solidFill>
                            <a:schemeClr val="tx1"/>
                          </a:solidFill>
                          <a:latin typeface="Century Schoolbook" panose="02040604050505020304" pitchFamily="18" charset="0"/>
                        </a:rPr>
                        <a:t>Examples: </a:t>
                      </a:r>
                    </a:p>
                    <a:p>
                      <a:pPr marL="342900" indent="-342900" algn="l">
                        <a:buFont typeface="Arial" panose="020B0604020202020204" pitchFamily="34" charset="0"/>
                        <a:buChar char="•"/>
                      </a:pPr>
                      <a:r>
                        <a:rPr lang="en-US" sz="2400" b="0" dirty="0">
                          <a:solidFill>
                            <a:schemeClr val="tx1"/>
                          </a:solidFill>
                          <a:latin typeface="Century Schoolbook" panose="02040604050505020304" pitchFamily="18" charset="0"/>
                        </a:rPr>
                        <a:t>Studying for a test</a:t>
                      </a:r>
                    </a:p>
                    <a:p>
                      <a:pPr marL="342900" indent="-342900" algn="l">
                        <a:buFont typeface="Arial" panose="020B0604020202020204" pitchFamily="34" charset="0"/>
                        <a:buChar char="•"/>
                      </a:pPr>
                      <a:r>
                        <a:rPr lang="en-US" sz="2400" b="0" dirty="0">
                          <a:solidFill>
                            <a:schemeClr val="tx1"/>
                          </a:solidFill>
                          <a:latin typeface="Century Schoolbook" panose="02040604050505020304" pitchFamily="18" charset="0"/>
                        </a:rPr>
                        <a:t>Practicing for a music solo</a:t>
                      </a:r>
                    </a:p>
                    <a:p>
                      <a:pPr marL="342900" indent="-342900" algn="l">
                        <a:buFont typeface="Arial" panose="020B0604020202020204" pitchFamily="34" charset="0"/>
                        <a:buChar char="•"/>
                      </a:pPr>
                      <a:r>
                        <a:rPr lang="en-US" sz="2400" b="0" dirty="0">
                          <a:solidFill>
                            <a:schemeClr val="tx1"/>
                          </a:solidFill>
                          <a:latin typeface="Century Schoolbook" panose="02040604050505020304" pitchFamily="18" charset="0"/>
                        </a:rPr>
                        <a:t>Getting ready for a track meet</a:t>
                      </a:r>
                    </a:p>
                    <a:p>
                      <a:pPr marL="342900" indent="-342900" algn="l">
                        <a:buFont typeface="Arial" panose="020B0604020202020204" pitchFamily="34" charset="0"/>
                        <a:buChar char="•"/>
                      </a:pPr>
                      <a:r>
                        <a:rPr lang="en-US" sz="2400" b="0" dirty="0">
                          <a:solidFill>
                            <a:schemeClr val="tx1"/>
                          </a:solidFill>
                          <a:latin typeface="Century Schoolbook" panose="02040604050505020304" pitchFamily="18" charset="0"/>
                        </a:rPr>
                        <a:t>First dance recital</a:t>
                      </a:r>
                    </a:p>
                    <a:p>
                      <a:pPr algn="l"/>
                      <a:endParaRPr lang="en-US" sz="2400" dirty="0">
                        <a:solidFill>
                          <a:schemeClr val="tx1"/>
                        </a:solidFill>
                        <a:latin typeface="Century Schoolbook" panose="020406040505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latin typeface="Century Schoolbook" panose="02040604050505020304" pitchFamily="18" charset="0"/>
                        </a:rPr>
                        <a:t>Bad stress is what you feel when you can’t stop worrying about something and you feel overwhelmed all the time.  </a:t>
                      </a:r>
                    </a:p>
                    <a:p>
                      <a:pPr algn="l"/>
                      <a:endParaRPr lang="en-US" sz="2400" dirty="0">
                        <a:solidFill>
                          <a:schemeClr val="tx1"/>
                        </a:solidFill>
                        <a:latin typeface="Century Schoolbook" panose="020406040505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735348"/>
                  </a:ext>
                </a:extLst>
              </a:tr>
            </a:tbl>
          </a:graphicData>
        </a:graphic>
      </p:graphicFrame>
    </p:spTree>
    <p:extLst>
      <p:ext uri="{BB962C8B-B14F-4D97-AF65-F5344CB8AC3E}">
        <p14:creationId xmlns:p14="http://schemas.microsoft.com/office/powerpoint/2010/main" val="164861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tton Red by bpcomp">
            <a:extLst>
              <a:ext uri="{FF2B5EF4-FFF2-40B4-BE49-F238E27FC236}">
                <a16:creationId xmlns:a16="http://schemas.microsoft.com/office/drawing/2014/main" id="{E450FDEB-E25D-4663-986D-59B07DCF5E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3" y="1867147"/>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0C1F6D-3EC7-4615-8739-0461735B1861}"/>
              </a:ext>
            </a:extLst>
          </p:cNvPr>
          <p:cNvSpPr txBox="1"/>
          <p:nvPr/>
        </p:nvSpPr>
        <p:spPr>
          <a:xfrm>
            <a:off x="1764467" y="1700808"/>
            <a:ext cx="9942623" cy="1200329"/>
          </a:xfrm>
          <a:prstGeom prst="rect">
            <a:avLst/>
          </a:prstGeom>
          <a:noFill/>
        </p:spPr>
        <p:txBody>
          <a:bodyPr wrap="square" rtlCol="0">
            <a:spAutoFit/>
          </a:bodyPr>
          <a:lstStyle/>
          <a:p>
            <a:r>
              <a:rPr lang="en-GB" sz="2400" dirty="0">
                <a:latin typeface="Century Schoolbook" panose="02040604050505020304" pitchFamily="18" charset="0"/>
              </a:rPr>
              <a:t>Physical stress symptoms date back to our </a:t>
            </a:r>
            <a:r>
              <a:rPr lang="en-GB" sz="2400" dirty="0">
                <a:solidFill>
                  <a:srgbClr val="FF0000"/>
                </a:solidFill>
                <a:latin typeface="Century Schoolbook" panose="02040604050505020304" pitchFamily="18" charset="0"/>
              </a:rPr>
              <a:t>caveman</a:t>
            </a:r>
            <a:r>
              <a:rPr lang="en-GB" sz="2400" dirty="0">
                <a:latin typeface="Century Schoolbook" panose="02040604050505020304" pitchFamily="18" charset="0"/>
              </a:rPr>
              <a:t> ancestors who relied on stress to help their bodies </a:t>
            </a:r>
            <a:r>
              <a:rPr lang="en-GB" sz="2400" dirty="0">
                <a:solidFill>
                  <a:srgbClr val="FF0000"/>
                </a:solidFill>
                <a:latin typeface="Century Schoolbook" panose="02040604050505020304" pitchFamily="18" charset="0"/>
              </a:rPr>
              <a:t>react quickly</a:t>
            </a:r>
            <a:r>
              <a:rPr lang="en-GB" sz="2400" dirty="0">
                <a:latin typeface="Century Schoolbook" panose="02040604050505020304" pitchFamily="18" charset="0"/>
              </a:rPr>
              <a:t> to either fight or run from danger: known as </a:t>
            </a:r>
            <a:r>
              <a:rPr lang="en-GB" sz="2400" dirty="0">
                <a:solidFill>
                  <a:srgbClr val="FF0000"/>
                </a:solidFill>
                <a:latin typeface="Century Schoolbook" panose="02040604050505020304" pitchFamily="18" charset="0"/>
              </a:rPr>
              <a:t>fight or flight</a:t>
            </a:r>
            <a:r>
              <a:rPr lang="en-GB" sz="2400" dirty="0">
                <a:latin typeface="Century Schoolbook" panose="02040604050505020304" pitchFamily="18" charset="0"/>
              </a:rPr>
              <a:t>.</a:t>
            </a:r>
          </a:p>
        </p:txBody>
      </p:sp>
      <p:pic>
        <p:nvPicPr>
          <p:cNvPr id="4" name="Picture 2" descr="Button Red by bpcomp">
            <a:extLst>
              <a:ext uri="{FF2B5EF4-FFF2-40B4-BE49-F238E27FC236}">
                <a16:creationId xmlns:a16="http://schemas.microsoft.com/office/drawing/2014/main" id="{FC77F96E-7955-4347-93EF-37FFA82CD2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732671"/>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0E37F6-A233-44CB-9EDF-5ABB867B23F3}"/>
              </a:ext>
            </a:extLst>
          </p:cNvPr>
          <p:cNvSpPr txBox="1"/>
          <p:nvPr/>
        </p:nvSpPr>
        <p:spPr>
          <a:xfrm>
            <a:off x="1782389" y="3525376"/>
            <a:ext cx="8627221" cy="830997"/>
          </a:xfrm>
          <a:prstGeom prst="rect">
            <a:avLst/>
          </a:prstGeom>
          <a:noFill/>
        </p:spPr>
        <p:txBody>
          <a:bodyPr wrap="square" rtlCol="0">
            <a:spAutoFit/>
          </a:bodyPr>
          <a:lstStyle/>
          <a:p>
            <a:r>
              <a:rPr lang="en-GB" sz="2400" dirty="0">
                <a:latin typeface="Century Schoolbook" panose="02040604050505020304" pitchFamily="18" charset="0"/>
              </a:rPr>
              <a:t>Stress activates our nervous system to release hormones such as </a:t>
            </a:r>
            <a:r>
              <a:rPr lang="en-GB" sz="2400" dirty="0">
                <a:solidFill>
                  <a:srgbClr val="FF0000"/>
                </a:solidFill>
                <a:latin typeface="Century Schoolbook" panose="02040604050505020304" pitchFamily="18" charset="0"/>
              </a:rPr>
              <a:t>adrenalin </a:t>
            </a:r>
            <a:r>
              <a:rPr lang="en-GB" sz="2400" dirty="0">
                <a:latin typeface="Century Schoolbook" panose="02040604050505020304" pitchFamily="18" charset="0"/>
              </a:rPr>
              <a:t>and </a:t>
            </a:r>
            <a:r>
              <a:rPr lang="en-GB" sz="2400" dirty="0">
                <a:solidFill>
                  <a:srgbClr val="FF0000"/>
                </a:solidFill>
                <a:latin typeface="Century Schoolbook" panose="02040604050505020304" pitchFamily="18" charset="0"/>
              </a:rPr>
              <a:t>cortisol</a:t>
            </a:r>
            <a:r>
              <a:rPr lang="en-GB" sz="2400" dirty="0">
                <a:latin typeface="Century Schoolbook" panose="02040604050505020304" pitchFamily="18" charset="0"/>
              </a:rPr>
              <a:t>, into our bloodstream.</a:t>
            </a:r>
          </a:p>
        </p:txBody>
      </p:sp>
      <p:pic>
        <p:nvPicPr>
          <p:cNvPr id="6" name="Picture 2" descr="Button Red by bpcomp">
            <a:extLst>
              <a:ext uri="{FF2B5EF4-FFF2-40B4-BE49-F238E27FC236}">
                <a16:creationId xmlns:a16="http://schemas.microsoft.com/office/drawing/2014/main" id="{D5348A44-6C08-40A7-8B1B-1599388778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404" y="5316847"/>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B77044-5367-4793-B350-CFE30A02D382}"/>
              </a:ext>
            </a:extLst>
          </p:cNvPr>
          <p:cNvSpPr txBox="1"/>
          <p:nvPr/>
        </p:nvSpPr>
        <p:spPr>
          <a:xfrm>
            <a:off x="1763687" y="5133091"/>
            <a:ext cx="9471568" cy="1200329"/>
          </a:xfrm>
          <a:prstGeom prst="rect">
            <a:avLst/>
          </a:prstGeom>
          <a:noFill/>
        </p:spPr>
        <p:txBody>
          <a:bodyPr wrap="square" rtlCol="0">
            <a:spAutoFit/>
          </a:bodyPr>
          <a:lstStyle/>
          <a:p>
            <a:r>
              <a:rPr lang="en-GB" sz="2400" dirty="0">
                <a:latin typeface="Century Schoolbook" panose="02040604050505020304" pitchFamily="18" charset="0"/>
              </a:rPr>
              <a:t>These hormones speed up our heart rate, breathing rate, blood pressure, energy and sweat production (to cool the body) so it is quickly prepared to fight or run.</a:t>
            </a:r>
          </a:p>
        </p:txBody>
      </p:sp>
      <p:sp>
        <p:nvSpPr>
          <p:cNvPr id="8" name="Rectangle 7">
            <a:extLst>
              <a:ext uri="{FF2B5EF4-FFF2-40B4-BE49-F238E27FC236}">
                <a16:creationId xmlns:a16="http://schemas.microsoft.com/office/drawing/2014/main" id="{C9C11615-4B64-45B2-9177-AF4A6C5A196C}"/>
              </a:ext>
            </a:extLst>
          </p:cNvPr>
          <p:cNvSpPr/>
          <p:nvPr/>
        </p:nvSpPr>
        <p:spPr>
          <a:xfrm>
            <a:off x="2053775" y="271589"/>
            <a:ext cx="7909281" cy="923330"/>
          </a:xfrm>
          <a:prstGeom prst="rect">
            <a:avLst/>
          </a:prstGeom>
          <a:noFill/>
        </p:spPr>
        <p:txBody>
          <a:bodyPr wrap="none" lIns="91440" tIns="45720" rIns="91440" bIns="45720">
            <a:spAutoFit/>
          </a:bodyPr>
          <a:lstStyle/>
          <a:p>
            <a:pPr algn="ctr"/>
            <a:r>
              <a:rPr lang="en-US" sz="5400" b="0" cap="all" spc="0" dirty="0">
                <a:ln w="0"/>
                <a:solidFill>
                  <a:schemeClr val="tx1"/>
                </a:solidFill>
                <a:effectLst>
                  <a:outerShdw blurRad="38100" dist="19050" dir="2700000" algn="tl" rotWithShape="0">
                    <a:schemeClr val="dk1">
                      <a:alpha val="40000"/>
                    </a:schemeClr>
                  </a:outerShdw>
                </a:effectLst>
              </a:rPr>
              <a:t>Why do we get Stressed</a:t>
            </a:r>
          </a:p>
        </p:txBody>
      </p:sp>
    </p:spTree>
    <p:extLst>
      <p:ext uri="{BB962C8B-B14F-4D97-AF65-F5344CB8AC3E}">
        <p14:creationId xmlns:p14="http://schemas.microsoft.com/office/powerpoint/2010/main" val="16545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2F5F7A-75D6-4E1A-81B4-CF8014D19D8E}"/>
              </a:ext>
            </a:extLst>
          </p:cNvPr>
          <p:cNvSpPr/>
          <p:nvPr/>
        </p:nvSpPr>
        <p:spPr>
          <a:xfrm>
            <a:off x="1794317" y="331398"/>
            <a:ext cx="10148301" cy="769441"/>
          </a:xfrm>
          <a:prstGeom prst="rect">
            <a:avLst/>
          </a:prstGeom>
        </p:spPr>
        <p:txBody>
          <a:bodyPr wrap="square">
            <a:spAutoFit/>
          </a:bodyPr>
          <a:lstStyle/>
          <a:p>
            <a:pPr algn="ctr"/>
            <a:r>
              <a:rPr lang="en-GB" sz="4400" cap="all" spc="300" dirty="0">
                <a:ln w="19050">
                  <a:solidFill>
                    <a:sysClr val="windowText" lastClr="000000"/>
                  </a:solidFill>
                </a:ln>
                <a:solidFill>
                  <a:sysClr val="windowText" lastClr="000000"/>
                </a:solidFill>
                <a:latin typeface="Century Schoolbook" panose="02040604050505020304" pitchFamily="18" charset="0"/>
              </a:rPr>
              <a:t>How to handle stress</a:t>
            </a:r>
            <a:endParaRPr lang="en-GB" sz="4400" cap="all" spc="300" dirty="0">
              <a:effectLst/>
              <a:latin typeface="Century Schoolbook" panose="02040604050505020304" pitchFamily="18" charset="0"/>
            </a:endParaRPr>
          </a:p>
        </p:txBody>
      </p:sp>
      <p:pic>
        <p:nvPicPr>
          <p:cNvPr id="4" name="Picture 2" descr="Button Red by bpcomp">
            <a:extLst>
              <a:ext uri="{FF2B5EF4-FFF2-40B4-BE49-F238E27FC236}">
                <a16:creationId xmlns:a16="http://schemas.microsoft.com/office/drawing/2014/main" id="{646D6D45-A431-4938-AC8B-4BF57F6501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07" y="1843695"/>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A4F14A-CC55-4BC9-AE8C-4B0FE1011613}"/>
              </a:ext>
            </a:extLst>
          </p:cNvPr>
          <p:cNvSpPr txBox="1"/>
          <p:nvPr/>
        </p:nvSpPr>
        <p:spPr>
          <a:xfrm>
            <a:off x="1572643" y="1646558"/>
            <a:ext cx="10320920" cy="1200329"/>
          </a:xfrm>
          <a:prstGeom prst="rect">
            <a:avLst/>
          </a:prstGeom>
          <a:noFill/>
        </p:spPr>
        <p:txBody>
          <a:bodyPr wrap="square" rtlCol="0">
            <a:spAutoFit/>
          </a:bodyPr>
          <a:lstStyle/>
          <a:p>
            <a:r>
              <a:rPr lang="en-GB" sz="2400" b="1" u="sng" dirty="0">
                <a:latin typeface="Century Schoolbook" panose="02040604050505020304" pitchFamily="18" charset="0"/>
              </a:rPr>
              <a:t>Get </a:t>
            </a:r>
            <a:r>
              <a:rPr lang="en-GB" sz="2400" b="1" u="sng" dirty="0">
                <a:solidFill>
                  <a:srgbClr val="00B050"/>
                </a:solidFill>
                <a:latin typeface="Century Schoolbook" panose="02040604050505020304" pitchFamily="18" charset="0"/>
              </a:rPr>
              <a:t>active</a:t>
            </a:r>
            <a:r>
              <a:rPr lang="en-GB" sz="2400" dirty="0">
                <a:latin typeface="Century Schoolbook" panose="02040604050505020304" pitchFamily="18" charset="0"/>
              </a:rPr>
              <a:t>: Stress hormones are getting your body “ready for action” (even if there is  no physical danger), so doing exercise helps use them up and de-stress you. </a:t>
            </a:r>
            <a:r>
              <a:rPr lang="en-GB" sz="2400" b="1" u="sng" dirty="0">
                <a:latin typeface="Century Schoolbook" panose="02040604050505020304" pitchFamily="18" charset="0"/>
              </a:rPr>
              <a:t>Choose an exercise that you </a:t>
            </a:r>
            <a:r>
              <a:rPr lang="en-GB" sz="2400" b="1" i="1" u="sng" dirty="0">
                <a:latin typeface="Century Schoolbook" panose="02040604050505020304" pitchFamily="18" charset="0"/>
              </a:rPr>
              <a:t>enjoy</a:t>
            </a:r>
            <a:r>
              <a:rPr lang="en-GB" sz="2400" b="1" u="sng" dirty="0">
                <a:latin typeface="Century Schoolbook" panose="02040604050505020304" pitchFamily="18" charset="0"/>
              </a:rPr>
              <a:t>.</a:t>
            </a:r>
          </a:p>
        </p:txBody>
      </p:sp>
      <p:pic>
        <p:nvPicPr>
          <p:cNvPr id="6" name="Picture 2" descr="Button Red by bpcomp">
            <a:extLst>
              <a:ext uri="{FF2B5EF4-FFF2-40B4-BE49-F238E27FC236}">
                <a16:creationId xmlns:a16="http://schemas.microsoft.com/office/drawing/2014/main" id="{15184171-EBA2-45BE-8F3E-F70E7A3CC9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926" y="3594705"/>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2BA95D4-E1AF-4E8E-B01C-9570CDB1F0B7}"/>
              </a:ext>
            </a:extLst>
          </p:cNvPr>
          <p:cNvSpPr txBox="1"/>
          <p:nvPr/>
        </p:nvSpPr>
        <p:spPr>
          <a:xfrm>
            <a:off x="1572643" y="3226284"/>
            <a:ext cx="9929490" cy="1569660"/>
          </a:xfrm>
          <a:prstGeom prst="rect">
            <a:avLst/>
          </a:prstGeom>
          <a:noFill/>
        </p:spPr>
        <p:txBody>
          <a:bodyPr wrap="square" rtlCol="0">
            <a:spAutoFit/>
          </a:bodyPr>
          <a:lstStyle/>
          <a:p>
            <a:r>
              <a:rPr lang="en-GB" sz="2400" b="1" u="sng" dirty="0">
                <a:latin typeface="Century Schoolbook" panose="02040604050505020304" pitchFamily="18" charset="0"/>
              </a:rPr>
              <a:t>Get enough </a:t>
            </a:r>
            <a:r>
              <a:rPr lang="en-GB" sz="2400" b="1" u="sng" dirty="0">
                <a:solidFill>
                  <a:srgbClr val="00B050"/>
                </a:solidFill>
                <a:latin typeface="Century Schoolbook" panose="02040604050505020304" pitchFamily="18" charset="0"/>
              </a:rPr>
              <a:t>sleep</a:t>
            </a:r>
            <a:r>
              <a:rPr lang="en-GB" sz="2400" dirty="0">
                <a:latin typeface="Century Schoolbook" panose="02040604050505020304" pitchFamily="18" charset="0"/>
              </a:rPr>
              <a:t>: As a teenager, your body is growing at a very fast rate and so sleep is important for your development. Not sleeping enough can leave you feeling emotional and you may find it difficult to concentrate, all making the effects of stress much worse.</a:t>
            </a:r>
          </a:p>
        </p:txBody>
      </p:sp>
      <p:pic>
        <p:nvPicPr>
          <p:cNvPr id="8" name="Picture 2" descr="Button Red by bpcomp">
            <a:extLst>
              <a:ext uri="{FF2B5EF4-FFF2-40B4-BE49-F238E27FC236}">
                <a16:creationId xmlns:a16="http://schemas.microsoft.com/office/drawing/2014/main" id="{1A7D0D6A-2810-4DFE-B226-BCA8529868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587" y="5405404"/>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88B468-22AA-40BA-8ABE-735B793B5045}"/>
              </a:ext>
            </a:extLst>
          </p:cNvPr>
          <p:cNvSpPr txBox="1"/>
          <p:nvPr/>
        </p:nvSpPr>
        <p:spPr>
          <a:xfrm>
            <a:off x="1619671" y="5221649"/>
            <a:ext cx="10273891" cy="1200329"/>
          </a:xfrm>
          <a:prstGeom prst="rect">
            <a:avLst/>
          </a:prstGeom>
          <a:noFill/>
        </p:spPr>
        <p:txBody>
          <a:bodyPr wrap="square" rtlCol="0">
            <a:spAutoFit/>
          </a:bodyPr>
          <a:lstStyle/>
          <a:p>
            <a:r>
              <a:rPr lang="en-GB" sz="2400" b="1" u="sng" dirty="0">
                <a:latin typeface="Century Schoolbook" panose="02040604050505020304" pitchFamily="18" charset="0"/>
              </a:rPr>
              <a:t>Manage your </a:t>
            </a:r>
            <a:r>
              <a:rPr lang="en-GB" sz="2400" b="1" u="sng" dirty="0">
                <a:solidFill>
                  <a:srgbClr val="00B050"/>
                </a:solidFill>
                <a:latin typeface="Century Schoolbook" panose="02040604050505020304" pitchFamily="18" charset="0"/>
              </a:rPr>
              <a:t>time</a:t>
            </a:r>
            <a:r>
              <a:rPr lang="en-GB" sz="2400" dirty="0">
                <a:latin typeface="Century Schoolbook" panose="02040604050505020304" pitchFamily="18" charset="0"/>
              </a:rPr>
              <a:t>: Too much of anything can be bad for you, so work out a plan to manage your time so that you can get your work done and have time to yourself</a:t>
            </a:r>
            <a:r>
              <a:rPr lang="en-GB" sz="2000" dirty="0">
                <a:latin typeface="PWSimpleHandwriting" pitchFamily="2" charset="0"/>
              </a:rPr>
              <a:t>.</a:t>
            </a:r>
          </a:p>
        </p:txBody>
      </p:sp>
    </p:spTree>
    <p:extLst>
      <p:ext uri="{BB962C8B-B14F-4D97-AF65-F5344CB8AC3E}">
        <p14:creationId xmlns:p14="http://schemas.microsoft.com/office/powerpoint/2010/main" val="177142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tton Red by bpcomp">
            <a:extLst>
              <a:ext uri="{FF2B5EF4-FFF2-40B4-BE49-F238E27FC236}">
                <a16:creationId xmlns:a16="http://schemas.microsoft.com/office/drawing/2014/main" id="{75C90A86-115C-4B74-AC3B-415FDC426F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07" y="1800692"/>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F2FA6F-4336-423E-9738-6A50F41AE660}"/>
              </a:ext>
            </a:extLst>
          </p:cNvPr>
          <p:cNvSpPr txBox="1"/>
          <p:nvPr/>
        </p:nvSpPr>
        <p:spPr>
          <a:xfrm>
            <a:off x="1400735" y="1603341"/>
            <a:ext cx="10436702" cy="1200329"/>
          </a:xfrm>
          <a:prstGeom prst="rect">
            <a:avLst/>
          </a:prstGeom>
          <a:noFill/>
        </p:spPr>
        <p:txBody>
          <a:bodyPr wrap="square" rtlCol="0">
            <a:spAutoFit/>
          </a:bodyPr>
          <a:lstStyle/>
          <a:p>
            <a:r>
              <a:rPr lang="en-GB" sz="2400" b="1" u="sng" dirty="0">
                <a:latin typeface="Century Schoolbook" panose="02040604050505020304" pitchFamily="18" charset="0"/>
              </a:rPr>
              <a:t>Have </a:t>
            </a:r>
            <a:r>
              <a:rPr lang="en-GB" sz="2400" b="1" u="sng" dirty="0">
                <a:solidFill>
                  <a:srgbClr val="00B050"/>
                </a:solidFill>
                <a:latin typeface="Century Schoolbook" panose="02040604050505020304" pitchFamily="18" charset="0"/>
              </a:rPr>
              <a:t>fun</a:t>
            </a:r>
            <a:r>
              <a:rPr lang="en-GB" sz="2400" dirty="0">
                <a:latin typeface="Century Schoolbook" panose="02040604050505020304" pitchFamily="18" charset="0"/>
              </a:rPr>
              <a:t>: It is important to take a break from your problems every now and then, and allow yourself time to do things you enjoy doing. This gives your body and mind a chance to relax and de-stress. </a:t>
            </a:r>
          </a:p>
        </p:txBody>
      </p:sp>
      <p:pic>
        <p:nvPicPr>
          <p:cNvPr id="4" name="Picture 2" descr="Button Red by bpcomp">
            <a:extLst>
              <a:ext uri="{FF2B5EF4-FFF2-40B4-BE49-F238E27FC236}">
                <a16:creationId xmlns:a16="http://schemas.microsoft.com/office/drawing/2014/main" id="{93079BAB-65DC-413D-976E-3F62D0DCE0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07" y="3429000"/>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4086B6-D3B5-42BD-B21B-79488894B398}"/>
              </a:ext>
            </a:extLst>
          </p:cNvPr>
          <p:cNvSpPr txBox="1"/>
          <p:nvPr/>
        </p:nvSpPr>
        <p:spPr>
          <a:xfrm>
            <a:off x="1400735" y="3195822"/>
            <a:ext cx="10250938" cy="1200329"/>
          </a:xfrm>
          <a:prstGeom prst="rect">
            <a:avLst/>
          </a:prstGeom>
          <a:noFill/>
        </p:spPr>
        <p:txBody>
          <a:bodyPr wrap="square" rtlCol="0">
            <a:spAutoFit/>
          </a:bodyPr>
          <a:lstStyle/>
          <a:p>
            <a:r>
              <a:rPr lang="en-GB" sz="2400" b="1" u="sng" dirty="0">
                <a:latin typeface="Century Schoolbook" panose="02040604050505020304" pitchFamily="18" charset="0"/>
              </a:rPr>
              <a:t>Keep </a:t>
            </a:r>
            <a:r>
              <a:rPr lang="en-GB" sz="2400" b="1" u="sng" dirty="0">
                <a:solidFill>
                  <a:srgbClr val="00B050"/>
                </a:solidFill>
                <a:latin typeface="Century Schoolbook" panose="02040604050505020304" pitchFamily="18" charset="0"/>
              </a:rPr>
              <a:t>healthy</a:t>
            </a:r>
            <a:r>
              <a:rPr lang="en-GB" sz="2400" dirty="0">
                <a:latin typeface="Century Schoolbook" panose="02040604050505020304" pitchFamily="18" charset="0"/>
              </a:rPr>
              <a:t>: Choose vitamin rich foods to keep your body and mind balanced, and avoid caffeine which can increase feelings of anxiety and agitation.</a:t>
            </a:r>
          </a:p>
        </p:txBody>
      </p:sp>
      <p:pic>
        <p:nvPicPr>
          <p:cNvPr id="6" name="Picture 2" descr="Button Red by bpcomp">
            <a:extLst>
              <a:ext uri="{FF2B5EF4-FFF2-40B4-BE49-F238E27FC236}">
                <a16:creationId xmlns:a16="http://schemas.microsoft.com/office/drawing/2014/main" id="{E2C6D781-B758-4450-8474-CC6577D814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07" y="5062779"/>
            <a:ext cx="416409" cy="4164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2F228B-95B2-460C-8571-C35417D27C9D}"/>
              </a:ext>
            </a:extLst>
          </p:cNvPr>
          <p:cNvSpPr txBox="1"/>
          <p:nvPr/>
        </p:nvSpPr>
        <p:spPr>
          <a:xfrm>
            <a:off x="1449673" y="4810642"/>
            <a:ext cx="10250938" cy="1569660"/>
          </a:xfrm>
          <a:prstGeom prst="rect">
            <a:avLst/>
          </a:prstGeom>
          <a:noFill/>
        </p:spPr>
        <p:txBody>
          <a:bodyPr wrap="square" rtlCol="0">
            <a:spAutoFit/>
          </a:bodyPr>
          <a:lstStyle/>
          <a:p>
            <a:r>
              <a:rPr lang="en-GB" sz="2400" b="1" u="sng" dirty="0">
                <a:solidFill>
                  <a:srgbClr val="00B050"/>
                </a:solidFill>
                <a:latin typeface="Century Schoolbook" panose="02040604050505020304" pitchFamily="18" charset="0"/>
              </a:rPr>
              <a:t>Talk</a:t>
            </a:r>
            <a:r>
              <a:rPr lang="en-GB" sz="2400" b="1" u="sng" dirty="0">
                <a:latin typeface="Century Schoolbook" panose="02040604050505020304" pitchFamily="18" charset="0"/>
              </a:rPr>
              <a:t> about it</a:t>
            </a:r>
            <a:r>
              <a:rPr lang="en-GB" sz="2400" dirty="0">
                <a:latin typeface="Century Schoolbook" panose="02040604050505020304" pitchFamily="18" charset="0"/>
              </a:rPr>
              <a:t>: It has been said that “a problem shared is a problem halved”. It can really help to just talk to someone you trust. Chances are, someone has experienced something similar and can offer advice or a friendly ear.</a:t>
            </a:r>
          </a:p>
        </p:txBody>
      </p:sp>
      <p:sp>
        <p:nvSpPr>
          <p:cNvPr id="8" name="Rectangle 7">
            <a:extLst>
              <a:ext uri="{FF2B5EF4-FFF2-40B4-BE49-F238E27FC236}">
                <a16:creationId xmlns:a16="http://schemas.microsoft.com/office/drawing/2014/main" id="{2BCC616D-15CE-4E3C-8A74-4C845EE9FE99}"/>
              </a:ext>
            </a:extLst>
          </p:cNvPr>
          <p:cNvSpPr/>
          <p:nvPr/>
        </p:nvSpPr>
        <p:spPr>
          <a:xfrm>
            <a:off x="1794317" y="331398"/>
            <a:ext cx="10148301" cy="769441"/>
          </a:xfrm>
          <a:prstGeom prst="rect">
            <a:avLst/>
          </a:prstGeom>
        </p:spPr>
        <p:txBody>
          <a:bodyPr wrap="square">
            <a:spAutoFit/>
          </a:bodyPr>
          <a:lstStyle/>
          <a:p>
            <a:pPr algn="ctr"/>
            <a:r>
              <a:rPr lang="en-GB" sz="4400" cap="all" spc="300" dirty="0">
                <a:ln w="19050">
                  <a:solidFill>
                    <a:sysClr val="windowText" lastClr="000000"/>
                  </a:solidFill>
                </a:ln>
                <a:solidFill>
                  <a:sysClr val="windowText" lastClr="000000"/>
                </a:solidFill>
                <a:latin typeface="Century Schoolbook" panose="02040604050505020304" pitchFamily="18" charset="0"/>
              </a:rPr>
              <a:t>How to handle stress</a:t>
            </a:r>
            <a:endParaRPr lang="en-GB" sz="4400" cap="all" spc="300" dirty="0">
              <a:effectLst/>
              <a:latin typeface="Century Schoolbook" panose="02040604050505020304" pitchFamily="18" charset="0"/>
            </a:endParaRPr>
          </a:p>
        </p:txBody>
      </p:sp>
    </p:spTree>
    <p:extLst>
      <p:ext uri="{BB962C8B-B14F-4D97-AF65-F5344CB8AC3E}">
        <p14:creationId xmlns:p14="http://schemas.microsoft.com/office/powerpoint/2010/main" val="366203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118360" y="1441938"/>
            <a:ext cx="7682601" cy="3974124"/>
          </a:xfrm>
        </p:spPr>
        <p:txBody>
          <a:bodyPr vert="horz" lIns="91440" tIns="45720" rIns="91440" bIns="45720" rtlCol="0" anchor="ctr">
            <a:normAutofit/>
          </a:bodyPr>
          <a:lstStyle/>
          <a:p>
            <a:pPr algn="ctr"/>
            <a:r>
              <a:rPr lang="en-US" sz="8000" dirty="0">
                <a:solidFill>
                  <a:schemeClr val="bg1"/>
                </a:solidFill>
                <a:latin typeface="Bookman Old Style" panose="02050604050505020204" pitchFamily="18" charset="0"/>
              </a:rPr>
              <a:t>Wednesday</a:t>
            </a:r>
            <a:br>
              <a:rPr lang="en-US" sz="8000" dirty="0">
                <a:solidFill>
                  <a:schemeClr val="bg1"/>
                </a:solidFill>
                <a:latin typeface="Bookman Old Style" panose="02050604050505020204" pitchFamily="18" charset="0"/>
              </a:rPr>
            </a:br>
            <a:r>
              <a:rPr lang="en-US" sz="3600" dirty="0">
                <a:solidFill>
                  <a:schemeClr val="bg1"/>
                </a:solidFill>
                <a:latin typeface="Bookman Old Style" panose="02050604050505020204" pitchFamily="18" charset="0"/>
              </a:rPr>
              <a:t>Relaxation Exercises</a:t>
            </a:r>
            <a:br>
              <a:rPr lang="en-US" sz="8000" dirty="0">
                <a:solidFill>
                  <a:schemeClr val="bg1"/>
                </a:solidFill>
                <a:latin typeface="Bookman Old Style" panose="02050604050505020204" pitchFamily="18" charset="0"/>
              </a:rPr>
            </a:br>
            <a:endParaRPr lang="en-US" sz="6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24500177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000438" y="-63376"/>
            <a:ext cx="7257539" cy="1454051"/>
          </a:xfrm>
        </p:spPr>
        <p:txBody>
          <a:bodyPr vert="horz" lIns="91440" tIns="45720" rIns="91440" bIns="45720" rtlCol="0" anchor="ctr">
            <a:normAutofit/>
          </a:bodyPr>
          <a:lstStyle/>
          <a:p>
            <a:r>
              <a:rPr lang="en-US" sz="6600" dirty="0">
                <a:solidFill>
                  <a:srgbClr val="000000"/>
                </a:solidFill>
                <a:latin typeface="Bookman Old Style" panose="02050604050505020204" pitchFamily="18" charset="0"/>
              </a:rPr>
              <a:t>C</a:t>
            </a:r>
            <a:r>
              <a:rPr lang="en-US" sz="6600" kern="1200" dirty="0">
                <a:solidFill>
                  <a:srgbClr val="000000"/>
                </a:solidFill>
                <a:latin typeface="Bookman Old Style" panose="02050604050505020204" pitchFamily="18" charset="0"/>
              </a:rPr>
              <a:t>ollaboration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3" name="Rectangle 2">
            <a:extLst>
              <a:ext uri="{FF2B5EF4-FFF2-40B4-BE49-F238E27FC236}">
                <a16:creationId xmlns:a16="http://schemas.microsoft.com/office/drawing/2014/main" id="{86616793-C53D-4F7B-B582-341545CE84A8}"/>
              </a:ext>
            </a:extLst>
          </p:cNvPr>
          <p:cNvSpPr/>
          <p:nvPr/>
        </p:nvSpPr>
        <p:spPr>
          <a:xfrm>
            <a:off x="5240999" y="1761990"/>
            <a:ext cx="6812455" cy="3539430"/>
          </a:xfrm>
          <a:prstGeom prst="rect">
            <a:avLst/>
          </a:prstGeom>
        </p:spPr>
        <p:txBody>
          <a:bodyPr wrap="square">
            <a:spAutoFit/>
          </a:bodyPr>
          <a:lstStyle/>
          <a:p>
            <a:pPr marL="457200" indent="-457200">
              <a:buFont typeface="+mj-lt"/>
              <a:buAutoNum type="arabicPeriod"/>
            </a:pPr>
            <a:r>
              <a:rPr lang="en-US" sz="3200" dirty="0">
                <a:solidFill>
                  <a:srgbClr val="000000"/>
                </a:solidFill>
                <a:latin typeface="Century Schoolbook" panose="02040604050505020304" pitchFamily="18" charset="0"/>
              </a:rPr>
              <a:t>With the person next to you, spend 2 minutes discussing what you do to try and keep your stress under control. </a:t>
            </a:r>
          </a:p>
          <a:p>
            <a:pPr marL="457200" indent="-457200">
              <a:buFont typeface="+mj-lt"/>
              <a:buAutoNum type="arabicPeriod"/>
            </a:pPr>
            <a:endParaRPr lang="en-US" sz="3200" dirty="0">
              <a:solidFill>
                <a:srgbClr val="000000"/>
              </a:solidFill>
              <a:latin typeface="Century Schoolbook" panose="02040604050505020304" pitchFamily="18" charset="0"/>
            </a:endParaRPr>
          </a:p>
          <a:p>
            <a:pPr marL="457200" indent="-457200">
              <a:buFont typeface="+mj-lt"/>
              <a:buAutoNum type="arabicPeriod"/>
            </a:pPr>
            <a:endParaRPr lang="en-US" sz="3200" dirty="0">
              <a:solidFill>
                <a:srgbClr val="000000"/>
              </a:solidFill>
              <a:latin typeface="Century Schoolbook" panose="02040604050505020304" pitchFamily="18" charset="0"/>
            </a:endParaRPr>
          </a:p>
          <a:p>
            <a:pPr marL="457200" indent="-457200">
              <a:buFont typeface="+mj-lt"/>
              <a:buAutoNum type="arabicPeriod"/>
            </a:pPr>
            <a:r>
              <a:rPr lang="en-US" sz="3200" dirty="0">
                <a:solidFill>
                  <a:srgbClr val="000000"/>
                </a:solidFill>
                <a:latin typeface="Century Schoolbook" panose="02040604050505020304" pitchFamily="18" charset="0"/>
              </a:rPr>
              <a:t>Share with the class. </a:t>
            </a:r>
            <a:endParaRPr lang="en-US" sz="3200" dirty="0">
              <a:latin typeface="Century Schoolbook" panose="02040604050505020304" pitchFamily="18" charset="0"/>
            </a:endParaRPr>
          </a:p>
        </p:txBody>
      </p:sp>
    </p:spTree>
    <p:extLst>
      <p:ext uri="{BB962C8B-B14F-4D97-AF65-F5344CB8AC3E}">
        <p14:creationId xmlns:p14="http://schemas.microsoft.com/office/powerpoint/2010/main" val="135461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C42C4-193B-4E8F-9CCC-879DD1187DB2}"/>
              </a:ext>
            </a:extLst>
          </p:cNvPr>
          <p:cNvSpPr/>
          <p:nvPr/>
        </p:nvSpPr>
        <p:spPr>
          <a:xfrm>
            <a:off x="595745" y="1886819"/>
            <a:ext cx="11166764" cy="2802177"/>
          </a:xfrm>
          <a:prstGeom prst="rect">
            <a:avLst/>
          </a:prstGeom>
        </p:spPr>
        <p:txBody>
          <a:bodyPr wrap="square">
            <a:spAutoFit/>
          </a:bodyPr>
          <a:lstStyle/>
          <a:p>
            <a:pPr>
              <a:lnSpc>
                <a:spcPct val="150000"/>
              </a:lnSpc>
            </a:pPr>
            <a:r>
              <a:rPr lang="en-US" sz="2000" dirty="0">
                <a:solidFill>
                  <a:srgbClr val="333333"/>
                </a:solidFill>
                <a:latin typeface="Century Schoolbook" panose="02040604050505020304" pitchFamily="18" charset="0"/>
              </a:rPr>
              <a:t>Studies suggest that more than 80% of our students feel stressed out at school, most all of it is bad stress. The amount of stress matters, and can impact student academic performance as well. While low levels of stress (good stress) can boost memory formation, improve motivations and keep students focused; high levels of  stress (bad stress) can </a:t>
            </a:r>
            <a:r>
              <a:rPr lang="en-US" sz="2000" dirty="0">
                <a:latin typeface="Century Schoolbook" panose="02040604050505020304" pitchFamily="18" charset="0"/>
              </a:rPr>
              <a:t>impair a student’s ability to retrieve memories, making it more challenging to pass tests, write papers, or make a presentation in class.  </a:t>
            </a:r>
          </a:p>
        </p:txBody>
      </p:sp>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Overview</a:t>
            </a:r>
          </a:p>
        </p:txBody>
      </p:sp>
    </p:spTree>
    <p:extLst>
      <p:ext uri="{BB962C8B-B14F-4D97-AF65-F5344CB8AC3E}">
        <p14:creationId xmlns:p14="http://schemas.microsoft.com/office/powerpoint/2010/main" val="428035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8D4A77-912C-41AA-99CF-03DF45A34937}"/>
              </a:ext>
            </a:extLst>
          </p:cNvPr>
          <p:cNvPicPr>
            <a:picLocks noChangeAspect="1"/>
          </p:cNvPicPr>
          <p:nvPr/>
        </p:nvPicPr>
        <p:blipFill>
          <a:blip r:embed="rId2"/>
          <a:stretch>
            <a:fillRect/>
          </a:stretch>
        </p:blipFill>
        <p:spPr>
          <a:xfrm>
            <a:off x="2153351" y="277558"/>
            <a:ext cx="8616249" cy="6302883"/>
          </a:xfrm>
          <a:prstGeom prst="rect">
            <a:avLst/>
          </a:prstGeom>
        </p:spPr>
      </p:pic>
    </p:spTree>
    <p:extLst>
      <p:ext uri="{BB962C8B-B14F-4D97-AF65-F5344CB8AC3E}">
        <p14:creationId xmlns:p14="http://schemas.microsoft.com/office/powerpoint/2010/main" val="1881650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AE6277-43A1-4D8A-824B-B62B94FC163E}"/>
              </a:ext>
            </a:extLst>
          </p:cNvPr>
          <p:cNvSpPr txBox="1"/>
          <p:nvPr/>
        </p:nvSpPr>
        <p:spPr>
          <a:xfrm>
            <a:off x="2438400" y="221673"/>
            <a:ext cx="8645236" cy="1015663"/>
          </a:xfrm>
          <a:prstGeom prst="rect">
            <a:avLst/>
          </a:prstGeom>
          <a:noFill/>
        </p:spPr>
        <p:txBody>
          <a:bodyPr wrap="square" rtlCol="0">
            <a:spAutoFit/>
          </a:bodyPr>
          <a:lstStyle/>
          <a:p>
            <a:r>
              <a:rPr lang="en-US" sz="6000" dirty="0">
                <a:latin typeface="Century Schoolbook" panose="02040604050505020304" pitchFamily="18" charset="0"/>
              </a:rPr>
              <a:t>Video: Release</a:t>
            </a:r>
          </a:p>
        </p:txBody>
      </p:sp>
      <p:pic>
        <p:nvPicPr>
          <p:cNvPr id="3" name="Online Media 2" title="&quot;Release&quot;">
            <a:hlinkClick r:id="" action="ppaction://media"/>
            <a:extLst>
              <a:ext uri="{FF2B5EF4-FFF2-40B4-BE49-F238E27FC236}">
                <a16:creationId xmlns:a16="http://schemas.microsoft.com/office/drawing/2014/main" id="{C75BF887-91A3-49A0-94E1-420E0BEC20E1}"/>
              </a:ext>
            </a:extLst>
          </p:cNvPr>
          <p:cNvPicPr>
            <a:picLocks noRot="1" noChangeAspect="1"/>
          </p:cNvPicPr>
          <p:nvPr>
            <a:videoFile r:link="rId1"/>
          </p:nvPr>
        </p:nvPicPr>
        <p:blipFill>
          <a:blip r:embed="rId3"/>
          <a:stretch>
            <a:fillRect/>
          </a:stretch>
        </p:blipFill>
        <p:spPr>
          <a:xfrm>
            <a:off x="2022764" y="1278585"/>
            <a:ext cx="8769927" cy="4933084"/>
          </a:xfrm>
          <a:prstGeom prst="rect">
            <a:avLst/>
          </a:prstGeom>
        </p:spPr>
      </p:pic>
      <p:sp>
        <p:nvSpPr>
          <p:cNvPr id="4" name="Rectangle 3">
            <a:extLst>
              <a:ext uri="{FF2B5EF4-FFF2-40B4-BE49-F238E27FC236}">
                <a16:creationId xmlns:a16="http://schemas.microsoft.com/office/drawing/2014/main" id="{75F4470C-7C13-4D2F-B2CB-41C97B6FB14D}"/>
              </a:ext>
            </a:extLst>
          </p:cNvPr>
          <p:cNvSpPr/>
          <p:nvPr/>
        </p:nvSpPr>
        <p:spPr>
          <a:xfrm>
            <a:off x="3520359" y="6211669"/>
            <a:ext cx="5151282" cy="646331"/>
          </a:xfrm>
          <a:prstGeom prst="rect">
            <a:avLst/>
          </a:prstGeom>
        </p:spPr>
        <p:txBody>
          <a:bodyPr wrap="none">
            <a:spAutoFit/>
          </a:bodyPr>
          <a:lstStyle/>
          <a:p>
            <a:r>
              <a:rPr lang="en-US" dirty="0">
                <a:hlinkClick r:id="rId4"/>
              </a:rPr>
              <a:t>https://www.youtube.com/watch?v=GVWRvVH5gBQ</a:t>
            </a:r>
            <a:endParaRPr lang="en-US" dirty="0"/>
          </a:p>
          <a:p>
            <a:endParaRPr lang="en-US" dirty="0"/>
          </a:p>
        </p:txBody>
      </p:sp>
    </p:spTree>
    <p:extLst>
      <p:ext uri="{BB962C8B-B14F-4D97-AF65-F5344CB8AC3E}">
        <p14:creationId xmlns:p14="http://schemas.microsoft.com/office/powerpoint/2010/main" val="564857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C228A9-CD82-4133-8D2D-CEB9476A4C94}"/>
              </a:ext>
            </a:extLst>
          </p:cNvPr>
          <p:cNvPicPr>
            <a:picLocks noChangeAspect="1"/>
          </p:cNvPicPr>
          <p:nvPr/>
        </p:nvPicPr>
        <p:blipFill>
          <a:blip r:embed="rId2"/>
          <a:stretch>
            <a:fillRect/>
          </a:stretch>
        </p:blipFill>
        <p:spPr>
          <a:xfrm>
            <a:off x="1720324" y="265267"/>
            <a:ext cx="8867306" cy="6411304"/>
          </a:xfrm>
          <a:prstGeom prst="rect">
            <a:avLst/>
          </a:prstGeom>
        </p:spPr>
      </p:pic>
      <p:pic>
        <p:nvPicPr>
          <p:cNvPr id="3" name="Picture 4" descr="Music Player by nikla88">
            <a:hlinkClick r:id="rId3"/>
            <a:extLst>
              <a:ext uri="{FF2B5EF4-FFF2-40B4-BE49-F238E27FC236}">
                <a16:creationId xmlns:a16="http://schemas.microsoft.com/office/drawing/2014/main" id="{13843942-07C4-4F25-B091-669F0F4D03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882">
            <a:off x="7112064" y="3743910"/>
            <a:ext cx="1295159" cy="2577431"/>
          </a:xfrm>
          <a:prstGeom prst="rect">
            <a:avLst/>
          </a:prstGeom>
          <a:noFill/>
          <a:effectLst>
            <a:outerShdw blurRad="88900" dist="101600" dir="30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44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E710D-C304-4524-94FF-EBD128580F2B}"/>
              </a:ext>
            </a:extLst>
          </p:cNvPr>
          <p:cNvPicPr>
            <a:picLocks noChangeAspect="1"/>
          </p:cNvPicPr>
          <p:nvPr/>
        </p:nvPicPr>
        <p:blipFill>
          <a:blip r:embed="rId2"/>
          <a:stretch>
            <a:fillRect/>
          </a:stretch>
        </p:blipFill>
        <p:spPr>
          <a:xfrm>
            <a:off x="1812698" y="217033"/>
            <a:ext cx="8797245" cy="6466472"/>
          </a:xfrm>
          <a:prstGeom prst="rect">
            <a:avLst/>
          </a:prstGeom>
        </p:spPr>
      </p:pic>
    </p:spTree>
    <p:extLst>
      <p:ext uri="{BB962C8B-B14F-4D97-AF65-F5344CB8AC3E}">
        <p14:creationId xmlns:p14="http://schemas.microsoft.com/office/powerpoint/2010/main" val="276693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r>
              <a:rPr lang="en-US" sz="4000" dirty="0">
                <a:solidFill>
                  <a:schemeClr val="bg1"/>
                </a:solidFill>
                <a:latin typeface="Bookman Old Style" panose="02050604050505020204" pitchFamily="18" charset="0"/>
              </a:rPr>
              <a:t>Stress Busters  </a:t>
            </a: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927851" y="11593"/>
            <a:ext cx="6139458" cy="1454051"/>
          </a:xfrm>
        </p:spPr>
        <p:txBody>
          <a:bodyPr vert="horz" lIns="91440" tIns="45720" rIns="91440" bIns="45720" rtlCol="0" anchor="ctr">
            <a:normAutofit fontScale="90000"/>
          </a:bodyPr>
          <a:lstStyle/>
          <a:p>
            <a:r>
              <a:rPr lang="en-US" sz="6600" kern="1200" dirty="0">
                <a:solidFill>
                  <a:srgbClr val="000000"/>
                </a:solidFill>
                <a:latin typeface="Bookman Old Style" panose="02050604050505020204" pitchFamily="18" charset="0"/>
              </a:rPr>
              <a:t>Stress Busters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pic>
        <p:nvPicPr>
          <p:cNvPr id="3" name="Picture 2">
            <a:extLst>
              <a:ext uri="{FF2B5EF4-FFF2-40B4-BE49-F238E27FC236}">
                <a16:creationId xmlns:a16="http://schemas.microsoft.com/office/drawing/2014/main" id="{C5338411-26AB-4C50-BAB9-7CFF16EF52D0}"/>
              </a:ext>
            </a:extLst>
          </p:cNvPr>
          <p:cNvPicPr>
            <a:picLocks noChangeAspect="1"/>
          </p:cNvPicPr>
          <p:nvPr/>
        </p:nvPicPr>
        <p:blipFill>
          <a:blip r:embed="rId4"/>
          <a:stretch>
            <a:fillRect/>
          </a:stretch>
        </p:blipFill>
        <p:spPr>
          <a:xfrm>
            <a:off x="-92893" y="562868"/>
            <a:ext cx="4817421" cy="5390924"/>
          </a:xfrm>
          <a:prstGeom prst="ellipse">
            <a:avLst/>
          </a:prstGeom>
          <a:ln>
            <a:noFill/>
          </a:ln>
          <a:effectLst>
            <a:softEdge rad="112500"/>
          </a:effectLst>
        </p:spPr>
      </p:pic>
      <p:sp>
        <p:nvSpPr>
          <p:cNvPr id="6" name="TextBox 5">
            <a:extLst>
              <a:ext uri="{FF2B5EF4-FFF2-40B4-BE49-F238E27FC236}">
                <a16:creationId xmlns:a16="http://schemas.microsoft.com/office/drawing/2014/main" id="{00616523-BCDE-45D2-A905-9587203B48A6}"/>
              </a:ext>
            </a:extLst>
          </p:cNvPr>
          <p:cNvSpPr txBox="1"/>
          <p:nvPr/>
        </p:nvSpPr>
        <p:spPr>
          <a:xfrm>
            <a:off x="5429786" y="1465644"/>
            <a:ext cx="6452432" cy="4585871"/>
          </a:xfrm>
          <a:prstGeom prst="rect">
            <a:avLst/>
          </a:prstGeom>
          <a:noFill/>
        </p:spPr>
        <p:txBody>
          <a:bodyPr wrap="square" rtlCol="0">
            <a:spAutoFit/>
          </a:bodyPr>
          <a:lstStyle/>
          <a:p>
            <a:pPr marL="342900" indent="-342900">
              <a:buAutoNum type="arabicPeriod"/>
            </a:pPr>
            <a:r>
              <a:rPr lang="en-US" sz="2400" dirty="0">
                <a:latin typeface="Century Schoolbook" panose="02040604050505020304" pitchFamily="18" charset="0"/>
              </a:rPr>
              <a:t>Pass out the </a:t>
            </a:r>
            <a:r>
              <a:rPr lang="en-US" sz="2400" dirty="0">
                <a:latin typeface="Century Schoolbook" panose="02040604050505020304" pitchFamily="18" charset="0"/>
                <a:hlinkClick r:id="rId5"/>
              </a:rPr>
              <a:t>Stress Busters </a:t>
            </a:r>
            <a:r>
              <a:rPr lang="en-US" sz="2400" dirty="0">
                <a:latin typeface="Century Schoolbook" panose="02040604050505020304" pitchFamily="18" charset="0"/>
              </a:rPr>
              <a:t>list to all students </a:t>
            </a:r>
          </a:p>
          <a:p>
            <a:pPr marL="342900" indent="-342900">
              <a:buAutoNum type="arabicPeriod"/>
            </a:pPr>
            <a:endParaRPr lang="en-US" sz="2400" dirty="0">
              <a:latin typeface="Century Schoolbook" panose="02040604050505020304" pitchFamily="18" charset="0"/>
            </a:endParaRPr>
          </a:p>
          <a:p>
            <a:pPr marL="342900" indent="-342900">
              <a:buAutoNum type="arabicPeriod"/>
            </a:pPr>
            <a:r>
              <a:rPr lang="en-US" sz="2400" dirty="0">
                <a:latin typeface="Century Schoolbook" panose="02040604050505020304" pitchFamily="18" charset="0"/>
              </a:rPr>
              <a:t> Have students pick one suggestions and give an example of how it could be used.</a:t>
            </a:r>
          </a:p>
          <a:p>
            <a:endParaRPr lang="en-US" sz="2400" dirty="0">
              <a:latin typeface="Century Schoolbook" panose="02040604050505020304" pitchFamily="18" charset="0"/>
            </a:endParaRPr>
          </a:p>
          <a:p>
            <a:r>
              <a:rPr lang="en-US" sz="2400" b="1" dirty="0">
                <a:effectLst>
                  <a:outerShdw blurRad="38100" dist="38100" dir="2700000" algn="tl">
                    <a:srgbClr val="000000">
                      <a:alpha val="43137"/>
                    </a:srgbClr>
                  </a:outerShdw>
                </a:effectLst>
                <a:latin typeface="Century Schoolbook" panose="02040604050505020304" pitchFamily="18" charset="0"/>
              </a:rPr>
              <a:t>Example: </a:t>
            </a:r>
          </a:p>
          <a:p>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000" b="1" dirty="0">
                <a:latin typeface="Century Schoolbook" panose="02040604050505020304" pitchFamily="18" charset="0"/>
              </a:rPr>
              <a:t>Quick Fix  </a:t>
            </a:r>
            <a:r>
              <a:rPr lang="en-US" sz="2000" dirty="0">
                <a:latin typeface="Century Schoolbook" panose="02040604050505020304" pitchFamily="18" charset="0"/>
              </a:rPr>
              <a:t>- I play with kinetic sand</a:t>
            </a:r>
          </a:p>
          <a:p>
            <a:pPr marL="285750" indent="-285750">
              <a:buFont typeface="Wingdings" panose="05000000000000000000" pitchFamily="2" charset="2"/>
              <a:buChar char="ü"/>
            </a:pPr>
            <a:endParaRPr lang="en-US" sz="2000" dirty="0">
              <a:latin typeface="Century Schoolbook" panose="02040604050505020304" pitchFamily="18" charset="0"/>
            </a:endParaRPr>
          </a:p>
          <a:p>
            <a:pPr marL="285750" indent="-285750">
              <a:buFont typeface="Wingdings" panose="05000000000000000000" pitchFamily="2" charset="2"/>
              <a:buChar char="ü"/>
            </a:pPr>
            <a:r>
              <a:rPr lang="en-US" sz="2000" dirty="0">
                <a:latin typeface="Century Schoolbook" panose="02040604050505020304" pitchFamily="18" charset="0"/>
              </a:rPr>
              <a:t> </a:t>
            </a:r>
            <a:r>
              <a:rPr lang="en-US" sz="2000" b="1" dirty="0">
                <a:latin typeface="Century Schoolbook" panose="02040604050505020304" pitchFamily="18" charset="0"/>
              </a:rPr>
              <a:t>Imagery</a:t>
            </a:r>
            <a:r>
              <a:rPr lang="en-US" sz="2000" dirty="0">
                <a:latin typeface="Century Schoolbook" panose="02040604050505020304" pitchFamily="18" charset="0"/>
              </a:rPr>
              <a:t> – I watch </a:t>
            </a:r>
            <a:r>
              <a:rPr lang="en-US" sz="2000" dirty="0">
                <a:latin typeface="Century Schoolbook" panose="02040604050505020304" pitchFamily="18" charset="0"/>
                <a:hlinkClick r:id="rId6"/>
              </a:rPr>
              <a:t>Oddly Satisfying Calm Videos </a:t>
            </a:r>
            <a:r>
              <a:rPr lang="en-US" sz="2000" dirty="0">
                <a:latin typeface="Century Schoolbook" panose="02040604050505020304" pitchFamily="18" charset="0"/>
              </a:rPr>
              <a:t>on </a:t>
            </a:r>
            <a:r>
              <a:rPr lang="en-US" sz="2000" dirty="0" err="1">
                <a:latin typeface="Century Schoolbook" panose="02040604050505020304" pitchFamily="18" charset="0"/>
              </a:rPr>
              <a:t>Youtube</a:t>
            </a:r>
            <a:endParaRPr lang="en-US" sz="2000" dirty="0">
              <a:latin typeface="Century Schoolbook" panose="02040604050505020304" pitchFamily="18" charset="0"/>
            </a:endParaRPr>
          </a:p>
          <a:p>
            <a:r>
              <a:rPr lang="en-US" sz="2000" dirty="0">
                <a:latin typeface="Century Schoolbook" panose="02040604050505020304" pitchFamily="18" charset="0"/>
              </a:rPr>
              <a:t> </a:t>
            </a:r>
          </a:p>
        </p:txBody>
      </p:sp>
      <p:sp>
        <p:nvSpPr>
          <p:cNvPr id="7" name="Rectangle 6">
            <a:extLst>
              <a:ext uri="{FF2B5EF4-FFF2-40B4-BE49-F238E27FC236}">
                <a16:creationId xmlns:a16="http://schemas.microsoft.com/office/drawing/2014/main" id="{E75D121E-34F9-439A-8C15-5A3F469FF8AC}"/>
              </a:ext>
            </a:extLst>
          </p:cNvPr>
          <p:cNvSpPr/>
          <p:nvPr/>
        </p:nvSpPr>
        <p:spPr>
          <a:xfrm>
            <a:off x="2867891" y="6445703"/>
            <a:ext cx="9739745" cy="646331"/>
          </a:xfrm>
          <a:prstGeom prst="rect">
            <a:avLst/>
          </a:prstGeom>
        </p:spPr>
        <p:txBody>
          <a:bodyPr wrap="square">
            <a:spAutoFit/>
          </a:bodyPr>
          <a:lstStyle/>
          <a:p>
            <a:r>
              <a:rPr lang="en-US" dirty="0"/>
              <a:t>Stress Buster List: </a:t>
            </a:r>
            <a:r>
              <a:rPr lang="en-US" dirty="0">
                <a:hlinkClick r:id="rId5"/>
              </a:rPr>
              <a:t>http://selmatters.weebly.com/uploads/1/2/0/5/120562389/stress_busters.pdf</a:t>
            </a:r>
            <a:endParaRPr lang="en-US" dirty="0"/>
          </a:p>
          <a:p>
            <a:endParaRPr lang="en-US" dirty="0"/>
          </a:p>
        </p:txBody>
      </p:sp>
    </p:spTree>
    <p:extLst>
      <p:ext uri="{BB962C8B-B14F-4D97-AF65-F5344CB8AC3E}">
        <p14:creationId xmlns:p14="http://schemas.microsoft.com/office/powerpoint/2010/main" val="4028052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98F9-4263-40E8-9A73-6A200FEFAA0B}"/>
              </a:ext>
            </a:extLst>
          </p:cNvPr>
          <p:cNvSpPr txBox="1">
            <a:spLocks/>
          </p:cNvSpPr>
          <p:nvPr/>
        </p:nvSpPr>
        <p:spPr>
          <a:xfrm>
            <a:off x="6658044" y="804334"/>
            <a:ext cx="50063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kern="1200" dirty="0">
                <a:solidFill>
                  <a:schemeClr val="tx1"/>
                </a:solidFill>
                <a:latin typeface="Century Schoolbook" panose="02040604050505020304" pitchFamily="18" charset="0"/>
              </a:rPr>
              <a:t>My Stress Plan</a:t>
            </a:r>
          </a:p>
        </p:txBody>
      </p:sp>
      <p:sp>
        <p:nvSpPr>
          <p:cNvPr id="14" name="Freeform: Shape 1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1F0201D-AF2B-4194-8D42-97B242976711}"/>
              </a:ext>
            </a:extLst>
          </p:cNvPr>
          <p:cNvPicPr>
            <a:picLocks noChangeAspect="1"/>
          </p:cNvPicPr>
          <p:nvPr/>
        </p:nvPicPr>
        <p:blipFill>
          <a:blip r:embed="rId2"/>
          <a:stretch>
            <a:fillRect/>
          </a:stretch>
        </p:blipFill>
        <p:spPr>
          <a:xfrm>
            <a:off x="603883" y="286808"/>
            <a:ext cx="3625990" cy="4818592"/>
          </a:xfrm>
          <a:prstGeom prst="rect">
            <a:avLst/>
          </a:prstGeom>
        </p:spPr>
      </p:pic>
      <p:sp>
        <p:nvSpPr>
          <p:cNvPr id="3" name="TextBox 2">
            <a:extLst>
              <a:ext uri="{FF2B5EF4-FFF2-40B4-BE49-F238E27FC236}">
                <a16:creationId xmlns:a16="http://schemas.microsoft.com/office/drawing/2014/main" id="{88F513E8-90B6-47C4-A5C3-1EC62A1E9915}"/>
              </a:ext>
            </a:extLst>
          </p:cNvPr>
          <p:cNvSpPr txBox="1"/>
          <p:nvPr/>
        </p:nvSpPr>
        <p:spPr>
          <a:xfrm>
            <a:off x="6658044" y="2871982"/>
            <a:ext cx="5006336" cy="318168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800" dirty="0">
                <a:latin typeface="Century Schoolbook" panose="02040604050505020304" pitchFamily="18" charset="0"/>
              </a:rPr>
              <a:t>Putting a plan in place can help you cope with stress.</a:t>
            </a:r>
          </a:p>
          <a:p>
            <a:pPr indent="-228600">
              <a:lnSpc>
                <a:spcPct val="90000"/>
              </a:lnSpc>
              <a:spcAft>
                <a:spcPts val="600"/>
              </a:spcAft>
              <a:buFont typeface="Arial" panose="020B0604020202020204" pitchFamily="34" charset="0"/>
              <a:buChar char="•"/>
            </a:pPr>
            <a:endParaRPr lang="en-US" sz="2800" dirty="0">
              <a:latin typeface="Century Schoolbook" panose="02040604050505020304" pitchFamily="18" charset="0"/>
            </a:endParaRPr>
          </a:p>
          <a:p>
            <a:pPr indent="-228600">
              <a:lnSpc>
                <a:spcPct val="90000"/>
              </a:lnSpc>
              <a:spcAft>
                <a:spcPts val="600"/>
              </a:spcAft>
              <a:buFont typeface="Arial" panose="020B0604020202020204" pitchFamily="34" charset="0"/>
              <a:buChar char="•"/>
            </a:pPr>
            <a:r>
              <a:rPr lang="en-US" sz="2800" dirty="0">
                <a:latin typeface="Century Schoolbook" panose="02040604050505020304" pitchFamily="18" charset="0"/>
              </a:rPr>
              <a:t>Create a list of action points that you can control and enjoy doing, which will help you feel better in a stressful situation.</a:t>
            </a:r>
          </a:p>
        </p:txBody>
      </p:sp>
      <p:sp>
        <p:nvSpPr>
          <p:cNvPr id="5" name="Rectangle 4">
            <a:extLst>
              <a:ext uri="{FF2B5EF4-FFF2-40B4-BE49-F238E27FC236}">
                <a16:creationId xmlns:a16="http://schemas.microsoft.com/office/drawing/2014/main" id="{810C0124-D25C-48EE-B3BE-7118C0C0DAE7}"/>
              </a:ext>
            </a:extLst>
          </p:cNvPr>
          <p:cNvSpPr/>
          <p:nvPr/>
        </p:nvSpPr>
        <p:spPr>
          <a:xfrm>
            <a:off x="180109" y="5647862"/>
            <a:ext cx="3422073" cy="1200329"/>
          </a:xfrm>
          <a:prstGeom prst="rect">
            <a:avLst/>
          </a:prstGeom>
        </p:spPr>
        <p:txBody>
          <a:bodyPr wrap="square">
            <a:spAutoFit/>
          </a:bodyPr>
          <a:lstStyle/>
          <a:p>
            <a:r>
              <a:rPr lang="en-US" dirty="0">
                <a:solidFill>
                  <a:schemeClr val="bg1"/>
                </a:solidFill>
                <a:hlinkClick r:id="rId3"/>
              </a:rPr>
              <a:t>http://selmatters.weebly.com/uploads/1/2/0/5/120562389/my_stress_plan.pdf</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1026364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98F9-4263-40E8-9A73-6A200FEFAA0B}"/>
              </a:ext>
            </a:extLst>
          </p:cNvPr>
          <p:cNvSpPr txBox="1">
            <a:spLocks/>
          </p:cNvSpPr>
          <p:nvPr/>
        </p:nvSpPr>
        <p:spPr>
          <a:xfrm>
            <a:off x="3156942" y="288684"/>
            <a:ext cx="8023676" cy="14540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000000"/>
                </a:solidFill>
                <a:latin typeface="Bookman Old Style" panose="02050604050505020204" pitchFamily="18" charset="0"/>
              </a:rPr>
              <a:t>Optional Activities </a:t>
            </a:r>
          </a:p>
        </p:txBody>
      </p:sp>
      <p:sp>
        <p:nvSpPr>
          <p:cNvPr id="3" name="TextBox 2">
            <a:extLst>
              <a:ext uri="{FF2B5EF4-FFF2-40B4-BE49-F238E27FC236}">
                <a16:creationId xmlns:a16="http://schemas.microsoft.com/office/drawing/2014/main" id="{5937BF09-1E2B-4471-BA26-4832A3132CFE}"/>
              </a:ext>
            </a:extLst>
          </p:cNvPr>
          <p:cNvSpPr txBox="1"/>
          <p:nvPr/>
        </p:nvSpPr>
        <p:spPr>
          <a:xfrm>
            <a:off x="540327" y="2258291"/>
            <a:ext cx="4730782" cy="3785652"/>
          </a:xfrm>
          <a:prstGeom prst="rect">
            <a:avLst/>
          </a:prstGeom>
          <a:noFill/>
        </p:spPr>
        <p:txBody>
          <a:bodyPr wrap="none" rtlCol="0">
            <a:spAutoFit/>
          </a:bodyPr>
          <a:lstStyle/>
          <a:p>
            <a:pPr marL="285750" indent="-285750">
              <a:buFont typeface="Wingdings" panose="05000000000000000000" pitchFamily="2" charset="2"/>
              <a:buChar char="ü"/>
            </a:pPr>
            <a:r>
              <a:rPr lang="en-US" sz="4000" dirty="0">
                <a:latin typeface="Century Schoolbook" panose="02040604050505020304" pitchFamily="18" charset="0"/>
              </a:rPr>
              <a:t> </a:t>
            </a:r>
            <a:r>
              <a:rPr lang="en-US" sz="4000" dirty="0">
                <a:latin typeface="Century Schoolbook" panose="02040604050505020304" pitchFamily="18" charset="0"/>
                <a:hlinkClick r:id="rId2"/>
              </a:rPr>
              <a:t>Stress Checklist </a:t>
            </a:r>
            <a:endParaRPr lang="en-US" sz="4000" dirty="0">
              <a:latin typeface="Century Schoolbook" panose="02040604050505020304" pitchFamily="18" charset="0"/>
            </a:endParaRPr>
          </a:p>
          <a:p>
            <a:pPr marL="285750" indent="-285750">
              <a:buFont typeface="Wingdings" panose="05000000000000000000" pitchFamily="2" charset="2"/>
              <a:buChar char="ü"/>
            </a:pPr>
            <a:endParaRPr lang="en-US" sz="4000" dirty="0">
              <a:latin typeface="Century Schoolbook" panose="02040604050505020304" pitchFamily="18" charset="0"/>
            </a:endParaRPr>
          </a:p>
          <a:p>
            <a:pPr marL="285750" indent="-285750">
              <a:buFont typeface="Wingdings" panose="05000000000000000000" pitchFamily="2" charset="2"/>
              <a:buChar char="ü"/>
            </a:pPr>
            <a:endParaRPr lang="en-US" sz="4000" dirty="0">
              <a:latin typeface="Century Schoolbook" panose="02040604050505020304" pitchFamily="18" charset="0"/>
            </a:endParaRPr>
          </a:p>
          <a:p>
            <a:pPr marL="285750" indent="-285750">
              <a:buFont typeface="Wingdings" panose="05000000000000000000" pitchFamily="2" charset="2"/>
              <a:buChar char="ü"/>
            </a:pPr>
            <a:endParaRPr lang="en-US" sz="4000" dirty="0">
              <a:latin typeface="Century Schoolbook" panose="02040604050505020304" pitchFamily="18" charset="0"/>
            </a:endParaRPr>
          </a:p>
          <a:p>
            <a:pPr marL="285750" indent="-285750">
              <a:buFont typeface="Wingdings" panose="05000000000000000000" pitchFamily="2" charset="2"/>
              <a:buChar char="ü"/>
            </a:pPr>
            <a:endParaRPr lang="en-US" sz="4000" dirty="0">
              <a:latin typeface="Century Schoolbook" panose="02040604050505020304" pitchFamily="18" charset="0"/>
            </a:endParaRPr>
          </a:p>
          <a:p>
            <a:pPr marL="285750" indent="-285750">
              <a:buFont typeface="Wingdings" panose="05000000000000000000" pitchFamily="2" charset="2"/>
              <a:buChar char="ü"/>
            </a:pPr>
            <a:r>
              <a:rPr lang="en-US" sz="4000" dirty="0">
                <a:latin typeface="Century Schoolbook" panose="02040604050505020304" pitchFamily="18" charset="0"/>
              </a:rPr>
              <a:t> </a:t>
            </a:r>
            <a:r>
              <a:rPr lang="en-US" sz="4000" dirty="0">
                <a:latin typeface="Century Schoolbook" panose="02040604050505020304" pitchFamily="18" charset="0"/>
                <a:hlinkClick r:id="rId3"/>
              </a:rPr>
              <a:t>Stress Bingo </a:t>
            </a:r>
            <a:endParaRPr lang="en-US" sz="4000" dirty="0">
              <a:latin typeface="Century Schoolbook" panose="02040604050505020304" pitchFamily="18" charset="0"/>
            </a:endParaRPr>
          </a:p>
        </p:txBody>
      </p:sp>
      <p:pic>
        <p:nvPicPr>
          <p:cNvPr id="4" name="Picture 3">
            <a:extLst>
              <a:ext uri="{FF2B5EF4-FFF2-40B4-BE49-F238E27FC236}">
                <a16:creationId xmlns:a16="http://schemas.microsoft.com/office/drawing/2014/main" id="{753A0D24-225D-4C25-84DB-E4CBDACD605E}"/>
              </a:ext>
            </a:extLst>
          </p:cNvPr>
          <p:cNvPicPr>
            <a:picLocks noChangeAspect="1"/>
          </p:cNvPicPr>
          <p:nvPr/>
        </p:nvPicPr>
        <p:blipFill>
          <a:blip r:embed="rId4"/>
          <a:stretch>
            <a:fillRect/>
          </a:stretch>
        </p:blipFill>
        <p:spPr>
          <a:xfrm>
            <a:off x="8601818" y="1563893"/>
            <a:ext cx="2443554" cy="3029337"/>
          </a:xfrm>
          <a:prstGeom prst="rect">
            <a:avLst/>
          </a:prstGeom>
        </p:spPr>
      </p:pic>
      <p:pic>
        <p:nvPicPr>
          <p:cNvPr id="5" name="Picture 4">
            <a:extLst>
              <a:ext uri="{FF2B5EF4-FFF2-40B4-BE49-F238E27FC236}">
                <a16:creationId xmlns:a16="http://schemas.microsoft.com/office/drawing/2014/main" id="{807087A8-081F-425F-A599-2A91174C0F59}"/>
              </a:ext>
            </a:extLst>
          </p:cNvPr>
          <p:cNvPicPr>
            <a:picLocks noChangeAspect="1"/>
          </p:cNvPicPr>
          <p:nvPr/>
        </p:nvPicPr>
        <p:blipFill rotWithShape="1">
          <a:blip r:embed="rId5"/>
          <a:srcRect t="2168" r="4882"/>
          <a:stretch/>
        </p:blipFill>
        <p:spPr>
          <a:xfrm rot="5400000">
            <a:off x="5009249" y="3457236"/>
            <a:ext cx="2544071" cy="3316060"/>
          </a:xfrm>
          <a:prstGeom prst="rect">
            <a:avLst/>
          </a:prstGeom>
        </p:spPr>
      </p:pic>
    </p:spTree>
    <p:extLst>
      <p:ext uri="{BB962C8B-B14F-4D97-AF65-F5344CB8AC3E}">
        <p14:creationId xmlns:p14="http://schemas.microsoft.com/office/powerpoint/2010/main" val="796519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A526FC-5EA8-4DF6-BB2D-D6FEFD7A8F96}"/>
              </a:ext>
            </a:extLst>
          </p:cNvPr>
          <p:cNvPicPr>
            <a:picLocks noChangeAspect="1"/>
          </p:cNvPicPr>
          <p:nvPr/>
        </p:nvPicPr>
        <p:blipFill rotWithShape="1">
          <a:blip r:embed="rId2">
            <a:extLst>
              <a:ext uri="{28A0092B-C50C-407E-A947-70E740481C1C}">
                <a14:useLocalDpi xmlns:a14="http://schemas.microsoft.com/office/drawing/2010/main" val="0"/>
              </a:ext>
            </a:extLst>
          </a:blip>
          <a:srcRect t="7273" b="7983"/>
          <a:stretch/>
        </p:blipFill>
        <p:spPr>
          <a:xfrm>
            <a:off x="232308" y="332510"/>
            <a:ext cx="5004710" cy="6269804"/>
          </a:xfrm>
          <a:prstGeom prst="rect">
            <a:avLst/>
          </a:prstGeom>
        </p:spPr>
      </p:pic>
      <p:pic>
        <p:nvPicPr>
          <p:cNvPr id="4" name="Picture 3">
            <a:extLst>
              <a:ext uri="{FF2B5EF4-FFF2-40B4-BE49-F238E27FC236}">
                <a16:creationId xmlns:a16="http://schemas.microsoft.com/office/drawing/2014/main" id="{59F9E71C-44BA-48BE-BFEA-98C9A125D0A5}"/>
              </a:ext>
            </a:extLst>
          </p:cNvPr>
          <p:cNvPicPr>
            <a:picLocks noChangeAspect="1"/>
          </p:cNvPicPr>
          <p:nvPr/>
        </p:nvPicPr>
        <p:blipFill>
          <a:blip r:embed="rId3"/>
          <a:stretch>
            <a:fillRect/>
          </a:stretch>
        </p:blipFill>
        <p:spPr>
          <a:xfrm>
            <a:off x="6558247" y="295384"/>
            <a:ext cx="5005250" cy="6267231"/>
          </a:xfrm>
          <a:prstGeom prst="rect">
            <a:avLst/>
          </a:prstGeom>
        </p:spPr>
      </p:pic>
    </p:spTree>
    <p:extLst>
      <p:ext uri="{BB962C8B-B14F-4D97-AF65-F5344CB8AC3E}">
        <p14:creationId xmlns:p14="http://schemas.microsoft.com/office/powerpoint/2010/main" val="553008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Friday </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Objective</a:t>
            </a:r>
          </a:p>
        </p:txBody>
      </p:sp>
      <p:sp>
        <p:nvSpPr>
          <p:cNvPr id="2" name="TextBox 1">
            <a:extLst>
              <a:ext uri="{FF2B5EF4-FFF2-40B4-BE49-F238E27FC236}">
                <a16:creationId xmlns:a16="http://schemas.microsoft.com/office/drawing/2014/main" id="{0B406E11-232E-462A-98D8-4A0EBE079D87}"/>
              </a:ext>
            </a:extLst>
          </p:cNvPr>
          <p:cNvSpPr txBox="1"/>
          <p:nvPr/>
        </p:nvSpPr>
        <p:spPr>
          <a:xfrm>
            <a:off x="390974" y="2396837"/>
            <a:ext cx="11232989" cy="1938992"/>
          </a:xfrm>
          <a:prstGeom prst="rect">
            <a:avLst/>
          </a:prstGeom>
          <a:noFill/>
        </p:spPr>
        <p:txBody>
          <a:bodyPr wrap="square" rtlCol="0">
            <a:spAutoFit/>
          </a:bodyPr>
          <a:lstStyle/>
          <a:p>
            <a:pPr marL="285750" indent="-285750">
              <a:buFont typeface="Wingdings" panose="05000000000000000000" pitchFamily="2" charset="2"/>
              <a:buChar char="ü"/>
            </a:pPr>
            <a:r>
              <a:rPr lang="en-US" dirty="0"/>
              <a:t>  </a:t>
            </a:r>
            <a:r>
              <a:rPr lang="en-US" sz="2400" dirty="0">
                <a:latin typeface="Century Schoolbook" panose="02040604050505020304" pitchFamily="18" charset="0"/>
              </a:rPr>
              <a:t>Identify what causes stress and what the emotional and physical effects are</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Identify the difference between good &amp; bad stress</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Explore a variety of techniques to manage stress </a:t>
            </a:r>
          </a:p>
        </p:txBody>
      </p:sp>
    </p:spTree>
    <p:extLst>
      <p:ext uri="{BB962C8B-B14F-4D97-AF65-F5344CB8AC3E}">
        <p14:creationId xmlns:p14="http://schemas.microsoft.com/office/powerpoint/2010/main" val="70114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588D-E4D6-4170-A513-31548602F5FD}"/>
              </a:ext>
            </a:extLst>
          </p:cNvPr>
          <p:cNvSpPr>
            <a:spLocks noGrp="1"/>
          </p:cNvSpPr>
          <p:nvPr>
            <p:ph type="title" idx="4294967295"/>
          </p:nvPr>
        </p:nvSpPr>
        <p:spPr>
          <a:xfrm>
            <a:off x="1704109" y="545956"/>
            <a:ext cx="10487891" cy="1609725"/>
          </a:xfrm>
          <a:prstGeom prst="rect">
            <a:avLst/>
          </a:prstGeom>
        </p:spPr>
        <p:txBody>
          <a:bodyPr/>
          <a:lstStyle/>
          <a:p>
            <a:r>
              <a:rPr lang="en-US" sz="4000" b="1" dirty="0">
                <a:latin typeface="Century Schoolbook" panose="02040604050505020304" pitchFamily="18" charset="0"/>
              </a:rPr>
              <a:t>Video</a:t>
            </a:r>
            <a:r>
              <a:rPr lang="en-US" sz="4000" dirty="0">
                <a:latin typeface="Century Schoolbook" panose="02040604050505020304" pitchFamily="18" charset="0"/>
              </a:rPr>
              <a:t> – What if Stress could be your friend</a:t>
            </a:r>
          </a:p>
        </p:txBody>
      </p:sp>
      <p:pic>
        <p:nvPicPr>
          <p:cNvPr id="3" name="Online Media 2" title="How to make stress your friend | Kelly McGonigal">
            <a:hlinkClick r:id="" action="ppaction://media"/>
            <a:extLst>
              <a:ext uri="{FF2B5EF4-FFF2-40B4-BE49-F238E27FC236}">
                <a16:creationId xmlns:a16="http://schemas.microsoft.com/office/drawing/2014/main" id="{F5EA12B4-1E24-491D-A2F7-3D50F2872208}"/>
              </a:ext>
            </a:extLst>
          </p:cNvPr>
          <p:cNvPicPr>
            <a:picLocks noRot="1" noChangeAspect="1"/>
          </p:cNvPicPr>
          <p:nvPr>
            <a:videoFile r:link="rId1"/>
          </p:nvPr>
        </p:nvPicPr>
        <p:blipFill>
          <a:blip r:embed="rId3"/>
          <a:stretch>
            <a:fillRect/>
          </a:stretch>
        </p:blipFill>
        <p:spPr>
          <a:xfrm>
            <a:off x="1704109" y="1350818"/>
            <a:ext cx="8963891" cy="5042189"/>
          </a:xfrm>
          <a:prstGeom prst="rect">
            <a:avLst/>
          </a:prstGeom>
        </p:spPr>
      </p:pic>
      <p:sp>
        <p:nvSpPr>
          <p:cNvPr id="4" name="Rectangle 3">
            <a:extLst>
              <a:ext uri="{FF2B5EF4-FFF2-40B4-BE49-F238E27FC236}">
                <a16:creationId xmlns:a16="http://schemas.microsoft.com/office/drawing/2014/main" id="{DB98D9BF-04C2-407F-8A36-23848E46A723}"/>
              </a:ext>
            </a:extLst>
          </p:cNvPr>
          <p:cNvSpPr/>
          <p:nvPr/>
        </p:nvSpPr>
        <p:spPr>
          <a:xfrm>
            <a:off x="3073875" y="6312044"/>
            <a:ext cx="4991303" cy="646331"/>
          </a:xfrm>
          <a:prstGeom prst="rect">
            <a:avLst/>
          </a:prstGeom>
        </p:spPr>
        <p:txBody>
          <a:bodyPr wrap="none">
            <a:spAutoFit/>
          </a:bodyPr>
          <a:lstStyle/>
          <a:p>
            <a:r>
              <a:rPr lang="en-US" dirty="0">
                <a:hlinkClick r:id="rId4"/>
              </a:rPr>
              <a:t>https://www.youtube.com/watch?v=RcGyVTAoXEU</a:t>
            </a:r>
            <a:endParaRPr lang="en-US" dirty="0"/>
          </a:p>
          <a:p>
            <a:endParaRPr lang="en-US" dirty="0"/>
          </a:p>
        </p:txBody>
      </p:sp>
    </p:spTree>
    <p:extLst>
      <p:ext uri="{BB962C8B-B14F-4D97-AF65-F5344CB8AC3E}">
        <p14:creationId xmlns:p14="http://schemas.microsoft.com/office/powerpoint/2010/main" val="3936495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04A37-5DF3-4D94-9485-4271D6BE7B92}"/>
              </a:ext>
            </a:extLst>
          </p:cNvPr>
          <p:cNvSpPr txBox="1"/>
          <p:nvPr/>
        </p:nvSpPr>
        <p:spPr>
          <a:xfrm>
            <a:off x="1906650" y="1207324"/>
            <a:ext cx="9005454" cy="830997"/>
          </a:xfrm>
          <a:prstGeom prst="rect">
            <a:avLst/>
          </a:prstGeom>
          <a:noFill/>
        </p:spPr>
        <p:txBody>
          <a:bodyPr wrap="square" rtlCol="0">
            <a:spAutoFit/>
          </a:bodyPr>
          <a:lstStyle/>
          <a:p>
            <a:pPr algn="ctr"/>
            <a:r>
              <a:rPr lang="en-US" sz="4800" dirty="0">
                <a:latin typeface="Century Schoolbook" panose="02040604050505020304" pitchFamily="18" charset="0"/>
              </a:rPr>
              <a:t>REMEMBER </a:t>
            </a:r>
          </a:p>
        </p:txBody>
      </p:sp>
      <p:sp>
        <p:nvSpPr>
          <p:cNvPr id="3" name="TextBox 2">
            <a:extLst>
              <a:ext uri="{FF2B5EF4-FFF2-40B4-BE49-F238E27FC236}">
                <a16:creationId xmlns:a16="http://schemas.microsoft.com/office/drawing/2014/main" id="{713487BC-D7FA-4282-9206-74ACE2768712}"/>
              </a:ext>
            </a:extLst>
          </p:cNvPr>
          <p:cNvSpPr txBox="1"/>
          <p:nvPr/>
        </p:nvSpPr>
        <p:spPr>
          <a:xfrm>
            <a:off x="900545" y="3620179"/>
            <a:ext cx="10390909" cy="2862322"/>
          </a:xfrm>
          <a:prstGeom prst="rect">
            <a:avLst/>
          </a:prstGeom>
          <a:noFill/>
        </p:spPr>
        <p:txBody>
          <a:bodyPr wrap="square" rtlCol="0">
            <a:spAutoFit/>
          </a:bodyPr>
          <a:lstStyle/>
          <a:p>
            <a:pPr algn="ctr"/>
            <a:r>
              <a:rPr lang="en-US" sz="3600" dirty="0">
                <a:latin typeface="Century Schoolbook" panose="02040604050505020304" pitchFamily="18" charset="0"/>
              </a:rPr>
              <a:t>You must accept that there are some things you cannot change </a:t>
            </a:r>
          </a:p>
          <a:p>
            <a:pPr algn="ctr"/>
            <a:endParaRPr lang="en-US" sz="3600" dirty="0">
              <a:latin typeface="Century Schoolbook" panose="02040604050505020304" pitchFamily="18" charset="0"/>
            </a:endParaRPr>
          </a:p>
          <a:p>
            <a:pPr algn="ctr"/>
            <a:r>
              <a:rPr lang="en-US" sz="3600" dirty="0">
                <a:latin typeface="Century Schoolbook" panose="02040604050505020304" pitchFamily="18" charset="0"/>
              </a:rPr>
              <a:t>But you can change how you think about things.</a:t>
            </a:r>
          </a:p>
        </p:txBody>
      </p:sp>
      <p:pic>
        <p:nvPicPr>
          <p:cNvPr id="5" name="Picture 4">
            <a:extLst>
              <a:ext uri="{FF2B5EF4-FFF2-40B4-BE49-F238E27FC236}">
                <a16:creationId xmlns:a16="http://schemas.microsoft.com/office/drawing/2014/main" id="{15736C3F-5CA1-4008-9ED5-59BD20CE3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650" y="342422"/>
            <a:ext cx="1518721" cy="2278082"/>
          </a:xfrm>
          <a:prstGeom prst="rect">
            <a:avLst/>
          </a:prstGeom>
        </p:spPr>
      </p:pic>
    </p:spTree>
    <p:extLst>
      <p:ext uri="{BB962C8B-B14F-4D97-AF65-F5344CB8AC3E}">
        <p14:creationId xmlns:p14="http://schemas.microsoft.com/office/powerpoint/2010/main" val="414909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Monday</a:t>
            </a:r>
            <a:br>
              <a:rPr lang="en-US" sz="7200" dirty="0">
                <a:solidFill>
                  <a:schemeClr val="bg1"/>
                </a:solidFill>
                <a:latin typeface="Bookman Old Style" panose="02050604050505020204" pitchFamily="18" charset="0"/>
              </a:rPr>
            </a:br>
            <a:r>
              <a:rPr lang="en-US" dirty="0">
                <a:solidFill>
                  <a:schemeClr val="bg1"/>
                </a:solidFill>
                <a:latin typeface="Bookman Old Style" panose="02050604050505020204" pitchFamily="18" charset="0"/>
              </a:rPr>
              <a:t>What causes stress</a:t>
            </a:r>
            <a:br>
              <a:rPr lang="en-US"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0913639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651819" y="-358832"/>
            <a:ext cx="4977976" cy="1454051"/>
          </a:xfrm>
        </p:spPr>
        <p:txBody>
          <a:bodyPr vert="horz" lIns="91440" tIns="45720" rIns="91440" bIns="45720" rtlCol="0" anchor="ctr">
            <a:normAutofit/>
          </a:bodyPr>
          <a:lstStyle/>
          <a:p>
            <a:pPr algn="ctr"/>
            <a:r>
              <a:rPr lang="en-US" sz="6600" kern="1200" dirty="0">
                <a:solidFill>
                  <a:srgbClr val="000000"/>
                </a:solidFill>
                <a:latin typeface="Bookman Old Style" panose="02050604050505020204" pitchFamily="18" charset="0"/>
              </a:rPr>
              <a:t>Stress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34EAAFA6-302A-4D7B-B32E-E8ECAE6EF969}"/>
              </a:ext>
            </a:extLst>
          </p:cNvPr>
          <p:cNvSpPr>
            <a:spLocks noGrp="1"/>
          </p:cNvSpPr>
          <p:nvPr>
            <p:ph sz="half" idx="1"/>
          </p:nvPr>
        </p:nvSpPr>
        <p:spPr>
          <a:xfrm>
            <a:off x="5068599" y="984764"/>
            <a:ext cx="7123401" cy="4351338"/>
          </a:xfrm>
        </p:spPr>
        <p:txBody>
          <a:bodyPr/>
          <a:lstStyle/>
          <a:p>
            <a:r>
              <a:rPr lang="en-US" dirty="0">
                <a:latin typeface="Bookman Old Style" panose="02050604050505020204" pitchFamily="18" charset="0"/>
              </a:rPr>
              <a:t>Individually or with a partner sketch the head outline on a piece of paper and brainstorm for 4 minutes.</a:t>
            </a:r>
          </a:p>
          <a:p>
            <a:endParaRPr lang="en-US" dirty="0">
              <a:latin typeface="Bookman Old Style" panose="02050604050505020204" pitchFamily="18" charset="0"/>
            </a:endParaRPr>
          </a:p>
          <a:p>
            <a:pPr>
              <a:buFont typeface="Wingdings" panose="05000000000000000000" pitchFamily="2" charset="2"/>
              <a:buChar char="ü"/>
            </a:pPr>
            <a:r>
              <a:rPr lang="en-US" dirty="0">
                <a:latin typeface="Bookman Old Style" panose="02050604050505020204" pitchFamily="18" charset="0"/>
              </a:rPr>
              <a:t>Around the outside of the head, write what often </a:t>
            </a:r>
            <a:r>
              <a:rPr lang="en-US" b="1" dirty="0">
                <a:solidFill>
                  <a:srgbClr val="C00000"/>
                </a:solidFill>
                <a:latin typeface="Bookman Old Style" panose="02050604050505020204" pitchFamily="18" charset="0"/>
              </a:rPr>
              <a:t>causes</a:t>
            </a:r>
            <a:r>
              <a:rPr lang="en-US" dirty="0">
                <a:latin typeface="Bookman Old Style" panose="02050604050505020204" pitchFamily="18" charset="0"/>
              </a:rPr>
              <a:t> you </a:t>
            </a:r>
            <a:r>
              <a:rPr lang="en-US" b="1" dirty="0">
                <a:solidFill>
                  <a:srgbClr val="C00000"/>
                </a:solidFill>
                <a:latin typeface="Bookman Old Style" panose="02050604050505020204" pitchFamily="18" charset="0"/>
              </a:rPr>
              <a:t>stress</a:t>
            </a:r>
            <a:r>
              <a:rPr lang="en-US" dirty="0">
                <a:latin typeface="Bookman Old Style" panose="02050604050505020204" pitchFamily="18" charset="0"/>
              </a:rPr>
              <a:t>.</a:t>
            </a:r>
          </a:p>
          <a:p>
            <a:pPr>
              <a:buFont typeface="Wingdings" panose="05000000000000000000" pitchFamily="2" charset="2"/>
              <a:buChar char="ü"/>
            </a:pPr>
            <a:endParaRPr lang="en-US" dirty="0">
              <a:latin typeface="Bookman Old Style" panose="02050604050505020204" pitchFamily="18" charset="0"/>
            </a:endParaRPr>
          </a:p>
          <a:p>
            <a:pPr>
              <a:buFont typeface="Wingdings" panose="05000000000000000000" pitchFamily="2" charset="2"/>
              <a:buChar char="ü"/>
            </a:pPr>
            <a:r>
              <a:rPr lang="en-US" dirty="0">
                <a:latin typeface="Bookman Old Style" panose="02050604050505020204" pitchFamily="18" charset="0"/>
              </a:rPr>
              <a:t>Inside the head, write how it makes you</a:t>
            </a:r>
            <a:r>
              <a:rPr lang="en-US" b="1" dirty="0">
                <a:solidFill>
                  <a:srgbClr val="C00000"/>
                </a:solidFill>
                <a:latin typeface="Bookman Old Style" panose="02050604050505020204" pitchFamily="18" charset="0"/>
              </a:rPr>
              <a:t> feel emotionally</a:t>
            </a:r>
            <a:r>
              <a:rPr lang="en-US" dirty="0">
                <a:latin typeface="Bookman Old Style" panose="02050604050505020204" pitchFamily="18" charset="0"/>
              </a:rPr>
              <a:t>.</a:t>
            </a:r>
          </a:p>
          <a:p>
            <a:pPr>
              <a:buFont typeface="Wingdings" panose="05000000000000000000" pitchFamily="2" charset="2"/>
              <a:buChar char="ü"/>
            </a:pPr>
            <a:endParaRPr lang="en-US" dirty="0">
              <a:latin typeface="Bookman Old Style" panose="02050604050505020204" pitchFamily="18" charset="0"/>
            </a:endParaRPr>
          </a:p>
          <a:p>
            <a:pPr>
              <a:buFont typeface="Wingdings" panose="05000000000000000000" pitchFamily="2" charset="2"/>
              <a:buChar char="ü"/>
            </a:pPr>
            <a:r>
              <a:rPr lang="en-US" dirty="0">
                <a:latin typeface="Bookman Old Style" panose="02050604050505020204" pitchFamily="18" charset="0"/>
              </a:rPr>
              <a:t> In the body area, write what some of the </a:t>
            </a:r>
            <a:r>
              <a:rPr lang="en-US" b="1" dirty="0">
                <a:solidFill>
                  <a:srgbClr val="C00000"/>
                </a:solidFill>
                <a:latin typeface="Bookman Old Style" panose="02050604050505020204" pitchFamily="18" charset="0"/>
              </a:rPr>
              <a:t>physical effects </a:t>
            </a:r>
            <a:r>
              <a:rPr lang="en-US" dirty="0">
                <a:latin typeface="Bookman Old Style" panose="02050604050505020204" pitchFamily="18" charset="0"/>
              </a:rPr>
              <a:t>are on your body.</a:t>
            </a:r>
          </a:p>
        </p:txBody>
      </p:sp>
      <p:pic>
        <p:nvPicPr>
          <p:cNvPr id="7" name="Picture 6">
            <a:extLst>
              <a:ext uri="{FF2B5EF4-FFF2-40B4-BE49-F238E27FC236}">
                <a16:creationId xmlns:a16="http://schemas.microsoft.com/office/drawing/2014/main" id="{06D060BC-9228-4483-A267-82AE1E4757DF}"/>
              </a:ext>
            </a:extLst>
          </p:cNvPr>
          <p:cNvPicPr>
            <a:picLocks noChangeAspect="1"/>
          </p:cNvPicPr>
          <p:nvPr/>
        </p:nvPicPr>
        <p:blipFill>
          <a:blip r:embed="rId3"/>
          <a:stretch>
            <a:fillRect/>
          </a:stretch>
        </p:blipFill>
        <p:spPr>
          <a:xfrm>
            <a:off x="182274" y="741820"/>
            <a:ext cx="4429125" cy="5238750"/>
          </a:xfrm>
          <a:prstGeom prst="rect">
            <a:avLst/>
          </a:prstGeom>
          <a:ln>
            <a:noFill/>
          </a:ln>
          <a:effectLst>
            <a:softEdge rad="112500"/>
          </a:effectLst>
        </p:spPr>
      </p:pic>
      <p:sp>
        <p:nvSpPr>
          <p:cNvPr id="8" name="TextBox 7">
            <a:extLst>
              <a:ext uri="{FF2B5EF4-FFF2-40B4-BE49-F238E27FC236}">
                <a16:creationId xmlns:a16="http://schemas.microsoft.com/office/drawing/2014/main" id="{9FC5E957-8B3E-4FA9-911C-2739813327C0}"/>
              </a:ext>
            </a:extLst>
          </p:cNvPr>
          <p:cNvSpPr txBox="1"/>
          <p:nvPr/>
        </p:nvSpPr>
        <p:spPr>
          <a:xfrm>
            <a:off x="980727" y="508098"/>
            <a:ext cx="2840182" cy="369332"/>
          </a:xfrm>
          <a:prstGeom prst="rect">
            <a:avLst/>
          </a:prstGeom>
          <a:solidFill>
            <a:schemeClr val="bg1"/>
          </a:solidFill>
        </p:spPr>
        <p:txBody>
          <a:bodyPr wrap="square" rtlCol="0">
            <a:spAutoFit/>
          </a:bodyPr>
          <a:lstStyle/>
          <a:p>
            <a:pPr algn="ctr"/>
            <a:r>
              <a:rPr lang="en-US" b="1" dirty="0">
                <a:solidFill>
                  <a:srgbClr val="C00000"/>
                </a:solidFill>
                <a:latin typeface="Century Schoolbook" panose="02040604050505020304" pitchFamily="18" charset="0"/>
              </a:rPr>
              <a:t>What causes stress </a:t>
            </a:r>
          </a:p>
        </p:txBody>
      </p:sp>
      <p:sp>
        <p:nvSpPr>
          <p:cNvPr id="15" name="TextBox 14">
            <a:extLst>
              <a:ext uri="{FF2B5EF4-FFF2-40B4-BE49-F238E27FC236}">
                <a16:creationId xmlns:a16="http://schemas.microsoft.com/office/drawing/2014/main" id="{BC5896B7-6511-4AFE-9BAA-FA8CD62188CF}"/>
              </a:ext>
            </a:extLst>
          </p:cNvPr>
          <p:cNvSpPr txBox="1"/>
          <p:nvPr/>
        </p:nvSpPr>
        <p:spPr>
          <a:xfrm rot="20739541">
            <a:off x="1130245" y="1522012"/>
            <a:ext cx="2331758" cy="923330"/>
          </a:xfrm>
          <a:prstGeom prst="rect">
            <a:avLst/>
          </a:prstGeom>
          <a:solidFill>
            <a:schemeClr val="bg1"/>
          </a:solidFill>
        </p:spPr>
        <p:txBody>
          <a:bodyPr wrap="square" rtlCol="0">
            <a:spAutoFit/>
          </a:bodyPr>
          <a:lstStyle/>
          <a:p>
            <a:pPr algn="ctr"/>
            <a:r>
              <a:rPr lang="en-US" b="1" dirty="0">
                <a:solidFill>
                  <a:srgbClr val="C00000"/>
                </a:solidFill>
                <a:latin typeface="Century Schoolbook" panose="02040604050505020304" pitchFamily="18" charset="0"/>
              </a:rPr>
              <a:t>How stress makes you feel emotionally</a:t>
            </a:r>
          </a:p>
        </p:txBody>
      </p:sp>
      <p:sp>
        <p:nvSpPr>
          <p:cNvPr id="16" name="TextBox 15">
            <a:extLst>
              <a:ext uri="{FF2B5EF4-FFF2-40B4-BE49-F238E27FC236}">
                <a16:creationId xmlns:a16="http://schemas.microsoft.com/office/drawing/2014/main" id="{48452436-A6F9-4A6A-A8A7-33908D47736D}"/>
              </a:ext>
            </a:extLst>
          </p:cNvPr>
          <p:cNvSpPr txBox="1"/>
          <p:nvPr/>
        </p:nvSpPr>
        <p:spPr>
          <a:xfrm>
            <a:off x="1593273" y="5012937"/>
            <a:ext cx="2064327" cy="646331"/>
          </a:xfrm>
          <a:prstGeom prst="rect">
            <a:avLst/>
          </a:prstGeom>
          <a:solidFill>
            <a:schemeClr val="bg1"/>
          </a:solidFill>
        </p:spPr>
        <p:txBody>
          <a:bodyPr wrap="square" rtlCol="0">
            <a:spAutoFit/>
          </a:bodyPr>
          <a:lstStyle/>
          <a:p>
            <a:pPr algn="ctr"/>
            <a:r>
              <a:rPr lang="en-US" b="1" dirty="0">
                <a:solidFill>
                  <a:srgbClr val="C00000"/>
                </a:solidFill>
                <a:latin typeface="Century Schoolbook" panose="02040604050505020304" pitchFamily="18" charset="0"/>
              </a:rPr>
              <a:t>Physical effects of stress</a:t>
            </a:r>
          </a:p>
        </p:txBody>
      </p:sp>
    </p:spTree>
    <p:extLst>
      <p:ext uri="{BB962C8B-B14F-4D97-AF65-F5344CB8AC3E}">
        <p14:creationId xmlns:p14="http://schemas.microsoft.com/office/powerpoint/2010/main" val="44965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EC0E56-E096-4BD2-A8D2-6321662F7439}"/>
              </a:ext>
            </a:extLst>
          </p:cNvPr>
          <p:cNvSpPr/>
          <p:nvPr/>
        </p:nvSpPr>
        <p:spPr>
          <a:xfrm rot="21293741">
            <a:off x="2250689" y="1525089"/>
            <a:ext cx="1669944" cy="523220"/>
          </a:xfrm>
          <a:prstGeom prst="rect">
            <a:avLst/>
          </a:prstGeom>
        </p:spPr>
        <p:txBody>
          <a:bodyPr wrap="none">
            <a:spAutoFit/>
          </a:bodyPr>
          <a:lstStyle/>
          <a:p>
            <a:r>
              <a:rPr lang="en-GB" sz="2800" dirty="0">
                <a:solidFill>
                  <a:srgbClr val="FF5050"/>
                </a:solidFill>
                <a:latin typeface="CHAWP" pitchFamily="2" charset="0"/>
              </a:rPr>
              <a:t>illness</a:t>
            </a:r>
          </a:p>
        </p:txBody>
      </p:sp>
      <p:sp>
        <p:nvSpPr>
          <p:cNvPr id="3" name="Rectangle 2">
            <a:extLst>
              <a:ext uri="{FF2B5EF4-FFF2-40B4-BE49-F238E27FC236}">
                <a16:creationId xmlns:a16="http://schemas.microsoft.com/office/drawing/2014/main" id="{CE523A5A-28A8-4849-9BC2-730684E62D57}"/>
              </a:ext>
            </a:extLst>
          </p:cNvPr>
          <p:cNvSpPr/>
          <p:nvPr/>
        </p:nvSpPr>
        <p:spPr>
          <a:xfrm>
            <a:off x="5441507" y="5504774"/>
            <a:ext cx="3579378" cy="523220"/>
          </a:xfrm>
          <a:prstGeom prst="rect">
            <a:avLst/>
          </a:prstGeom>
        </p:spPr>
        <p:txBody>
          <a:bodyPr wrap="none">
            <a:spAutoFit/>
          </a:bodyPr>
          <a:lstStyle/>
          <a:p>
            <a:r>
              <a:rPr lang="en-GB" sz="2800" dirty="0">
                <a:solidFill>
                  <a:srgbClr val="00CC99"/>
                </a:solidFill>
                <a:latin typeface="CHAWP" pitchFamily="2" charset="0"/>
              </a:rPr>
              <a:t>Difficult people</a:t>
            </a:r>
          </a:p>
        </p:txBody>
      </p:sp>
      <p:sp>
        <p:nvSpPr>
          <p:cNvPr id="4" name="Rectangle 3">
            <a:extLst>
              <a:ext uri="{FF2B5EF4-FFF2-40B4-BE49-F238E27FC236}">
                <a16:creationId xmlns:a16="http://schemas.microsoft.com/office/drawing/2014/main" id="{E3967FC4-35A6-4927-B265-AEAEE6B3DB8B}"/>
              </a:ext>
            </a:extLst>
          </p:cNvPr>
          <p:cNvSpPr/>
          <p:nvPr/>
        </p:nvSpPr>
        <p:spPr>
          <a:xfrm rot="276338">
            <a:off x="8364339" y="1434812"/>
            <a:ext cx="2256387" cy="523220"/>
          </a:xfrm>
          <a:prstGeom prst="rect">
            <a:avLst/>
          </a:prstGeom>
        </p:spPr>
        <p:txBody>
          <a:bodyPr wrap="none">
            <a:spAutoFit/>
          </a:bodyPr>
          <a:lstStyle/>
          <a:p>
            <a:r>
              <a:rPr lang="en-GB" sz="2800" dirty="0">
                <a:solidFill>
                  <a:srgbClr val="0000FF"/>
                </a:solidFill>
                <a:latin typeface="CHAWP" pitchFamily="2" charset="0"/>
              </a:rPr>
              <a:t>arguments</a:t>
            </a:r>
          </a:p>
        </p:txBody>
      </p:sp>
      <p:sp>
        <p:nvSpPr>
          <p:cNvPr id="5" name="Rectangle 4">
            <a:extLst>
              <a:ext uri="{FF2B5EF4-FFF2-40B4-BE49-F238E27FC236}">
                <a16:creationId xmlns:a16="http://schemas.microsoft.com/office/drawing/2014/main" id="{BCEC2B08-8A74-4AB0-86B2-F1333F8F19A6}"/>
              </a:ext>
            </a:extLst>
          </p:cNvPr>
          <p:cNvSpPr/>
          <p:nvPr/>
        </p:nvSpPr>
        <p:spPr>
          <a:xfrm rot="274217">
            <a:off x="1889607" y="5040121"/>
            <a:ext cx="2613984" cy="954107"/>
          </a:xfrm>
          <a:prstGeom prst="rect">
            <a:avLst/>
          </a:prstGeom>
        </p:spPr>
        <p:txBody>
          <a:bodyPr wrap="square">
            <a:spAutoFit/>
          </a:bodyPr>
          <a:lstStyle/>
          <a:p>
            <a:pPr algn="ctr"/>
            <a:r>
              <a:rPr lang="en-GB" sz="2800" dirty="0">
                <a:solidFill>
                  <a:srgbClr val="CC99FF"/>
                </a:solidFill>
                <a:latin typeface="CHAWP" pitchFamily="2" charset="0"/>
              </a:rPr>
              <a:t>Not knowing what to do</a:t>
            </a:r>
          </a:p>
        </p:txBody>
      </p:sp>
      <p:sp>
        <p:nvSpPr>
          <p:cNvPr id="6" name="Rectangle 5">
            <a:extLst>
              <a:ext uri="{FF2B5EF4-FFF2-40B4-BE49-F238E27FC236}">
                <a16:creationId xmlns:a16="http://schemas.microsoft.com/office/drawing/2014/main" id="{EB3AD0E0-B0AF-408B-8512-07D0C27ACF1C}"/>
              </a:ext>
            </a:extLst>
          </p:cNvPr>
          <p:cNvSpPr/>
          <p:nvPr/>
        </p:nvSpPr>
        <p:spPr>
          <a:xfrm rot="169555">
            <a:off x="1708693" y="2871380"/>
            <a:ext cx="2936317" cy="523220"/>
          </a:xfrm>
          <a:prstGeom prst="rect">
            <a:avLst/>
          </a:prstGeom>
        </p:spPr>
        <p:txBody>
          <a:bodyPr wrap="none">
            <a:spAutoFit/>
          </a:bodyPr>
          <a:lstStyle/>
          <a:p>
            <a:r>
              <a:rPr lang="en-GB" sz="2800" dirty="0">
                <a:solidFill>
                  <a:srgbClr val="6600CC"/>
                </a:solidFill>
                <a:latin typeface="CHAWP" pitchFamily="2" charset="0"/>
              </a:rPr>
              <a:t>Too much work</a:t>
            </a:r>
          </a:p>
        </p:txBody>
      </p:sp>
      <p:sp>
        <p:nvSpPr>
          <p:cNvPr id="7" name="Rectangle 6">
            <a:extLst>
              <a:ext uri="{FF2B5EF4-FFF2-40B4-BE49-F238E27FC236}">
                <a16:creationId xmlns:a16="http://schemas.microsoft.com/office/drawing/2014/main" id="{4CF622EC-E9EC-4B21-9778-6D471725AB2E}"/>
              </a:ext>
            </a:extLst>
          </p:cNvPr>
          <p:cNvSpPr/>
          <p:nvPr/>
        </p:nvSpPr>
        <p:spPr>
          <a:xfrm rot="297829">
            <a:off x="8412653" y="4525660"/>
            <a:ext cx="2921316" cy="954107"/>
          </a:xfrm>
          <a:prstGeom prst="rect">
            <a:avLst/>
          </a:prstGeom>
        </p:spPr>
        <p:txBody>
          <a:bodyPr wrap="square">
            <a:spAutoFit/>
          </a:bodyPr>
          <a:lstStyle/>
          <a:p>
            <a:pPr algn="ctr"/>
            <a:r>
              <a:rPr lang="en-GB" sz="2800" dirty="0">
                <a:solidFill>
                  <a:srgbClr val="FFCC00"/>
                </a:solidFill>
                <a:latin typeface="CHAWP" pitchFamily="2" charset="0"/>
              </a:rPr>
              <a:t>Feeling overwhelmed</a:t>
            </a:r>
          </a:p>
        </p:txBody>
      </p:sp>
      <p:sp>
        <p:nvSpPr>
          <p:cNvPr id="8" name="Rectangle 7">
            <a:extLst>
              <a:ext uri="{FF2B5EF4-FFF2-40B4-BE49-F238E27FC236}">
                <a16:creationId xmlns:a16="http://schemas.microsoft.com/office/drawing/2014/main" id="{168F783F-7A6A-432D-A401-6229614C9DBF}"/>
              </a:ext>
            </a:extLst>
          </p:cNvPr>
          <p:cNvSpPr/>
          <p:nvPr/>
        </p:nvSpPr>
        <p:spPr>
          <a:xfrm rot="21293741">
            <a:off x="8014031" y="2774167"/>
            <a:ext cx="2957004" cy="1384995"/>
          </a:xfrm>
          <a:prstGeom prst="rect">
            <a:avLst/>
          </a:prstGeom>
        </p:spPr>
        <p:txBody>
          <a:bodyPr wrap="square">
            <a:spAutoFit/>
          </a:bodyPr>
          <a:lstStyle/>
          <a:p>
            <a:pPr algn="ctr"/>
            <a:r>
              <a:rPr lang="en-GB" sz="2800" dirty="0">
                <a:solidFill>
                  <a:srgbClr val="D60093"/>
                </a:solidFill>
                <a:latin typeface="CHAWP" pitchFamily="2" charset="0"/>
              </a:rPr>
              <a:t>Worrying about the future</a:t>
            </a:r>
          </a:p>
        </p:txBody>
      </p:sp>
      <p:sp>
        <p:nvSpPr>
          <p:cNvPr id="9" name="Rectangle 8">
            <a:extLst>
              <a:ext uri="{FF2B5EF4-FFF2-40B4-BE49-F238E27FC236}">
                <a16:creationId xmlns:a16="http://schemas.microsoft.com/office/drawing/2014/main" id="{A54AC9CB-2A42-4283-9600-5322E69A3319}"/>
              </a:ext>
            </a:extLst>
          </p:cNvPr>
          <p:cNvSpPr/>
          <p:nvPr/>
        </p:nvSpPr>
        <p:spPr>
          <a:xfrm>
            <a:off x="4040947" y="1761518"/>
            <a:ext cx="3190249" cy="954107"/>
          </a:xfrm>
          <a:prstGeom prst="rect">
            <a:avLst/>
          </a:prstGeom>
        </p:spPr>
        <p:txBody>
          <a:bodyPr wrap="square">
            <a:spAutoFit/>
          </a:bodyPr>
          <a:lstStyle/>
          <a:p>
            <a:pPr algn="ctr"/>
            <a:r>
              <a:rPr lang="en-GB" sz="2800" dirty="0">
                <a:solidFill>
                  <a:srgbClr val="CCCC00"/>
                </a:solidFill>
                <a:latin typeface="CHAWP" pitchFamily="2" charset="0"/>
              </a:rPr>
              <a:t>Work that feels too hard</a:t>
            </a:r>
          </a:p>
        </p:txBody>
      </p:sp>
      <p:sp>
        <p:nvSpPr>
          <p:cNvPr id="10" name="Rectangle 9">
            <a:extLst>
              <a:ext uri="{FF2B5EF4-FFF2-40B4-BE49-F238E27FC236}">
                <a16:creationId xmlns:a16="http://schemas.microsoft.com/office/drawing/2014/main" id="{776FFCAE-0C16-44E8-975E-DA1665DF83B6}"/>
              </a:ext>
            </a:extLst>
          </p:cNvPr>
          <p:cNvSpPr/>
          <p:nvPr/>
        </p:nvSpPr>
        <p:spPr>
          <a:xfrm rot="21415669">
            <a:off x="2631419" y="3940469"/>
            <a:ext cx="1250150" cy="523220"/>
          </a:xfrm>
          <a:prstGeom prst="rect">
            <a:avLst/>
          </a:prstGeom>
        </p:spPr>
        <p:txBody>
          <a:bodyPr wrap="none">
            <a:spAutoFit/>
          </a:bodyPr>
          <a:lstStyle/>
          <a:p>
            <a:r>
              <a:rPr lang="en-GB" sz="2800" dirty="0">
                <a:solidFill>
                  <a:srgbClr val="008000"/>
                </a:solidFill>
                <a:latin typeface="CHAWP" pitchFamily="2" charset="0"/>
              </a:rPr>
              <a:t>tests</a:t>
            </a:r>
          </a:p>
        </p:txBody>
      </p:sp>
      <p:sp>
        <p:nvSpPr>
          <p:cNvPr id="11" name="Rectangle 10">
            <a:extLst>
              <a:ext uri="{FF2B5EF4-FFF2-40B4-BE49-F238E27FC236}">
                <a16:creationId xmlns:a16="http://schemas.microsoft.com/office/drawing/2014/main" id="{212D6A4D-16D1-4A24-9E24-C0CD65ADD1BA}"/>
              </a:ext>
            </a:extLst>
          </p:cNvPr>
          <p:cNvSpPr/>
          <p:nvPr/>
        </p:nvSpPr>
        <p:spPr>
          <a:xfrm rot="720488">
            <a:off x="4722684" y="3542351"/>
            <a:ext cx="2957004" cy="1384995"/>
          </a:xfrm>
          <a:prstGeom prst="rect">
            <a:avLst/>
          </a:prstGeom>
        </p:spPr>
        <p:txBody>
          <a:bodyPr wrap="square">
            <a:spAutoFit/>
          </a:bodyPr>
          <a:lstStyle/>
          <a:p>
            <a:pPr algn="ctr"/>
            <a:r>
              <a:rPr lang="en-GB" sz="2800" dirty="0">
                <a:solidFill>
                  <a:srgbClr val="3399FF"/>
                </a:solidFill>
                <a:latin typeface="CHAWP" pitchFamily="2" charset="0"/>
              </a:rPr>
              <a:t>Worrying about the past</a:t>
            </a:r>
          </a:p>
        </p:txBody>
      </p:sp>
      <p:sp>
        <p:nvSpPr>
          <p:cNvPr id="12" name="Rectangle 11">
            <a:extLst>
              <a:ext uri="{FF2B5EF4-FFF2-40B4-BE49-F238E27FC236}">
                <a16:creationId xmlns:a16="http://schemas.microsoft.com/office/drawing/2014/main" id="{A17760EA-48B5-440C-8A30-900AD42E1947}"/>
              </a:ext>
            </a:extLst>
          </p:cNvPr>
          <p:cNvSpPr/>
          <p:nvPr/>
        </p:nvSpPr>
        <p:spPr>
          <a:xfrm>
            <a:off x="2312755" y="321358"/>
            <a:ext cx="7776864" cy="923330"/>
          </a:xfrm>
          <a:prstGeom prst="rect">
            <a:avLst/>
          </a:prstGeom>
        </p:spPr>
        <p:txBody>
          <a:bodyPr wrap="square">
            <a:spAutoFit/>
          </a:bodyPr>
          <a:lstStyle/>
          <a:p>
            <a:pPr algn="ctr"/>
            <a:r>
              <a:rPr lang="en-GB" sz="5400" spc="300" dirty="0">
                <a:ln w="19050">
                  <a:solidFill>
                    <a:sysClr val="windowText" lastClr="000000"/>
                  </a:solidFill>
                </a:ln>
                <a:solidFill>
                  <a:sysClr val="windowText" lastClr="000000"/>
                </a:solidFill>
                <a:effectLst/>
                <a:latin typeface="Wolfganger" pitchFamily="2" charset="0"/>
                <a:ea typeface="TeachersDog" pitchFamily="2" charset="0"/>
              </a:rPr>
              <a:t>What causes stress?</a:t>
            </a:r>
            <a:endParaRPr lang="en-GB" sz="5400" spc="300" dirty="0">
              <a:effectLst/>
              <a:latin typeface="Wolfganger" pitchFamily="2" charset="0"/>
            </a:endParaRPr>
          </a:p>
        </p:txBody>
      </p:sp>
    </p:spTree>
    <p:extLst>
      <p:ext uri="{BB962C8B-B14F-4D97-AF65-F5344CB8AC3E}">
        <p14:creationId xmlns:p14="http://schemas.microsoft.com/office/powerpoint/2010/main" val="17233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 calcmode="lin" valueType="num">
                                      <p:cBhvr additive="base">
                                        <p:cTn id="6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 calcmode="lin" valueType="num">
                                      <p:cBhvr additive="base">
                                        <p:cTn id="6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0" end="0"/>
                                            </p:txEl>
                                          </p:spTgt>
                                        </p:tgtEl>
                                        <p:attrNameLst>
                                          <p:attrName>style.visibility</p:attrName>
                                        </p:attrNameLst>
                                      </p:cBhvr>
                                      <p:to>
                                        <p:strVal val="visible"/>
                                      </p:to>
                                    </p:set>
                                    <p:anim calcmode="lin" valueType="num">
                                      <p:cBhvr additive="base">
                                        <p:cTn id="7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8">
                                            <p:txEl>
                                              <p:pRg st="0" end="0"/>
                                            </p:txEl>
                                          </p:spTgt>
                                        </p:tgtEl>
                                        <p:attrNameLst>
                                          <p:attrName>style.visibility</p:attrName>
                                        </p:attrNameLst>
                                      </p:cBhvr>
                                      <p:to>
                                        <p:strVal val="visible"/>
                                      </p:to>
                                    </p:set>
                                    <p:anim calcmode="lin" valueType="num">
                                      <p:cBhvr additive="base">
                                        <p:cTn id="8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B6A3AF-F300-472F-9141-D8E734ACD420}"/>
              </a:ext>
            </a:extLst>
          </p:cNvPr>
          <p:cNvSpPr/>
          <p:nvPr/>
        </p:nvSpPr>
        <p:spPr>
          <a:xfrm rot="21293741">
            <a:off x="784396" y="1951407"/>
            <a:ext cx="3697068" cy="523220"/>
          </a:xfrm>
          <a:prstGeom prst="rect">
            <a:avLst/>
          </a:prstGeom>
        </p:spPr>
        <p:txBody>
          <a:bodyPr wrap="square">
            <a:spAutoFit/>
          </a:bodyPr>
          <a:lstStyle/>
          <a:p>
            <a:r>
              <a:rPr lang="en-GB" sz="2800" dirty="0">
                <a:solidFill>
                  <a:srgbClr val="FF5050"/>
                </a:solidFill>
                <a:latin typeface="CHAWP" pitchFamily="2" charset="0"/>
              </a:rPr>
              <a:t>Forgetfulness</a:t>
            </a:r>
          </a:p>
        </p:txBody>
      </p:sp>
      <p:sp>
        <p:nvSpPr>
          <p:cNvPr id="3" name="Rectangle 2">
            <a:extLst>
              <a:ext uri="{FF2B5EF4-FFF2-40B4-BE49-F238E27FC236}">
                <a16:creationId xmlns:a16="http://schemas.microsoft.com/office/drawing/2014/main" id="{75ACAE11-EAA6-480C-944A-BF36ADA12F81}"/>
              </a:ext>
            </a:extLst>
          </p:cNvPr>
          <p:cNvSpPr/>
          <p:nvPr/>
        </p:nvSpPr>
        <p:spPr>
          <a:xfrm>
            <a:off x="4619390" y="5389628"/>
            <a:ext cx="2811227" cy="523220"/>
          </a:xfrm>
          <a:prstGeom prst="rect">
            <a:avLst/>
          </a:prstGeom>
        </p:spPr>
        <p:txBody>
          <a:bodyPr wrap="square">
            <a:spAutoFit/>
          </a:bodyPr>
          <a:lstStyle/>
          <a:p>
            <a:r>
              <a:rPr lang="en-GB" sz="2800" dirty="0">
                <a:solidFill>
                  <a:srgbClr val="00CC99"/>
                </a:solidFill>
                <a:latin typeface="CHAWP" pitchFamily="2" charset="0"/>
              </a:rPr>
              <a:t>Loneliness</a:t>
            </a:r>
          </a:p>
        </p:txBody>
      </p:sp>
      <p:sp>
        <p:nvSpPr>
          <p:cNvPr id="4" name="Rectangle 3">
            <a:extLst>
              <a:ext uri="{FF2B5EF4-FFF2-40B4-BE49-F238E27FC236}">
                <a16:creationId xmlns:a16="http://schemas.microsoft.com/office/drawing/2014/main" id="{1C12AD6E-A8AB-4A1F-8FEA-A5E39AFEDB0E}"/>
              </a:ext>
            </a:extLst>
          </p:cNvPr>
          <p:cNvSpPr/>
          <p:nvPr/>
        </p:nvSpPr>
        <p:spPr>
          <a:xfrm rot="276338">
            <a:off x="7887932" y="2194531"/>
            <a:ext cx="2827752" cy="954107"/>
          </a:xfrm>
          <a:prstGeom prst="rect">
            <a:avLst/>
          </a:prstGeom>
        </p:spPr>
        <p:txBody>
          <a:bodyPr wrap="square">
            <a:spAutoFit/>
          </a:bodyPr>
          <a:lstStyle/>
          <a:p>
            <a:pPr algn="ctr"/>
            <a:r>
              <a:rPr lang="en-GB" sz="2800" dirty="0">
                <a:solidFill>
                  <a:srgbClr val="0000FF"/>
                </a:solidFill>
                <a:latin typeface="CHAWP" pitchFamily="2" charset="0"/>
              </a:rPr>
              <a:t>Loss of sense of </a:t>
            </a:r>
            <a:r>
              <a:rPr lang="en-GB" sz="2800" dirty="0" err="1">
                <a:solidFill>
                  <a:srgbClr val="0000FF"/>
                </a:solidFill>
                <a:latin typeface="CHAWP" pitchFamily="2" charset="0"/>
              </a:rPr>
              <a:t>humor</a:t>
            </a:r>
            <a:endParaRPr lang="en-GB" sz="2800" dirty="0">
              <a:solidFill>
                <a:srgbClr val="0000FF"/>
              </a:solidFill>
              <a:latin typeface="CHAWP" pitchFamily="2" charset="0"/>
            </a:endParaRPr>
          </a:p>
        </p:txBody>
      </p:sp>
      <p:sp>
        <p:nvSpPr>
          <p:cNvPr id="5" name="Rectangle 4">
            <a:extLst>
              <a:ext uri="{FF2B5EF4-FFF2-40B4-BE49-F238E27FC236}">
                <a16:creationId xmlns:a16="http://schemas.microsoft.com/office/drawing/2014/main" id="{AF35F632-1940-4F6F-AC08-D2367CF8FD8B}"/>
              </a:ext>
            </a:extLst>
          </p:cNvPr>
          <p:cNvSpPr/>
          <p:nvPr/>
        </p:nvSpPr>
        <p:spPr>
          <a:xfrm rot="274217">
            <a:off x="1360941" y="5278164"/>
            <a:ext cx="2818583" cy="523220"/>
          </a:xfrm>
          <a:prstGeom prst="rect">
            <a:avLst/>
          </a:prstGeom>
        </p:spPr>
        <p:txBody>
          <a:bodyPr wrap="square">
            <a:spAutoFit/>
          </a:bodyPr>
          <a:lstStyle/>
          <a:p>
            <a:r>
              <a:rPr lang="en-GB" sz="2800" dirty="0">
                <a:solidFill>
                  <a:srgbClr val="CC99FF"/>
                </a:solidFill>
                <a:latin typeface="CHAWP" pitchFamily="2" charset="0"/>
              </a:rPr>
              <a:t>negativity</a:t>
            </a:r>
          </a:p>
        </p:txBody>
      </p:sp>
      <p:sp>
        <p:nvSpPr>
          <p:cNvPr id="6" name="Rectangle 5">
            <a:extLst>
              <a:ext uri="{FF2B5EF4-FFF2-40B4-BE49-F238E27FC236}">
                <a16:creationId xmlns:a16="http://schemas.microsoft.com/office/drawing/2014/main" id="{2B1237C3-8A8C-43CA-9CBF-C5C146248BB2}"/>
              </a:ext>
            </a:extLst>
          </p:cNvPr>
          <p:cNvSpPr/>
          <p:nvPr/>
        </p:nvSpPr>
        <p:spPr>
          <a:xfrm rot="169555">
            <a:off x="1058375" y="3072666"/>
            <a:ext cx="2595187" cy="523220"/>
          </a:xfrm>
          <a:prstGeom prst="rect">
            <a:avLst/>
          </a:prstGeom>
        </p:spPr>
        <p:txBody>
          <a:bodyPr wrap="square">
            <a:spAutoFit/>
          </a:bodyPr>
          <a:lstStyle/>
          <a:p>
            <a:r>
              <a:rPr lang="en-GB" sz="2800" dirty="0">
                <a:solidFill>
                  <a:srgbClr val="6600CC"/>
                </a:solidFill>
                <a:latin typeface="CHAWP" pitchFamily="2" charset="0"/>
              </a:rPr>
              <a:t>moodiness</a:t>
            </a:r>
          </a:p>
        </p:txBody>
      </p:sp>
      <p:sp>
        <p:nvSpPr>
          <p:cNvPr id="7" name="Rectangle 6">
            <a:extLst>
              <a:ext uri="{FF2B5EF4-FFF2-40B4-BE49-F238E27FC236}">
                <a16:creationId xmlns:a16="http://schemas.microsoft.com/office/drawing/2014/main" id="{0C7E2036-0F66-4781-917C-EC1EF08A88A6}"/>
              </a:ext>
            </a:extLst>
          </p:cNvPr>
          <p:cNvSpPr/>
          <p:nvPr/>
        </p:nvSpPr>
        <p:spPr>
          <a:xfrm rot="297829">
            <a:off x="7652412" y="5478191"/>
            <a:ext cx="3080154" cy="523220"/>
          </a:xfrm>
          <a:prstGeom prst="rect">
            <a:avLst/>
          </a:prstGeom>
        </p:spPr>
        <p:txBody>
          <a:bodyPr wrap="square">
            <a:spAutoFit/>
          </a:bodyPr>
          <a:lstStyle/>
          <a:p>
            <a:pPr algn="ctr"/>
            <a:r>
              <a:rPr lang="en-GB" sz="2800" dirty="0">
                <a:solidFill>
                  <a:srgbClr val="FFCC00"/>
                </a:solidFill>
                <a:latin typeface="CHAWP" pitchFamily="2" charset="0"/>
              </a:rPr>
              <a:t>unhappiness</a:t>
            </a:r>
          </a:p>
        </p:txBody>
      </p:sp>
      <p:sp>
        <p:nvSpPr>
          <p:cNvPr id="8" name="Rectangle 7">
            <a:extLst>
              <a:ext uri="{FF2B5EF4-FFF2-40B4-BE49-F238E27FC236}">
                <a16:creationId xmlns:a16="http://schemas.microsoft.com/office/drawing/2014/main" id="{19C859E8-9E90-45B0-8360-5E85FC63C595}"/>
              </a:ext>
            </a:extLst>
          </p:cNvPr>
          <p:cNvSpPr/>
          <p:nvPr/>
        </p:nvSpPr>
        <p:spPr>
          <a:xfrm rot="282544">
            <a:off x="7651001" y="3895559"/>
            <a:ext cx="3570977" cy="523220"/>
          </a:xfrm>
          <a:prstGeom prst="rect">
            <a:avLst/>
          </a:prstGeom>
        </p:spPr>
        <p:txBody>
          <a:bodyPr wrap="square">
            <a:spAutoFit/>
          </a:bodyPr>
          <a:lstStyle/>
          <a:p>
            <a:pPr algn="ctr"/>
            <a:r>
              <a:rPr lang="en-GB" sz="2800" dirty="0">
                <a:solidFill>
                  <a:srgbClr val="D60093"/>
                </a:solidFill>
                <a:latin typeface="CHAWP" pitchFamily="2" charset="0"/>
              </a:rPr>
              <a:t>Constant worry</a:t>
            </a:r>
          </a:p>
        </p:txBody>
      </p:sp>
      <p:sp>
        <p:nvSpPr>
          <p:cNvPr id="9" name="Rectangle 8">
            <a:extLst>
              <a:ext uri="{FF2B5EF4-FFF2-40B4-BE49-F238E27FC236}">
                <a16:creationId xmlns:a16="http://schemas.microsoft.com/office/drawing/2014/main" id="{51498A4E-03D3-446B-A02B-ACB495F770AF}"/>
              </a:ext>
            </a:extLst>
          </p:cNvPr>
          <p:cNvSpPr/>
          <p:nvPr/>
        </p:nvSpPr>
        <p:spPr>
          <a:xfrm>
            <a:off x="3751884" y="2372730"/>
            <a:ext cx="3678733" cy="954107"/>
          </a:xfrm>
          <a:prstGeom prst="rect">
            <a:avLst/>
          </a:prstGeom>
        </p:spPr>
        <p:txBody>
          <a:bodyPr wrap="square">
            <a:spAutoFit/>
          </a:bodyPr>
          <a:lstStyle/>
          <a:p>
            <a:pPr algn="ctr"/>
            <a:r>
              <a:rPr lang="en-GB" sz="2800" dirty="0">
                <a:solidFill>
                  <a:srgbClr val="CCCC00"/>
                </a:solidFill>
                <a:latin typeface="CHAWP" pitchFamily="2" charset="0"/>
              </a:rPr>
              <a:t>Difficulty making decisions</a:t>
            </a:r>
          </a:p>
        </p:txBody>
      </p:sp>
      <p:sp>
        <p:nvSpPr>
          <p:cNvPr id="10" name="Rectangle 9">
            <a:extLst>
              <a:ext uri="{FF2B5EF4-FFF2-40B4-BE49-F238E27FC236}">
                <a16:creationId xmlns:a16="http://schemas.microsoft.com/office/drawing/2014/main" id="{7FCA87A5-F647-4D57-8630-504B0D74A603}"/>
              </a:ext>
            </a:extLst>
          </p:cNvPr>
          <p:cNvSpPr/>
          <p:nvPr/>
        </p:nvSpPr>
        <p:spPr>
          <a:xfrm rot="21415669">
            <a:off x="950490" y="3938331"/>
            <a:ext cx="3347997" cy="523220"/>
          </a:xfrm>
          <a:prstGeom prst="rect">
            <a:avLst/>
          </a:prstGeom>
        </p:spPr>
        <p:txBody>
          <a:bodyPr wrap="square">
            <a:spAutoFit/>
          </a:bodyPr>
          <a:lstStyle/>
          <a:p>
            <a:r>
              <a:rPr lang="en-GB" sz="2800" dirty="0">
                <a:solidFill>
                  <a:srgbClr val="008000"/>
                </a:solidFill>
                <a:latin typeface="CHAWP" pitchFamily="2" charset="0"/>
              </a:rPr>
              <a:t>Short temper</a:t>
            </a:r>
          </a:p>
        </p:txBody>
      </p:sp>
      <p:sp>
        <p:nvSpPr>
          <p:cNvPr id="11" name="Rectangle 10">
            <a:extLst>
              <a:ext uri="{FF2B5EF4-FFF2-40B4-BE49-F238E27FC236}">
                <a16:creationId xmlns:a16="http://schemas.microsoft.com/office/drawing/2014/main" id="{4A67C806-155F-4687-A851-285D004D5F57}"/>
              </a:ext>
            </a:extLst>
          </p:cNvPr>
          <p:cNvSpPr/>
          <p:nvPr/>
        </p:nvSpPr>
        <p:spPr>
          <a:xfrm rot="20865642">
            <a:off x="3920693" y="3836239"/>
            <a:ext cx="3981071" cy="523220"/>
          </a:xfrm>
          <a:prstGeom prst="rect">
            <a:avLst/>
          </a:prstGeom>
        </p:spPr>
        <p:txBody>
          <a:bodyPr wrap="square">
            <a:spAutoFit/>
          </a:bodyPr>
          <a:lstStyle/>
          <a:p>
            <a:pPr algn="ctr"/>
            <a:r>
              <a:rPr lang="en-GB" sz="2800" dirty="0">
                <a:solidFill>
                  <a:srgbClr val="3399FF"/>
                </a:solidFill>
                <a:latin typeface="CHAWP" pitchFamily="2" charset="0"/>
              </a:rPr>
              <a:t>Lack of concentration</a:t>
            </a:r>
          </a:p>
        </p:txBody>
      </p:sp>
      <p:sp>
        <p:nvSpPr>
          <p:cNvPr id="12" name="Rectangle 11">
            <a:extLst>
              <a:ext uri="{FF2B5EF4-FFF2-40B4-BE49-F238E27FC236}">
                <a16:creationId xmlns:a16="http://schemas.microsoft.com/office/drawing/2014/main" id="{003C2018-DE82-4CA1-8A17-01C27F61AA0C}"/>
              </a:ext>
            </a:extLst>
          </p:cNvPr>
          <p:cNvSpPr/>
          <p:nvPr/>
        </p:nvSpPr>
        <p:spPr>
          <a:xfrm>
            <a:off x="1595053" y="250926"/>
            <a:ext cx="9391601" cy="1754326"/>
          </a:xfrm>
          <a:prstGeom prst="rect">
            <a:avLst/>
          </a:prstGeom>
        </p:spPr>
        <p:txBody>
          <a:bodyPr wrap="square">
            <a:spAutoFit/>
          </a:bodyPr>
          <a:lstStyle/>
          <a:p>
            <a:pPr algn="ctr"/>
            <a:r>
              <a:rPr lang="en-GB" sz="5400" spc="300" dirty="0">
                <a:ln w="19050">
                  <a:solidFill>
                    <a:sysClr val="windowText" lastClr="000000"/>
                  </a:solidFill>
                </a:ln>
                <a:solidFill>
                  <a:sysClr val="windowText" lastClr="000000"/>
                </a:solidFill>
                <a:effectLst/>
                <a:latin typeface="Wolfganger" pitchFamily="2" charset="0"/>
                <a:ea typeface="TeachersDog" pitchFamily="2" charset="0"/>
              </a:rPr>
              <a:t>What are the emotional effects of stress?</a:t>
            </a:r>
            <a:endParaRPr lang="en-GB" sz="5400" spc="300" dirty="0">
              <a:effectLst/>
              <a:latin typeface="Wolfganger" pitchFamily="2" charset="0"/>
            </a:endParaRPr>
          </a:p>
        </p:txBody>
      </p:sp>
    </p:spTree>
    <p:extLst>
      <p:ext uri="{BB962C8B-B14F-4D97-AF65-F5344CB8AC3E}">
        <p14:creationId xmlns:p14="http://schemas.microsoft.com/office/powerpoint/2010/main" val="99385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 calcmode="lin" valueType="num">
                                      <p:cBhvr additive="base">
                                        <p:cTn id="5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anim calcmode="lin" valueType="num">
                                      <p:cBhvr additive="base">
                                        <p:cTn id="6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 calcmode="lin" valueType="num">
                                      <p:cBhvr additive="base">
                                        <p:cTn id="7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 calcmode="lin" valueType="num">
                                      <p:cBhvr additive="base">
                                        <p:cTn id="7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 calcmode="lin" valueType="num">
                                      <p:cBhvr additive="base">
                                        <p:cTn id="8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0" end="0"/>
                                            </p:txEl>
                                          </p:spTgt>
                                        </p:tgtEl>
                                        <p:attrNameLst>
                                          <p:attrName>style.visibility</p:attrName>
                                        </p:attrNameLst>
                                      </p:cBhvr>
                                      <p:to>
                                        <p:strVal val="visible"/>
                                      </p:to>
                                    </p:set>
                                    <p:anim calcmode="lin" valueType="num">
                                      <p:cBhvr additive="base">
                                        <p:cTn id="8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8">
                                            <p:txEl>
                                              <p:pRg st="0" end="0"/>
                                            </p:txEl>
                                          </p:spTgt>
                                        </p:tgtEl>
                                        <p:attrNameLst>
                                          <p:attrName>style.visibility</p:attrName>
                                        </p:attrNameLst>
                                      </p:cBhvr>
                                      <p:to>
                                        <p:strVal val="visible"/>
                                      </p:to>
                                    </p:set>
                                    <p:anim calcmode="lin" valueType="num">
                                      <p:cBhvr additive="base">
                                        <p:cTn id="9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anim calcmode="lin" valueType="num">
                                      <p:cBhvr additive="base">
                                        <p:cTn id="10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891801-B37B-4AFE-A126-1B428C3FFC2B}"/>
              </a:ext>
            </a:extLst>
          </p:cNvPr>
          <p:cNvSpPr/>
          <p:nvPr/>
        </p:nvSpPr>
        <p:spPr>
          <a:xfrm rot="21293741">
            <a:off x="1506858" y="2132724"/>
            <a:ext cx="3078853" cy="523220"/>
          </a:xfrm>
          <a:prstGeom prst="rect">
            <a:avLst/>
          </a:prstGeom>
        </p:spPr>
        <p:txBody>
          <a:bodyPr wrap="square">
            <a:spAutoFit/>
          </a:bodyPr>
          <a:lstStyle/>
          <a:p>
            <a:r>
              <a:rPr lang="en-GB" sz="2800" dirty="0">
                <a:solidFill>
                  <a:srgbClr val="FF5050"/>
                </a:solidFill>
                <a:latin typeface="CHAWP" pitchFamily="2" charset="0"/>
              </a:rPr>
              <a:t>Headaches</a:t>
            </a:r>
          </a:p>
        </p:txBody>
      </p:sp>
      <p:sp>
        <p:nvSpPr>
          <p:cNvPr id="3" name="Rectangle 2">
            <a:extLst>
              <a:ext uri="{FF2B5EF4-FFF2-40B4-BE49-F238E27FC236}">
                <a16:creationId xmlns:a16="http://schemas.microsoft.com/office/drawing/2014/main" id="{910DD886-BA81-4DE5-8FB8-C24ECFE2B14F}"/>
              </a:ext>
            </a:extLst>
          </p:cNvPr>
          <p:cNvSpPr/>
          <p:nvPr/>
        </p:nvSpPr>
        <p:spPr>
          <a:xfrm>
            <a:off x="4888743" y="5538855"/>
            <a:ext cx="4104461" cy="523220"/>
          </a:xfrm>
          <a:prstGeom prst="rect">
            <a:avLst/>
          </a:prstGeom>
        </p:spPr>
        <p:txBody>
          <a:bodyPr wrap="square">
            <a:spAutoFit/>
          </a:bodyPr>
          <a:lstStyle/>
          <a:p>
            <a:r>
              <a:rPr lang="en-GB" sz="2800" dirty="0">
                <a:solidFill>
                  <a:srgbClr val="00CC99"/>
                </a:solidFill>
                <a:latin typeface="CHAWP" pitchFamily="2" charset="0"/>
              </a:rPr>
              <a:t>Stomach knots</a:t>
            </a:r>
          </a:p>
        </p:txBody>
      </p:sp>
      <p:sp>
        <p:nvSpPr>
          <p:cNvPr id="4" name="Rectangle 3">
            <a:extLst>
              <a:ext uri="{FF2B5EF4-FFF2-40B4-BE49-F238E27FC236}">
                <a16:creationId xmlns:a16="http://schemas.microsoft.com/office/drawing/2014/main" id="{6341E28E-C15D-4C37-9D39-C74CCD808C9F}"/>
              </a:ext>
            </a:extLst>
          </p:cNvPr>
          <p:cNvSpPr/>
          <p:nvPr/>
        </p:nvSpPr>
        <p:spPr>
          <a:xfrm rot="276338">
            <a:off x="8489712" y="2243232"/>
            <a:ext cx="3687235" cy="523220"/>
          </a:xfrm>
          <a:prstGeom prst="rect">
            <a:avLst/>
          </a:prstGeom>
        </p:spPr>
        <p:txBody>
          <a:bodyPr wrap="square">
            <a:spAutoFit/>
          </a:bodyPr>
          <a:lstStyle/>
          <a:p>
            <a:r>
              <a:rPr lang="en-GB" sz="2800" dirty="0">
                <a:solidFill>
                  <a:srgbClr val="0000FF"/>
                </a:solidFill>
                <a:latin typeface="CHAWP" pitchFamily="2" charset="0"/>
              </a:rPr>
              <a:t>irritability</a:t>
            </a:r>
          </a:p>
        </p:txBody>
      </p:sp>
      <p:sp>
        <p:nvSpPr>
          <p:cNvPr id="5" name="Rectangle 4">
            <a:extLst>
              <a:ext uri="{FF2B5EF4-FFF2-40B4-BE49-F238E27FC236}">
                <a16:creationId xmlns:a16="http://schemas.microsoft.com/office/drawing/2014/main" id="{86D354FC-69E7-4264-8D29-0DBA22A0F2F3}"/>
              </a:ext>
            </a:extLst>
          </p:cNvPr>
          <p:cNvSpPr/>
          <p:nvPr/>
        </p:nvSpPr>
        <p:spPr>
          <a:xfrm rot="274217">
            <a:off x="1475114" y="5595361"/>
            <a:ext cx="3769763" cy="523220"/>
          </a:xfrm>
          <a:prstGeom prst="rect">
            <a:avLst/>
          </a:prstGeom>
        </p:spPr>
        <p:txBody>
          <a:bodyPr wrap="square">
            <a:spAutoFit/>
          </a:bodyPr>
          <a:lstStyle/>
          <a:p>
            <a:r>
              <a:rPr lang="en-GB" sz="2800" dirty="0">
                <a:solidFill>
                  <a:srgbClr val="CC99FF"/>
                </a:solidFill>
                <a:latin typeface="CHAWP" pitchFamily="2" charset="0"/>
              </a:rPr>
              <a:t>Feeling sick</a:t>
            </a:r>
          </a:p>
        </p:txBody>
      </p:sp>
      <p:sp>
        <p:nvSpPr>
          <p:cNvPr id="6" name="Rectangle 5">
            <a:extLst>
              <a:ext uri="{FF2B5EF4-FFF2-40B4-BE49-F238E27FC236}">
                <a16:creationId xmlns:a16="http://schemas.microsoft.com/office/drawing/2014/main" id="{9652F3D0-BD70-4A5D-9238-7DC61F0DBAEE}"/>
              </a:ext>
            </a:extLst>
          </p:cNvPr>
          <p:cNvSpPr/>
          <p:nvPr/>
        </p:nvSpPr>
        <p:spPr>
          <a:xfrm rot="169555">
            <a:off x="1476682" y="3449824"/>
            <a:ext cx="3863312" cy="523220"/>
          </a:xfrm>
          <a:prstGeom prst="rect">
            <a:avLst/>
          </a:prstGeom>
        </p:spPr>
        <p:txBody>
          <a:bodyPr wrap="square">
            <a:spAutoFit/>
          </a:bodyPr>
          <a:lstStyle/>
          <a:p>
            <a:r>
              <a:rPr lang="en-GB" sz="2800" dirty="0">
                <a:solidFill>
                  <a:srgbClr val="6600CC"/>
                </a:solidFill>
                <a:latin typeface="CHAWP" pitchFamily="2" charset="0"/>
              </a:rPr>
              <a:t>Heart racing</a:t>
            </a:r>
          </a:p>
        </p:txBody>
      </p:sp>
      <p:sp>
        <p:nvSpPr>
          <p:cNvPr id="7" name="Rectangle 6">
            <a:extLst>
              <a:ext uri="{FF2B5EF4-FFF2-40B4-BE49-F238E27FC236}">
                <a16:creationId xmlns:a16="http://schemas.microsoft.com/office/drawing/2014/main" id="{2BB49B6A-AD37-4461-84A0-204014DD7A97}"/>
              </a:ext>
            </a:extLst>
          </p:cNvPr>
          <p:cNvSpPr/>
          <p:nvPr/>
        </p:nvSpPr>
        <p:spPr>
          <a:xfrm rot="297829">
            <a:off x="8283850" y="4968949"/>
            <a:ext cx="3007787" cy="954107"/>
          </a:xfrm>
          <a:prstGeom prst="rect">
            <a:avLst/>
          </a:prstGeom>
        </p:spPr>
        <p:txBody>
          <a:bodyPr wrap="square">
            <a:spAutoFit/>
          </a:bodyPr>
          <a:lstStyle/>
          <a:p>
            <a:pPr algn="ctr"/>
            <a:r>
              <a:rPr lang="en-GB" sz="2800" dirty="0">
                <a:solidFill>
                  <a:srgbClr val="FFCC00"/>
                </a:solidFill>
                <a:latin typeface="CHAWP" pitchFamily="2" charset="0"/>
              </a:rPr>
              <a:t>Rapid </a:t>
            </a:r>
          </a:p>
          <a:p>
            <a:pPr algn="ctr"/>
            <a:r>
              <a:rPr lang="en-GB" sz="2800" dirty="0">
                <a:solidFill>
                  <a:srgbClr val="FFCC00"/>
                </a:solidFill>
                <a:latin typeface="CHAWP" pitchFamily="2" charset="0"/>
              </a:rPr>
              <a:t>breathing</a:t>
            </a:r>
          </a:p>
        </p:txBody>
      </p:sp>
      <p:sp>
        <p:nvSpPr>
          <p:cNvPr id="8" name="Rectangle 7">
            <a:extLst>
              <a:ext uri="{FF2B5EF4-FFF2-40B4-BE49-F238E27FC236}">
                <a16:creationId xmlns:a16="http://schemas.microsoft.com/office/drawing/2014/main" id="{12DF66B8-067A-46B4-840E-C9EF129840E8}"/>
              </a:ext>
            </a:extLst>
          </p:cNvPr>
          <p:cNvSpPr/>
          <p:nvPr/>
        </p:nvSpPr>
        <p:spPr>
          <a:xfrm rot="21293741">
            <a:off x="7410819" y="3294820"/>
            <a:ext cx="4066161" cy="523220"/>
          </a:xfrm>
          <a:prstGeom prst="rect">
            <a:avLst/>
          </a:prstGeom>
        </p:spPr>
        <p:txBody>
          <a:bodyPr wrap="square">
            <a:spAutoFit/>
          </a:bodyPr>
          <a:lstStyle/>
          <a:p>
            <a:pPr algn="ctr"/>
            <a:r>
              <a:rPr lang="en-GB" sz="2800" dirty="0">
                <a:solidFill>
                  <a:srgbClr val="D60093"/>
                </a:solidFill>
                <a:latin typeface="CHAWP" pitchFamily="2" charset="0"/>
              </a:rPr>
              <a:t>Change in eating habits</a:t>
            </a:r>
          </a:p>
        </p:txBody>
      </p:sp>
      <p:sp>
        <p:nvSpPr>
          <p:cNvPr id="9" name="Rectangle 8">
            <a:extLst>
              <a:ext uri="{FF2B5EF4-FFF2-40B4-BE49-F238E27FC236}">
                <a16:creationId xmlns:a16="http://schemas.microsoft.com/office/drawing/2014/main" id="{80D7FEFA-7D32-4852-9BF9-285D87C8DC6F}"/>
              </a:ext>
            </a:extLst>
          </p:cNvPr>
          <p:cNvSpPr/>
          <p:nvPr/>
        </p:nvSpPr>
        <p:spPr>
          <a:xfrm>
            <a:off x="3943789" y="2267111"/>
            <a:ext cx="4188860" cy="523220"/>
          </a:xfrm>
          <a:prstGeom prst="rect">
            <a:avLst/>
          </a:prstGeom>
        </p:spPr>
        <p:txBody>
          <a:bodyPr wrap="square">
            <a:spAutoFit/>
          </a:bodyPr>
          <a:lstStyle/>
          <a:p>
            <a:pPr algn="ctr"/>
            <a:r>
              <a:rPr lang="en-GB" sz="2800" dirty="0">
                <a:solidFill>
                  <a:srgbClr val="CCCC00"/>
                </a:solidFill>
                <a:latin typeface="CHAWP" pitchFamily="2" charset="0"/>
              </a:rPr>
              <a:t>Lack of concentration</a:t>
            </a:r>
          </a:p>
        </p:txBody>
      </p:sp>
      <p:sp>
        <p:nvSpPr>
          <p:cNvPr id="10" name="Rectangle 9">
            <a:extLst>
              <a:ext uri="{FF2B5EF4-FFF2-40B4-BE49-F238E27FC236}">
                <a16:creationId xmlns:a16="http://schemas.microsoft.com/office/drawing/2014/main" id="{DDEFEAA2-B5DB-4D49-BBD9-A19B8D995F6C}"/>
              </a:ext>
            </a:extLst>
          </p:cNvPr>
          <p:cNvSpPr/>
          <p:nvPr/>
        </p:nvSpPr>
        <p:spPr>
          <a:xfrm rot="21415669">
            <a:off x="1551294" y="4480979"/>
            <a:ext cx="2380184" cy="523220"/>
          </a:xfrm>
          <a:prstGeom prst="rect">
            <a:avLst/>
          </a:prstGeom>
        </p:spPr>
        <p:txBody>
          <a:bodyPr wrap="square">
            <a:spAutoFit/>
          </a:bodyPr>
          <a:lstStyle/>
          <a:p>
            <a:r>
              <a:rPr lang="en-GB" sz="2800" dirty="0">
                <a:solidFill>
                  <a:srgbClr val="008000"/>
                </a:solidFill>
                <a:latin typeface="CHAWP" pitchFamily="2" charset="0"/>
              </a:rPr>
              <a:t>Shaking</a:t>
            </a:r>
          </a:p>
        </p:txBody>
      </p:sp>
      <p:sp>
        <p:nvSpPr>
          <p:cNvPr id="11" name="Rectangle 10">
            <a:extLst>
              <a:ext uri="{FF2B5EF4-FFF2-40B4-BE49-F238E27FC236}">
                <a16:creationId xmlns:a16="http://schemas.microsoft.com/office/drawing/2014/main" id="{4A61DC38-D11A-4128-975D-CB2712934543}"/>
              </a:ext>
            </a:extLst>
          </p:cNvPr>
          <p:cNvSpPr/>
          <p:nvPr/>
        </p:nvSpPr>
        <p:spPr>
          <a:xfrm rot="1193462">
            <a:off x="3911507" y="3937605"/>
            <a:ext cx="4066161" cy="523220"/>
          </a:xfrm>
          <a:prstGeom prst="rect">
            <a:avLst/>
          </a:prstGeom>
        </p:spPr>
        <p:txBody>
          <a:bodyPr wrap="square">
            <a:spAutoFit/>
          </a:bodyPr>
          <a:lstStyle/>
          <a:p>
            <a:pPr algn="ctr"/>
            <a:r>
              <a:rPr lang="en-GB" sz="2800" dirty="0">
                <a:solidFill>
                  <a:srgbClr val="3399FF"/>
                </a:solidFill>
                <a:latin typeface="CHAWP" pitchFamily="2" charset="0"/>
              </a:rPr>
              <a:t>Change in sleeping habits</a:t>
            </a:r>
          </a:p>
        </p:txBody>
      </p:sp>
      <p:sp>
        <p:nvSpPr>
          <p:cNvPr id="12" name="Rectangle 11">
            <a:extLst>
              <a:ext uri="{FF2B5EF4-FFF2-40B4-BE49-F238E27FC236}">
                <a16:creationId xmlns:a16="http://schemas.microsoft.com/office/drawing/2014/main" id="{A0F40F5F-5705-44AA-9BD3-62165DF85EE6}"/>
              </a:ext>
            </a:extLst>
          </p:cNvPr>
          <p:cNvSpPr/>
          <p:nvPr/>
        </p:nvSpPr>
        <p:spPr>
          <a:xfrm>
            <a:off x="1345671" y="389471"/>
            <a:ext cx="10693927" cy="1754326"/>
          </a:xfrm>
          <a:prstGeom prst="rect">
            <a:avLst/>
          </a:prstGeom>
        </p:spPr>
        <p:txBody>
          <a:bodyPr wrap="square">
            <a:spAutoFit/>
          </a:bodyPr>
          <a:lstStyle/>
          <a:p>
            <a:pPr algn="ctr"/>
            <a:r>
              <a:rPr lang="en-GB" sz="5400" spc="300" dirty="0">
                <a:ln w="19050">
                  <a:solidFill>
                    <a:sysClr val="windowText" lastClr="000000"/>
                  </a:solidFill>
                </a:ln>
                <a:solidFill>
                  <a:sysClr val="windowText" lastClr="000000"/>
                </a:solidFill>
                <a:effectLst/>
                <a:latin typeface="Wolfganger" pitchFamily="2" charset="0"/>
                <a:ea typeface="TeachersDog" pitchFamily="2" charset="0"/>
              </a:rPr>
              <a:t>What are the physical signs of stress?</a:t>
            </a:r>
            <a:endParaRPr lang="en-GB" sz="5400" spc="300" dirty="0">
              <a:effectLst/>
              <a:latin typeface="Wolfganger" pitchFamily="2" charset="0"/>
            </a:endParaRPr>
          </a:p>
        </p:txBody>
      </p:sp>
    </p:spTree>
    <p:extLst>
      <p:ext uri="{BB962C8B-B14F-4D97-AF65-F5344CB8AC3E}">
        <p14:creationId xmlns:p14="http://schemas.microsoft.com/office/powerpoint/2010/main" val="6662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2A825-7218-4E34-8CE8-52ACB006B8B2}"/>
              </a:ext>
            </a:extLst>
          </p:cNvPr>
          <p:cNvSpPr txBox="1"/>
          <p:nvPr/>
        </p:nvSpPr>
        <p:spPr>
          <a:xfrm>
            <a:off x="2438400" y="221673"/>
            <a:ext cx="8645236" cy="1015663"/>
          </a:xfrm>
          <a:prstGeom prst="rect">
            <a:avLst/>
          </a:prstGeom>
          <a:noFill/>
        </p:spPr>
        <p:txBody>
          <a:bodyPr wrap="square" rtlCol="0">
            <a:spAutoFit/>
          </a:bodyPr>
          <a:lstStyle/>
          <a:p>
            <a:r>
              <a:rPr lang="en-US" sz="6000" dirty="0">
                <a:latin typeface="Century Schoolbook" panose="02040604050505020304" pitchFamily="18" charset="0"/>
              </a:rPr>
              <a:t>Video: What is Stress </a:t>
            </a:r>
          </a:p>
        </p:txBody>
      </p:sp>
      <p:pic>
        <p:nvPicPr>
          <p:cNvPr id="4" name="Online Media 3" title="Managing Stress - Brainsmart - BBC">
            <a:hlinkClick r:id="" action="ppaction://media"/>
            <a:extLst>
              <a:ext uri="{FF2B5EF4-FFF2-40B4-BE49-F238E27FC236}">
                <a16:creationId xmlns:a16="http://schemas.microsoft.com/office/drawing/2014/main" id="{66F6C593-1D98-4D63-9874-9DB4F27C6D1F}"/>
              </a:ext>
            </a:extLst>
          </p:cNvPr>
          <p:cNvPicPr>
            <a:picLocks noRot="1" noChangeAspect="1"/>
          </p:cNvPicPr>
          <p:nvPr>
            <a:videoFile r:link="rId1"/>
          </p:nvPr>
        </p:nvPicPr>
        <p:blipFill>
          <a:blip r:embed="rId3"/>
          <a:stretch>
            <a:fillRect/>
          </a:stretch>
        </p:blipFill>
        <p:spPr>
          <a:xfrm>
            <a:off x="1329321" y="1276600"/>
            <a:ext cx="8950752" cy="5034798"/>
          </a:xfrm>
          <a:prstGeom prst="rect">
            <a:avLst/>
          </a:prstGeom>
        </p:spPr>
      </p:pic>
      <p:sp>
        <p:nvSpPr>
          <p:cNvPr id="5" name="Rectangle 4">
            <a:extLst>
              <a:ext uri="{FF2B5EF4-FFF2-40B4-BE49-F238E27FC236}">
                <a16:creationId xmlns:a16="http://schemas.microsoft.com/office/drawing/2014/main" id="{6B3B9C78-2B0E-445A-A267-5CF76B364A0F}"/>
              </a:ext>
            </a:extLst>
          </p:cNvPr>
          <p:cNvSpPr/>
          <p:nvPr/>
        </p:nvSpPr>
        <p:spPr>
          <a:xfrm>
            <a:off x="3071068" y="6311398"/>
            <a:ext cx="5080045" cy="646331"/>
          </a:xfrm>
          <a:prstGeom prst="rect">
            <a:avLst/>
          </a:prstGeom>
        </p:spPr>
        <p:txBody>
          <a:bodyPr wrap="none">
            <a:spAutoFit/>
          </a:bodyPr>
          <a:lstStyle/>
          <a:p>
            <a:r>
              <a:rPr lang="en-US" dirty="0">
                <a:hlinkClick r:id="rId4"/>
              </a:rPr>
              <a:t>https://www.youtube.com/watch?v=hnpQrMqDoqE</a:t>
            </a:r>
            <a:endParaRPr lang="en-US" dirty="0"/>
          </a:p>
          <a:p>
            <a:endParaRPr lang="en-US" dirty="0"/>
          </a:p>
        </p:txBody>
      </p:sp>
    </p:spTree>
    <p:extLst>
      <p:ext uri="{BB962C8B-B14F-4D97-AF65-F5344CB8AC3E}">
        <p14:creationId xmlns:p14="http://schemas.microsoft.com/office/powerpoint/2010/main" val="1134475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6492</TotalTime>
  <Words>1037</Words>
  <Application>Microsoft Office PowerPoint</Application>
  <PresentationFormat>Widescreen</PresentationFormat>
  <Paragraphs>137</Paragraphs>
  <Slides>32</Slides>
  <Notes>0</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Bookman Old Style</vt:lpstr>
      <vt:lpstr>Calibri</vt:lpstr>
      <vt:lpstr>Calibri Light</vt:lpstr>
      <vt:lpstr>Century Schoolbook</vt:lpstr>
      <vt:lpstr>CHAWP</vt:lpstr>
      <vt:lpstr>Impact</vt:lpstr>
      <vt:lpstr>PWSimpleHandwriting</vt:lpstr>
      <vt:lpstr>TeachersDog</vt:lpstr>
      <vt:lpstr>Times New Roman</vt:lpstr>
      <vt:lpstr>Wingdings</vt:lpstr>
      <vt:lpstr>Wolfganger</vt:lpstr>
      <vt:lpstr>Office Theme</vt:lpstr>
      <vt:lpstr>PowerPoint Presentation</vt:lpstr>
      <vt:lpstr>PowerPoint Presentation</vt:lpstr>
      <vt:lpstr>PowerPoint Presentation</vt:lpstr>
      <vt:lpstr>Monday What causes stress </vt:lpstr>
      <vt:lpstr>Stress </vt:lpstr>
      <vt:lpstr>PowerPoint Presentation</vt:lpstr>
      <vt:lpstr>PowerPoint Presentation</vt:lpstr>
      <vt:lpstr>PowerPoint Presentation</vt:lpstr>
      <vt:lpstr>PowerPoint Presentation</vt:lpstr>
      <vt:lpstr>Class Discussion </vt:lpstr>
      <vt:lpstr>Tuesday Good Stress vs Bad Stress </vt:lpstr>
      <vt:lpstr>PowerPoint Presentation</vt:lpstr>
      <vt:lpstr>Collaboration</vt:lpstr>
      <vt:lpstr>PowerPoint Presentation</vt:lpstr>
      <vt:lpstr>PowerPoint Presentation</vt:lpstr>
      <vt:lpstr>PowerPoint Presentation</vt:lpstr>
      <vt:lpstr>PowerPoint Presentation</vt:lpstr>
      <vt:lpstr>Wednesday Relaxation Exercises </vt:lpstr>
      <vt:lpstr>Collaboration</vt:lpstr>
      <vt:lpstr>PowerPoint Presentation</vt:lpstr>
      <vt:lpstr>PowerPoint Presentation</vt:lpstr>
      <vt:lpstr>PowerPoint Presentation</vt:lpstr>
      <vt:lpstr>PowerPoint Presentation</vt:lpstr>
      <vt:lpstr>Thursday Stress Busters  </vt:lpstr>
      <vt:lpstr>Stress Busters</vt:lpstr>
      <vt:lpstr>PowerPoint Presentation</vt:lpstr>
      <vt:lpstr>PowerPoint Presentation</vt:lpstr>
      <vt:lpstr>PowerPoint Presentation</vt:lpstr>
      <vt:lpstr>Friday  </vt:lpstr>
      <vt:lpstr>Video – What if Stress could be your friend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50</cp:revision>
  <dcterms:created xsi:type="dcterms:W3CDTF">2018-08-28T15:32:07Z</dcterms:created>
  <dcterms:modified xsi:type="dcterms:W3CDTF">2018-11-05T03:44:05Z</dcterms:modified>
</cp:coreProperties>
</file>