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1" r:id="rId3"/>
    <p:sldId id="262" r:id="rId4"/>
    <p:sldId id="298" r:id="rId5"/>
    <p:sldId id="261" r:id="rId6"/>
    <p:sldId id="332" r:id="rId7"/>
    <p:sldId id="333" r:id="rId8"/>
    <p:sldId id="329" r:id="rId9"/>
    <p:sldId id="331" r:id="rId10"/>
    <p:sldId id="274" r:id="rId11"/>
    <p:sldId id="335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299" r:id="rId24"/>
    <p:sldId id="351" r:id="rId25"/>
    <p:sldId id="293" r:id="rId26"/>
    <p:sldId id="301" r:id="rId27"/>
    <p:sldId id="294" r:id="rId28"/>
    <p:sldId id="348" r:id="rId29"/>
    <p:sldId id="321" r:id="rId30"/>
    <p:sldId id="303" r:id="rId31"/>
    <p:sldId id="336" r:id="rId32"/>
    <p:sldId id="308" r:id="rId33"/>
    <p:sldId id="349" r:id="rId34"/>
    <p:sldId id="35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E3670D"/>
    <a:srgbClr val="83B61D"/>
    <a:srgbClr val="FFC200"/>
    <a:srgbClr val="5A9BD5"/>
    <a:srgbClr val="E11C47"/>
    <a:srgbClr val="20307E"/>
    <a:srgbClr val="129B3B"/>
    <a:srgbClr val="FFC000"/>
    <a:srgbClr val="CE4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50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272638" y="332510"/>
            <a:ext cx="11646724" cy="5995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9361" y="5571734"/>
            <a:ext cx="2776994" cy="10331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5798127"/>
            <a:ext cx="3196816" cy="105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2439553" y="4167760"/>
            <a:ext cx="7764395" cy="26719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3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40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rgbClr val="FF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08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rgbClr val="83B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03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781020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FF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473682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334304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4042723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rgbClr val="129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161402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272638" y="332509"/>
            <a:ext cx="11646724" cy="6223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1FBB17-260A-4CE0-83A3-AB8503F17855}"/>
              </a:ext>
            </a:extLst>
          </p:cNvPr>
          <p:cNvSpPr/>
          <p:nvPr userDrawn="1"/>
        </p:nvSpPr>
        <p:spPr>
          <a:xfrm>
            <a:off x="3115733" y="626533"/>
            <a:ext cx="5314659" cy="3826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19730E-C535-4F88-8995-FAA02A87D55B}"/>
              </a:ext>
            </a:extLst>
          </p:cNvPr>
          <p:cNvSpPr/>
          <p:nvPr userDrawn="1"/>
        </p:nvSpPr>
        <p:spPr>
          <a:xfrm>
            <a:off x="2334193" y="3027314"/>
            <a:ext cx="7302178" cy="4571374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A30B8A-F5AE-496B-8698-C62A26D47920}"/>
              </a:ext>
            </a:extLst>
          </p:cNvPr>
          <p:cNvSpPr/>
          <p:nvPr userDrawn="1"/>
        </p:nvSpPr>
        <p:spPr>
          <a:xfrm flipH="1">
            <a:off x="-658230" y="3121490"/>
            <a:ext cx="6752318" cy="4383023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99A416-FB9A-40E5-830D-76A244FA4C5A}"/>
              </a:ext>
            </a:extLst>
          </p:cNvPr>
          <p:cNvSpPr/>
          <p:nvPr userDrawn="1"/>
        </p:nvSpPr>
        <p:spPr>
          <a:xfrm>
            <a:off x="6073893" y="2990841"/>
            <a:ext cx="6752318" cy="4607847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0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980582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59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83B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40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35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57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7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10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7DB4-94C5-4383-864A-5E4B48CA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6228A-6E10-4728-987B-E64BEEB2A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FE6A2-0F15-426A-8B90-FC243D6E3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89900-0029-4522-BB80-CE9BE7A8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131DA-3BF6-44A9-B3E1-A79EABC1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07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0E370-9866-44C1-AB96-0DD5739F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72375-A4A8-4173-B48B-D97AD4A9E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4033-E28F-43A9-B268-8A2D6710F7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43C29-D2B8-4670-A4C7-369BD843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35613-4DF1-470D-BFB8-73E1B573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40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6032-D129-4D11-8F2F-FDDE21FB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52BA7-FD95-463C-8FE1-ED17D982F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3CA2D-D6A8-45A6-AFCB-A90659FC1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C4508-9C85-46FA-A332-0BF11D01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F2813-1F73-4742-85CB-4A697BBB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36AEF-B2F5-4839-8841-661DA0A36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2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83B61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0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2A52D-5472-4DE2-A0D5-4394807C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99B4-9952-4753-8EBF-A097AA595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50D565-308E-43F0-BB22-5411519AD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5B29-B029-45A3-8EF6-0EF782607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FDF40-E501-4792-9060-C850DD9F1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0976A-B75E-4CF2-AD78-7401316D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413BF1-55D6-444B-8257-F1D551F0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3803AB-EDBF-4624-9D8A-741ECD23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72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544E-16FA-4139-A9A0-16E14DB4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3D93B-2A86-46C1-8AB6-6F6599E26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1810A-DA27-42E1-9F4B-539F9388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5D0B5-32E3-44A9-A7F0-0F2AAE5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3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799F3-B941-421B-AD1F-3D762BF8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67DCE-2AC0-4E63-9F06-19FD19BAB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611D-2D3F-4955-BBB0-74474CD6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2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338A-16D6-4BF0-8ECA-97671F086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BF860-BA76-4AA9-9924-9FE733176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A15BA-1C5B-4831-B62C-0A3CD7B64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7ABF0-49FC-42C3-A061-C85996D5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B96F5-F80B-4E33-A247-03F02754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CAA8B-C8C3-4A8A-94E0-611FB5A6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13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003D2-1143-4B7F-AEC8-89E44208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9F004-C850-4B9F-9884-B086DB455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D29C2-B76A-4083-9553-492B05726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76A8A-5FC2-4DF0-AE9E-9C3D4699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1F1DA-3729-4742-B9A6-ED2C0D5AC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4E320-CCB7-4633-BF5F-FF42AAE8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82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53A4-F011-49E6-A845-6C48BB6F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5A01B-1CA0-4E16-8441-4216478A0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E84E7-646B-4D69-9A63-90A56C8A4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2D139-6C7E-4BAC-9805-39FF0441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3ACF8-DB21-464B-8A51-2BEF3AF7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3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4944A0-DD81-4432-9271-CBB8DDBE0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FA16D-12E4-4AE0-A473-82C33B99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6F169-5958-48BB-B005-AAA26CB8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69F7E-0026-4453-8123-C89D3A86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B5881-61DA-430F-8D7A-8A823A25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3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701141" y="156170"/>
            <a:ext cx="10369136" cy="1042540"/>
          </a:xfrm>
          <a:prstGeom prst="rect">
            <a:avLst/>
          </a:prstGeom>
          <a:solidFill>
            <a:srgbClr val="20307E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E3670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9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FFC2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6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5A9BD5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2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E11C47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82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75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3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74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49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66" r:id="rId21"/>
    <p:sldLayoutId id="2147483660" r:id="rId22"/>
    <p:sldLayoutId id="2147483661" r:id="rId23"/>
    <p:sldLayoutId id="2147483662" r:id="rId24"/>
    <p:sldLayoutId id="2147483663" r:id="rId25"/>
    <p:sldLayoutId id="2147483664" r:id="rId26"/>
    <p:sldLayoutId id="2147483650" r:id="rId27"/>
    <p:sldLayoutId id="2147483651" r:id="rId28"/>
    <p:sldLayoutId id="2147483652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play.kahoot.it/#/k/a5df1d67-7147-40cd-bac3-1e0e077ae206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3ZzBcjVcrk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73ZzBcjVcrk" TargetMode="Externa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oHdwUEfBts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OoHdwUEfBts" TargetMode="Externa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7ED51B-BE39-4957-897A-7CA5190D3EE0}"/>
              </a:ext>
            </a:extLst>
          </p:cNvPr>
          <p:cNvSpPr/>
          <p:nvPr/>
        </p:nvSpPr>
        <p:spPr>
          <a:xfrm>
            <a:off x="512616" y="1120676"/>
            <a:ext cx="108619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kern="0" cap="all" spc="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Emotional Learning </a:t>
            </a:r>
          </a:p>
          <a:p>
            <a:pPr lvl="0" algn="ctr">
              <a:defRPr/>
            </a:pPr>
            <a:endParaRPr lang="en-US" sz="4800" kern="0" cap="all" spc="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kern="0" cap="all" spc="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*Lessons for 10/01 - 10/05</a:t>
            </a:r>
            <a:endParaRPr lang="en-US" sz="4800" kern="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14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3B40-750E-489C-8008-855BD1199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68143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6600" dirty="0">
                <a:latin typeface="Bookman Old Style" panose="02050604050505020204" pitchFamily="18" charset="0"/>
              </a:rPr>
              <a:t>Activity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3EAD0D-06D6-45F3-AF3B-42E5835D7B0A}"/>
              </a:ext>
            </a:extLst>
          </p:cNvPr>
          <p:cNvSpPr/>
          <p:nvPr/>
        </p:nvSpPr>
        <p:spPr>
          <a:xfrm>
            <a:off x="4673598" y="2151726"/>
            <a:ext cx="71766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entury Schoolbook" panose="02040604050505020304" pitchFamily="18" charset="0"/>
              </a:rPr>
              <a:t>In this activity, you are going to solve problems between friends to keep their friendships strong.</a:t>
            </a:r>
          </a:p>
        </p:txBody>
      </p:sp>
      <p:pic>
        <p:nvPicPr>
          <p:cNvPr id="3077" name="Picture 5" descr="Image result for challenge">
            <a:extLst>
              <a:ext uri="{FF2B5EF4-FFF2-40B4-BE49-F238E27FC236}">
                <a16:creationId xmlns:a16="http://schemas.microsoft.com/office/drawing/2014/main" id="{EC60051D-BE8C-4382-AA13-DB98B2E6D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52" y="1899537"/>
            <a:ext cx="3480377" cy="305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494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3B40-750E-489C-8008-855BD1199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091" y="563707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 fontAlgn="base"/>
            <a:r>
              <a:rPr lang="en-US" sz="6000" dirty="0">
                <a:latin typeface="Century Schoolbook" panose="02040604050505020304" pitchFamily="18" charset="0"/>
              </a:rPr>
              <a:t>Choose a scenario.</a:t>
            </a:r>
            <a:br>
              <a:rPr lang="en-US" sz="6000" dirty="0">
                <a:latin typeface="Century Schoolbook" panose="02040604050505020304" pitchFamily="18" charset="0"/>
              </a:rPr>
            </a:br>
            <a:br>
              <a:rPr lang="en-US" sz="6000" dirty="0">
                <a:latin typeface="Century Schoolbook" panose="02040604050505020304" pitchFamily="18" charset="0"/>
              </a:rPr>
            </a:br>
            <a:endParaRPr lang="en-US" sz="6000" dirty="0">
              <a:latin typeface="Century Schoolbook" panose="02040604050505020304" pitchFamily="18" charset="0"/>
            </a:endParaRPr>
          </a:p>
        </p:txBody>
      </p:sp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7ED22B-9EB2-4132-8269-C52072D8E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94" y="2294490"/>
            <a:ext cx="3000375" cy="3362325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DA6DECF-9E12-4A71-BAF2-F12B27F98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152" y="2294490"/>
            <a:ext cx="29432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18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5F0-F8D1-4562-A1AE-6FAD4A294B9F}"/>
              </a:ext>
            </a:extLst>
          </p:cNvPr>
          <p:cNvSpPr txBox="1">
            <a:spLocks/>
          </p:cNvSpPr>
          <p:nvPr/>
        </p:nvSpPr>
        <p:spPr>
          <a:xfrm>
            <a:off x="595745" y="42516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Bookman Old Style" panose="02050604050505020204" pitchFamily="18" charset="0"/>
              </a:rPr>
              <a:t>Scenario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FFBE1-E237-480D-BFC3-05A59A35C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37" y="1750724"/>
            <a:ext cx="3387967" cy="4379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2DF6EC-41CD-4692-8B30-77353C4F297F}"/>
              </a:ext>
            </a:extLst>
          </p:cNvPr>
          <p:cNvSpPr/>
          <p:nvPr/>
        </p:nvSpPr>
        <p:spPr>
          <a:xfrm>
            <a:off x="4457072" y="1613118"/>
            <a:ext cx="72874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>
                <a:solidFill>
                  <a:srgbClr val="000000"/>
                </a:solidFill>
                <a:latin typeface="Century Schoolbook" panose="02040604050505020304" pitchFamily="18" charset="0"/>
              </a:rPr>
              <a:t>Amy and Eva are friends. Eva caught Amy gossiping about her, and now she won't talk to Amy.</a:t>
            </a:r>
          </a:p>
          <a:p>
            <a:pPr fontAlgn="base"/>
            <a:endParaRPr lang="en-US" sz="28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fontAlgn="base"/>
            <a:r>
              <a:rPr lang="en-US" sz="2800" dirty="0">
                <a:solidFill>
                  <a:srgbClr val="000000"/>
                </a:solidFill>
                <a:latin typeface="Century Schoolbook" panose="02040604050505020304" pitchFamily="18" charset="0"/>
              </a:rPr>
              <a:t>Click below to see what they're thinking.</a:t>
            </a:r>
            <a:endParaRPr lang="en-US" sz="2800" b="0" i="0" dirty="0">
              <a:solidFill>
                <a:srgbClr val="000000"/>
              </a:solidFill>
              <a:effectLst/>
              <a:latin typeface="Century Schoolbook" panose="02040604050505020304" pitchFamily="18" charset="0"/>
            </a:endParaRPr>
          </a:p>
        </p:txBody>
      </p:sp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C0A770-60CF-473A-872B-2C5513F88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5" y="4681131"/>
            <a:ext cx="3067050" cy="733425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2CB18996-02F5-4578-94F4-AC7CCB026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747" y="4681131"/>
            <a:ext cx="3202278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17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A8BAB5-B9CD-49B2-9857-98596C620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604694"/>
            <a:ext cx="11380304" cy="41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50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BA2B1E-9E6B-43E7-93A8-C4FD3F713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6" y="1365507"/>
            <a:ext cx="11645477" cy="394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51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9C66BE-E5D0-44F5-AD07-CDCC7B2BD778}"/>
              </a:ext>
            </a:extLst>
          </p:cNvPr>
          <p:cNvSpPr/>
          <p:nvPr/>
        </p:nvSpPr>
        <p:spPr>
          <a:xfrm>
            <a:off x="5281807" y="140894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3200" i="1" dirty="0">
                <a:solidFill>
                  <a:srgbClr val="000000"/>
                </a:solidFill>
                <a:latin typeface="Century Schoolbook" panose="02040604050505020304" pitchFamily="18" charset="0"/>
              </a:rPr>
              <a:t>What can Amy do to repair her friendship with Eva?</a:t>
            </a:r>
          </a:p>
          <a:p>
            <a:pPr fontAlgn="base"/>
            <a:endParaRPr lang="en-US" sz="32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fontAlgn="base"/>
            <a:r>
              <a:rPr lang="en-US" sz="3200" dirty="0">
                <a:solidFill>
                  <a:srgbClr val="000000"/>
                </a:solidFill>
                <a:latin typeface="Century Schoolbook" panose="02040604050505020304" pitchFamily="18" charset="0"/>
              </a:rPr>
              <a:t>In groups or individually, you have 1 minute to think of 3 ways to solve this.</a:t>
            </a:r>
            <a:endParaRPr lang="en-US" sz="3200" b="0" i="0" dirty="0">
              <a:solidFill>
                <a:srgbClr val="000000"/>
              </a:solidFill>
              <a:effectLst/>
              <a:latin typeface="Century Schoolbook" panose="0204060405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1D07F7-DE4F-4BFD-8640-CEFE5EBB1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59" y="1321904"/>
            <a:ext cx="3781104" cy="505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8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15438-8931-413C-8A85-D1FC1934FA8E}"/>
              </a:ext>
            </a:extLst>
          </p:cNvPr>
          <p:cNvSpPr txBox="1">
            <a:spLocks/>
          </p:cNvSpPr>
          <p:nvPr/>
        </p:nvSpPr>
        <p:spPr>
          <a:xfrm>
            <a:off x="595745" y="42516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Bookman Old Style" panose="02050604050505020204" pitchFamily="18" charset="0"/>
              </a:rPr>
              <a:t>Class Discussion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86C8A8-9544-4A47-BC04-1B237DF95C25}"/>
              </a:ext>
            </a:extLst>
          </p:cNvPr>
          <p:cNvSpPr/>
          <p:nvPr/>
        </p:nvSpPr>
        <p:spPr>
          <a:xfrm>
            <a:off x="435428" y="1875653"/>
            <a:ext cx="114144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600" dirty="0">
                <a:solidFill>
                  <a:srgbClr val="000000"/>
                </a:solidFill>
                <a:latin typeface="Century Schoolbook" panose="02040604050505020304" pitchFamily="18" charset="0"/>
              </a:rPr>
              <a:t>1.    Share your best idea with the class</a:t>
            </a:r>
          </a:p>
          <a:p>
            <a:pPr fontAlgn="base"/>
            <a:endParaRPr lang="en-US" sz="36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742950" indent="-742950" fontAlgn="base">
              <a:buAutoNum type="arabicPeriod" startAt="2"/>
            </a:pPr>
            <a:r>
              <a:rPr lang="en-US" sz="3600" dirty="0">
                <a:solidFill>
                  <a:srgbClr val="000000"/>
                </a:solidFill>
                <a:latin typeface="Century Schoolbook" panose="02040604050505020304" pitchFamily="18" charset="0"/>
              </a:rPr>
              <a:t>What's the biggest problem Amy and Eva face if they want to stay friends?</a:t>
            </a:r>
          </a:p>
          <a:p>
            <a:pPr marL="742950" indent="-742950" fontAlgn="base">
              <a:buAutoNum type="arabicPeriod" startAt="2"/>
            </a:pPr>
            <a:endParaRPr lang="en-US" sz="36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742950" indent="-742950" fontAlgn="base">
              <a:buAutoNum type="arabicPeriod" startAt="2"/>
            </a:pPr>
            <a:r>
              <a:rPr lang="en-US" sz="3600" dirty="0">
                <a:solidFill>
                  <a:srgbClr val="000000"/>
                </a:solidFill>
                <a:latin typeface="Century Schoolbook" panose="02040604050505020304" pitchFamily="18" charset="0"/>
              </a:rPr>
              <a:t> If they do nothing, what will happen next?</a:t>
            </a:r>
            <a:endParaRPr lang="en-US" sz="3600" b="0" i="0" dirty="0">
              <a:solidFill>
                <a:srgbClr val="000000"/>
              </a:solidFill>
              <a:effectLst/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420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AF312-1833-4121-BB27-19B244A77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37" y="1255775"/>
            <a:ext cx="3840749" cy="5126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CE3015-837C-4121-8F27-014FBD16D0F9}"/>
              </a:ext>
            </a:extLst>
          </p:cNvPr>
          <p:cNvSpPr/>
          <p:nvPr/>
        </p:nvSpPr>
        <p:spPr>
          <a:xfrm>
            <a:off x="4449143" y="1834435"/>
            <a:ext cx="71130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latin typeface="Century Schoolbook" panose="02040604050505020304" pitchFamily="18" charset="0"/>
              </a:rPr>
              <a:t>Gus is friends with Vinh and Al, but Vinh and Al don't like each other. Gus is always being forced to choose between the two, and it's stressing him out.</a:t>
            </a:r>
          </a:p>
          <a:p>
            <a:pPr fontAlgn="base"/>
            <a:endParaRPr lang="en-US" sz="2400" dirty="0">
              <a:latin typeface="Century Schoolbook" panose="02040604050505020304" pitchFamily="18" charset="0"/>
            </a:endParaRPr>
          </a:p>
          <a:p>
            <a:pPr fontAlgn="base"/>
            <a:r>
              <a:rPr lang="en-US" sz="2400" dirty="0">
                <a:latin typeface="Century Schoolbook" panose="02040604050505020304" pitchFamily="18" charset="0"/>
              </a:rPr>
              <a:t>Click below to see what they're thinking.</a:t>
            </a:r>
            <a:endParaRPr lang="en-US" sz="2400" b="0" i="0" dirty="0">
              <a:effectLst/>
              <a:latin typeface="Century Schoolbook" panose="020406040505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D0434C-2E48-45E5-88C2-8379861F0205}"/>
              </a:ext>
            </a:extLst>
          </p:cNvPr>
          <p:cNvSpPr/>
          <p:nvPr/>
        </p:nvSpPr>
        <p:spPr>
          <a:xfrm>
            <a:off x="4431578" y="4767646"/>
            <a:ext cx="2185159" cy="31103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rgbClr val="00808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hlinkClick r:id="" action="ppaction://hlinkshowjump?jump=nextslide"/>
              </a:rPr>
              <a:t>Vinh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hlinkClick r:id="rId3" action="ppaction://hlinksldjump"/>
            <a:extLst>
              <a:ext uri="{FF2B5EF4-FFF2-40B4-BE49-F238E27FC236}">
                <a16:creationId xmlns:a16="http://schemas.microsoft.com/office/drawing/2014/main" id="{CA2F4760-D19A-4690-8A02-A2481402D71C}"/>
              </a:ext>
            </a:extLst>
          </p:cNvPr>
          <p:cNvSpPr/>
          <p:nvPr/>
        </p:nvSpPr>
        <p:spPr>
          <a:xfrm>
            <a:off x="6962636" y="4767646"/>
            <a:ext cx="2185159" cy="31103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rgbClr val="00808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Gus</a:t>
            </a:r>
          </a:p>
        </p:txBody>
      </p:sp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E1E5B0E6-FC18-47A6-A5F1-C50BC3E6C1A0}"/>
              </a:ext>
            </a:extLst>
          </p:cNvPr>
          <p:cNvSpPr/>
          <p:nvPr/>
        </p:nvSpPr>
        <p:spPr>
          <a:xfrm>
            <a:off x="9493694" y="4779806"/>
            <a:ext cx="2185159" cy="31103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rgbClr val="00808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6A13E7C-A8E1-4783-9572-0FBF2515C320}"/>
              </a:ext>
            </a:extLst>
          </p:cNvPr>
          <p:cNvSpPr txBox="1">
            <a:spLocks/>
          </p:cNvSpPr>
          <p:nvPr/>
        </p:nvSpPr>
        <p:spPr>
          <a:xfrm>
            <a:off x="1358937" y="2945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Bookman Old Style" panose="02050604050505020204" pitchFamily="18" charset="0"/>
              </a:rPr>
              <a:t>Scenario</a:t>
            </a:r>
          </a:p>
        </p:txBody>
      </p:sp>
    </p:spTree>
    <p:extLst>
      <p:ext uri="{BB962C8B-B14F-4D97-AF65-F5344CB8AC3E}">
        <p14:creationId xmlns:p14="http://schemas.microsoft.com/office/powerpoint/2010/main" val="3785459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B9CC7-EDCF-402D-BE2D-E31917B60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335704"/>
            <a:ext cx="11411712" cy="382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26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39017F-F6E2-40D4-A891-6E2E2087A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" y="1375650"/>
            <a:ext cx="11618976" cy="391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73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BEB55B-DCD0-4008-B610-D42A529D16D2}"/>
              </a:ext>
            </a:extLst>
          </p:cNvPr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latin typeface="Bookman Old Style" panose="02050604050505020204" pitchFamily="18" charset="0"/>
              </a:rPr>
              <a:t>Overview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4A378B-B2C0-421C-86BC-5FDF0E640B25}"/>
              </a:ext>
            </a:extLst>
          </p:cNvPr>
          <p:cNvSpPr/>
          <p:nvPr/>
        </p:nvSpPr>
        <p:spPr>
          <a:xfrm>
            <a:off x="677157" y="1987706"/>
            <a:ext cx="108376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entury Schoolbook" panose="02040604050505020304" pitchFamily="18" charset="0"/>
              </a:rPr>
              <a:t>Strong social skills are linked to a wide range of positive outcomes for students. Thinking about what makes a strong friendship and coming up with positive strategies to develop these friendships can help students deepen and strengthen positive peer relationships.</a:t>
            </a:r>
          </a:p>
          <a:p>
            <a:endParaRPr lang="en-US" sz="24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entury Schoolbook" panose="02040604050505020304" pitchFamily="18" charset="0"/>
              </a:rPr>
              <a:t>Friendships, relationships, and social groups can change rapidly during middle school. This lesson helps students weather those changes and better understand how to cope with changing friendships and social relationships</a:t>
            </a:r>
            <a:endParaRPr lang="en-US" sz="2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52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482AA-84E5-41C5-BBAC-EB3D9301C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88" y="1404554"/>
            <a:ext cx="11410132" cy="37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95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1A14D7-9ACB-4DD2-864C-1B1FD6B740E0}"/>
              </a:ext>
            </a:extLst>
          </p:cNvPr>
          <p:cNvSpPr/>
          <p:nvPr/>
        </p:nvSpPr>
        <p:spPr>
          <a:xfrm>
            <a:off x="4489971" y="1566464"/>
            <a:ext cx="73898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i="1" dirty="0">
                <a:latin typeface="Century Schoolbook" panose="02040604050505020304" pitchFamily="18" charset="0"/>
              </a:rPr>
              <a:t>How can Gus help Vinh and Al get along?</a:t>
            </a:r>
          </a:p>
          <a:p>
            <a:pPr fontAlgn="base"/>
            <a:endParaRPr lang="en-US" sz="3200" dirty="0">
              <a:latin typeface="Century Schoolbook" panose="02040604050505020304" pitchFamily="18" charset="0"/>
            </a:endParaRPr>
          </a:p>
          <a:p>
            <a:pPr fontAlgn="base"/>
            <a:endParaRPr lang="en-US" sz="3200" dirty="0">
              <a:latin typeface="Century Schoolbook" panose="02040604050505020304" pitchFamily="18" charset="0"/>
            </a:endParaRPr>
          </a:p>
          <a:p>
            <a:pPr fontAlgn="base"/>
            <a:r>
              <a:rPr lang="en-US" sz="3200" dirty="0">
                <a:latin typeface="Century Schoolbook" panose="02040604050505020304" pitchFamily="18" charset="0"/>
              </a:rPr>
              <a:t>In groups or individually, you have 1 minute to think of 3 ways to solve this.</a:t>
            </a:r>
            <a:endParaRPr lang="en-US" sz="3200" b="0" i="0" dirty="0">
              <a:effectLst/>
              <a:latin typeface="Century Schoolbook" panose="0204060405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A3617-9046-4BC9-B99A-EABE43912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89" y="1482574"/>
            <a:ext cx="3748959" cy="48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03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29345F-2C09-4694-B06D-0E7BAF0053C1}"/>
              </a:ext>
            </a:extLst>
          </p:cNvPr>
          <p:cNvSpPr/>
          <p:nvPr/>
        </p:nvSpPr>
        <p:spPr>
          <a:xfrm>
            <a:off x="550506" y="2099588"/>
            <a:ext cx="112153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base">
              <a:buAutoNum type="arabicPeriod"/>
            </a:pPr>
            <a:r>
              <a:rPr lang="en-US" sz="3600" dirty="0">
                <a:latin typeface="Century Schoolbook" panose="02040604050505020304" pitchFamily="18" charset="0"/>
              </a:rPr>
              <a:t>Share with the class your best idea</a:t>
            </a:r>
          </a:p>
          <a:p>
            <a:pPr marL="514350" indent="-514350" fontAlgn="base">
              <a:buAutoNum type="arabicPeriod"/>
            </a:pPr>
            <a:endParaRPr lang="en-US" sz="3600" dirty="0">
              <a:latin typeface="Century Schoolbook" panose="02040604050505020304" pitchFamily="18" charset="0"/>
            </a:endParaRPr>
          </a:p>
          <a:p>
            <a:pPr marL="514350" indent="-514350" fontAlgn="base">
              <a:buAutoNum type="arabicPeriod" startAt="2"/>
            </a:pPr>
            <a:r>
              <a:rPr lang="en-US" sz="3600" dirty="0">
                <a:latin typeface="Century Schoolbook" panose="02040604050505020304" pitchFamily="18" charset="0"/>
              </a:rPr>
              <a:t>What's the biggest problem Gus faces if he wants to stay friends with both Vinh and Al?</a:t>
            </a:r>
          </a:p>
          <a:p>
            <a:pPr fontAlgn="base"/>
            <a:endParaRPr lang="en-US" sz="3600" dirty="0">
              <a:latin typeface="Century Schoolbook" panose="02040604050505020304" pitchFamily="18" charset="0"/>
            </a:endParaRPr>
          </a:p>
          <a:p>
            <a:pPr fontAlgn="base"/>
            <a:r>
              <a:rPr lang="en-US" sz="3600" dirty="0">
                <a:latin typeface="Century Schoolbook" panose="02040604050505020304" pitchFamily="18" charset="0"/>
              </a:rPr>
              <a:t>3.  If Gus does nothing, what will happen next?</a:t>
            </a:r>
            <a:endParaRPr lang="en-US" sz="3600" b="0" i="0" dirty="0">
              <a:effectLst/>
              <a:latin typeface="Century Schoolbook" panose="020406040505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91A2FBB-4BB9-4935-BBC1-6AC558A46EF9}"/>
              </a:ext>
            </a:extLst>
          </p:cNvPr>
          <p:cNvSpPr txBox="1">
            <a:spLocks/>
          </p:cNvSpPr>
          <p:nvPr/>
        </p:nvSpPr>
        <p:spPr>
          <a:xfrm>
            <a:off x="595745" y="42516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Bookman Old Style" panose="02050604050505020204" pitchFamily="18" charset="0"/>
              </a:rPr>
              <a:t>Class Discussion</a:t>
            </a:r>
          </a:p>
        </p:txBody>
      </p:sp>
    </p:spTree>
    <p:extLst>
      <p:ext uri="{BB962C8B-B14F-4D97-AF65-F5344CB8AC3E}">
        <p14:creationId xmlns:p14="http://schemas.microsoft.com/office/powerpoint/2010/main" val="1681288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18360" y="1441938"/>
            <a:ext cx="7682601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Bookman Old Style" panose="02050604050505020204" pitchFamily="18" charset="0"/>
              </a:rPr>
              <a:t>Wednesday</a:t>
            </a:r>
            <a:br>
              <a:rPr lang="en-US" sz="8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Healthy vs Unhealthy Relationship </a:t>
            </a:r>
            <a:r>
              <a:rPr lang="en-US" sz="40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Kahoot</a:t>
            </a:r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01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46F2EF-33E3-4F1C-8EA9-B965A819C2EC}"/>
              </a:ext>
            </a:extLst>
          </p:cNvPr>
          <p:cNvSpPr/>
          <p:nvPr/>
        </p:nvSpPr>
        <p:spPr>
          <a:xfrm>
            <a:off x="553181" y="5970333"/>
            <a:ext cx="9946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https://play.kahoot.it/#/k/a5df1d67-7147-40cd-bac3-1e0e077ae206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98FC0-FF1D-47E2-80E0-8C1F8EF7A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45" y="3615518"/>
            <a:ext cx="11166190" cy="1950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E23A98-776E-4DE9-B9D3-A9CCFD5773A0}"/>
              </a:ext>
            </a:extLst>
          </p:cNvPr>
          <p:cNvSpPr txBox="1"/>
          <p:nvPr/>
        </p:nvSpPr>
        <p:spPr>
          <a:xfrm>
            <a:off x="718457" y="1782147"/>
            <a:ext cx="10366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Schoolbook" panose="02040604050505020304" pitchFamily="18" charset="0"/>
              </a:rPr>
              <a:t>Health vs. Unhealthy Relationships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367328-321C-4805-9108-375A436B5757}"/>
              </a:ext>
            </a:extLst>
          </p:cNvPr>
          <p:cNvSpPr txBox="1">
            <a:spLocks/>
          </p:cNvSpPr>
          <p:nvPr/>
        </p:nvSpPr>
        <p:spPr>
          <a:xfrm>
            <a:off x="1078958" y="291485"/>
            <a:ext cx="10487891" cy="1609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Century Schoolbook" panose="02040604050505020304" pitchFamily="18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028391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9D3A31-3647-4AB9-BFA6-3284B8248ACC}"/>
              </a:ext>
            </a:extLst>
          </p:cNvPr>
          <p:cNvSpPr txBox="1">
            <a:spLocks/>
          </p:cNvSpPr>
          <p:nvPr/>
        </p:nvSpPr>
        <p:spPr>
          <a:xfrm>
            <a:off x="1704109" y="338138"/>
            <a:ext cx="10487891" cy="1609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Century Schoolbook" panose="02040604050505020304" pitchFamily="18" charset="0"/>
              </a:rPr>
              <a:t>Video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335867-25B2-464E-BA8C-EED129796FA9}"/>
              </a:ext>
            </a:extLst>
          </p:cNvPr>
          <p:cNvSpPr/>
          <p:nvPr/>
        </p:nvSpPr>
        <p:spPr>
          <a:xfrm>
            <a:off x="4039079" y="6290162"/>
            <a:ext cx="47734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https://www.youtube.com/watch?v=73ZzBcjVcrk</a:t>
            </a:r>
            <a:endParaRPr lang="en-US" dirty="0"/>
          </a:p>
          <a:p>
            <a:endParaRPr lang="en-US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62604050-5849-4B96-B0E5-98CB868153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3044" y="1834099"/>
            <a:ext cx="8124137" cy="4569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EF66ED-9D4D-43D4-A191-9B205E2E39B7}"/>
              </a:ext>
            </a:extLst>
          </p:cNvPr>
          <p:cNvSpPr txBox="1"/>
          <p:nvPr/>
        </p:nvSpPr>
        <p:spPr>
          <a:xfrm>
            <a:off x="2363754" y="1351003"/>
            <a:ext cx="8124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Schoolbook" panose="02040604050505020304" pitchFamily="18" charset="0"/>
              </a:rPr>
              <a:t>100 year old best friends</a:t>
            </a:r>
          </a:p>
        </p:txBody>
      </p:sp>
    </p:spTree>
    <p:extLst>
      <p:ext uri="{BB962C8B-B14F-4D97-AF65-F5344CB8AC3E}">
        <p14:creationId xmlns:p14="http://schemas.microsoft.com/office/powerpoint/2010/main" val="4285652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Thursday</a:t>
            </a:r>
            <a:b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Relationships Change</a:t>
            </a:r>
            <a:b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4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11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851" y="11593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 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8A98D9-81D5-4D9C-BB14-E90151AD1F71}"/>
              </a:ext>
            </a:extLst>
          </p:cNvPr>
          <p:cNvSpPr/>
          <p:nvPr/>
        </p:nvSpPr>
        <p:spPr>
          <a:xfrm>
            <a:off x="5429786" y="1083421"/>
            <a:ext cx="640163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i="1" dirty="0">
                <a:latin typeface="Century Schoolbook" panose="02040604050505020304" pitchFamily="18" charset="0"/>
              </a:rPr>
              <a:t>Studies show that adults change their social groups about every 7 years. </a:t>
            </a:r>
          </a:p>
          <a:p>
            <a:pPr fontAlgn="base"/>
            <a:r>
              <a:rPr lang="en-US" sz="2800" i="1" dirty="0">
                <a:latin typeface="Century Schoolbook" panose="02040604050505020304" pitchFamily="18" charset="0"/>
              </a:rPr>
              <a:t>Teens change their friend groups too.</a:t>
            </a:r>
          </a:p>
          <a:p>
            <a:pPr fontAlgn="base"/>
            <a:endParaRPr lang="en-US" sz="3200" i="1" dirty="0">
              <a:latin typeface="Century Schoolbook" panose="02040604050505020304" pitchFamily="18" charset="0"/>
            </a:endParaRPr>
          </a:p>
          <a:p>
            <a:pPr fontAlgn="base"/>
            <a:endParaRPr lang="en-US" sz="3200" dirty="0">
              <a:latin typeface="Century Schoolbook" panose="02040604050505020304" pitchFamily="18" charset="0"/>
            </a:endParaRPr>
          </a:p>
          <a:p>
            <a:pPr marL="514350" indent="-514350" fontAlgn="base">
              <a:buAutoNum type="arabicPeriod"/>
            </a:pPr>
            <a:r>
              <a:rPr lang="en-US" sz="3200" dirty="0">
                <a:latin typeface="Century Schoolbook" panose="02040604050505020304" pitchFamily="18" charset="0"/>
              </a:rPr>
              <a:t>How have your friend groups changed?</a:t>
            </a:r>
          </a:p>
          <a:p>
            <a:pPr marL="514350" indent="-514350" fontAlgn="base">
              <a:buAutoNum type="arabicPeriod"/>
            </a:pPr>
            <a:endParaRPr lang="en-US" sz="3200" dirty="0">
              <a:latin typeface="Century Schoolbook" panose="02040604050505020304" pitchFamily="18" charset="0"/>
            </a:endParaRPr>
          </a:p>
          <a:p>
            <a:pPr marL="514350" indent="-514350" fontAlgn="base">
              <a:buAutoNum type="arabicPeriod"/>
            </a:pPr>
            <a:r>
              <a:rPr lang="en-US" sz="3200" dirty="0">
                <a:latin typeface="Century Schoolbook" panose="02040604050505020304" pitchFamily="18" charset="0"/>
              </a:rPr>
              <a:t>Were you okay with the change? Why or why not?</a:t>
            </a:r>
          </a:p>
          <a:p>
            <a:pPr marL="514350" indent="-514350" fontAlgn="base">
              <a:buAutoNum type="arabicPeriod"/>
            </a:pPr>
            <a:endParaRPr lang="en-US" sz="32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52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16A2-1376-4069-B3F4-54B812E7554A}"/>
              </a:ext>
            </a:extLst>
          </p:cNvPr>
          <p:cNvSpPr txBox="1">
            <a:spLocks/>
          </p:cNvSpPr>
          <p:nvPr/>
        </p:nvSpPr>
        <p:spPr>
          <a:xfrm>
            <a:off x="1483567" y="246595"/>
            <a:ext cx="10389031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Bookman Old Style" panose="02050604050505020204" pitchFamily="18" charset="0"/>
              </a:rPr>
              <a:t>Video</a:t>
            </a:r>
          </a:p>
        </p:txBody>
      </p:sp>
      <p:pic>
        <p:nvPicPr>
          <p:cNvPr id="3" name="Friends chamge">
            <a:hlinkClick r:id="" action="ppaction://media"/>
            <a:extLst>
              <a:ext uri="{FF2B5EF4-FFF2-40B4-BE49-F238E27FC236}">
                <a16:creationId xmlns:a16="http://schemas.microsoft.com/office/drawing/2014/main" id="{089E2076-8940-4894-8CED-F0BFA0117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1635" y="1155168"/>
            <a:ext cx="10240963" cy="545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0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5B352-F43F-4B8C-80C6-575DA9000717}"/>
              </a:ext>
            </a:extLst>
          </p:cNvPr>
          <p:cNvSpPr/>
          <p:nvPr/>
        </p:nvSpPr>
        <p:spPr>
          <a:xfrm>
            <a:off x="572656" y="1997839"/>
            <a:ext cx="112406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600" i="1" dirty="0">
                <a:solidFill>
                  <a:srgbClr val="000000"/>
                </a:solidFill>
                <a:latin typeface="Century Schoolbook" panose="02040604050505020304" pitchFamily="18" charset="0"/>
              </a:rPr>
              <a:t>Sometimes relationships change because people's identities or interests change.</a:t>
            </a:r>
          </a:p>
          <a:p>
            <a:pPr fontAlgn="base"/>
            <a:endParaRPr lang="en-US" sz="36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fontAlgn="base"/>
            <a:r>
              <a:rPr lang="en-US" sz="3600" dirty="0">
                <a:solidFill>
                  <a:srgbClr val="000000"/>
                </a:solidFill>
                <a:latin typeface="Century Schoolbook" panose="02040604050505020304" pitchFamily="18" charset="0"/>
              </a:rPr>
              <a:t>Have any of your relationships changed for these reasons?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F02BD3-1C50-49DE-A650-87492881280C}"/>
              </a:ext>
            </a:extLst>
          </p:cNvPr>
          <p:cNvSpPr txBox="1">
            <a:spLocks/>
          </p:cNvSpPr>
          <p:nvPr/>
        </p:nvSpPr>
        <p:spPr>
          <a:xfrm>
            <a:off x="120073" y="390195"/>
            <a:ext cx="11942618" cy="14540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0000"/>
                </a:solidFill>
                <a:latin typeface="Bookman Old Style" panose="02050604050505020204" pitchFamily="18" charset="0"/>
              </a:rPr>
              <a:t>Class Discussion </a:t>
            </a:r>
            <a:endParaRPr lang="en-US" sz="66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376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650CA9-C914-46D6-AEFB-6FDD147C7F26}"/>
              </a:ext>
            </a:extLst>
          </p:cNvPr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latin typeface="Bookman Old Style" panose="02050604050505020204" pitchFamily="18" charset="0"/>
              </a:rPr>
              <a:t>Objective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CD1B04-F7D7-4D46-8889-92989D1CD562}"/>
              </a:ext>
            </a:extLst>
          </p:cNvPr>
          <p:cNvSpPr/>
          <p:nvPr/>
        </p:nvSpPr>
        <p:spPr>
          <a:xfrm>
            <a:off x="493623" y="2705756"/>
            <a:ext cx="106346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Century Schoolbook" panose="02040604050505020304" pitchFamily="18" charset="0"/>
              </a:rPr>
              <a:t>Identify strategies to strengthen friendships</a:t>
            </a:r>
            <a:endParaRPr lang="en-US" sz="36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36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Century Schoolbook" panose="02040604050505020304" pitchFamily="18" charset="0"/>
              </a:rPr>
              <a:t>Identify ways to cope when friendships change or end</a:t>
            </a:r>
            <a:endParaRPr lang="en-US" sz="36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141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Friday </a:t>
            </a:r>
            <a:b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4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36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884" y="-220672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 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8A98D9-81D5-4D9C-BB14-E90151AD1F71}"/>
              </a:ext>
            </a:extLst>
          </p:cNvPr>
          <p:cNvSpPr/>
          <p:nvPr/>
        </p:nvSpPr>
        <p:spPr>
          <a:xfrm>
            <a:off x="5429786" y="1014902"/>
            <a:ext cx="640163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i="1" dirty="0">
                <a:latin typeface="Century Schoolbook" panose="02040604050505020304" pitchFamily="18" charset="0"/>
              </a:rPr>
              <a:t>Describe your experiences with one or both of these types of situations:</a:t>
            </a:r>
          </a:p>
          <a:p>
            <a:pPr fontAlgn="base"/>
            <a:endParaRPr lang="en-US" sz="3200" i="1" dirty="0">
              <a:latin typeface="Century Schoolbook" panose="02040604050505020304" pitchFamily="18" charset="0"/>
            </a:endParaRPr>
          </a:p>
          <a:p>
            <a:pPr fontAlgn="base"/>
            <a:r>
              <a:rPr lang="en-US" sz="3200" dirty="0">
                <a:latin typeface="Century Schoolbook" panose="02040604050505020304" pitchFamily="18" charset="0"/>
              </a:rPr>
              <a:t>1. </a:t>
            </a:r>
            <a:r>
              <a:rPr lang="en-US" sz="2800" dirty="0">
                <a:latin typeface="Century Schoolbook" panose="02040604050505020304" pitchFamily="18" charset="0"/>
              </a:rPr>
              <a:t>My friends were participating in activities I didn't enjoy anymore, so I stopped hanging out with them</a:t>
            </a:r>
          </a:p>
          <a:p>
            <a:pPr fontAlgn="base"/>
            <a:endParaRPr lang="en-US" sz="2800" dirty="0">
              <a:latin typeface="Century Schoolbook" panose="02040604050505020304" pitchFamily="18" charset="0"/>
            </a:endParaRPr>
          </a:p>
          <a:p>
            <a:pPr fontAlgn="base"/>
            <a:r>
              <a:rPr lang="en-US" sz="2800" dirty="0">
                <a:latin typeface="Century Schoolbook" panose="02040604050505020304" pitchFamily="18" charset="0"/>
              </a:rPr>
              <a:t>2. I began participating in activities my friends weren't interested in, so we drifted apart</a:t>
            </a:r>
          </a:p>
        </p:txBody>
      </p:sp>
    </p:spTree>
    <p:extLst>
      <p:ext uri="{BB962C8B-B14F-4D97-AF65-F5344CB8AC3E}">
        <p14:creationId xmlns:p14="http://schemas.microsoft.com/office/powerpoint/2010/main" val="2563550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6FB5D-E2F4-480A-8312-EDA3B2E470D0}"/>
              </a:ext>
            </a:extLst>
          </p:cNvPr>
          <p:cNvSpPr txBox="1">
            <a:spLocks/>
          </p:cNvSpPr>
          <p:nvPr/>
        </p:nvSpPr>
        <p:spPr>
          <a:xfrm>
            <a:off x="2013527" y="134241"/>
            <a:ext cx="9892146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000000"/>
                </a:solidFill>
                <a:latin typeface="Bookman Old Style" panose="02050604050505020204" pitchFamily="18" charset="0"/>
              </a:rPr>
              <a:t>Class Discussion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B6B1C2-90A6-4557-81FF-5319C1753C71}"/>
              </a:ext>
            </a:extLst>
          </p:cNvPr>
          <p:cNvSpPr/>
          <p:nvPr/>
        </p:nvSpPr>
        <p:spPr>
          <a:xfrm>
            <a:off x="554181" y="2466110"/>
            <a:ext cx="115639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3200" i="1" dirty="0">
                <a:latin typeface="Century Schoolbook" panose="02040604050505020304" pitchFamily="18" charset="0"/>
              </a:rPr>
              <a:t>Sometimes when a friendship changes or ends, it feels okay.</a:t>
            </a:r>
          </a:p>
          <a:p>
            <a:pPr fontAlgn="base"/>
            <a:r>
              <a:rPr lang="en-US" sz="3200" i="1" dirty="0">
                <a:latin typeface="Century Schoolbook" panose="02040604050505020304" pitchFamily="18" charset="0"/>
              </a:rPr>
              <a:t>Other times it can feel bad to lose a friend. </a:t>
            </a:r>
          </a:p>
          <a:p>
            <a:pPr fontAlgn="base"/>
            <a:endParaRPr lang="en-US" sz="3200" dirty="0">
              <a:latin typeface="Century Schoolbook" panose="02040604050505020304" pitchFamily="18" charset="0"/>
            </a:endParaRPr>
          </a:p>
          <a:p>
            <a:pPr fontAlgn="base"/>
            <a:endParaRPr lang="en-US" sz="3200" dirty="0">
              <a:latin typeface="Century Schoolbook" panose="02040604050505020304" pitchFamily="18" charset="0"/>
            </a:endParaRPr>
          </a:p>
          <a:p>
            <a:pPr fontAlgn="base"/>
            <a:r>
              <a:rPr lang="en-US" sz="3200" dirty="0">
                <a:latin typeface="Century Schoolbook" panose="02040604050505020304" pitchFamily="18" charset="0"/>
              </a:rPr>
              <a:t>1. What are some ways you can cope when this happens?</a:t>
            </a:r>
          </a:p>
        </p:txBody>
      </p:sp>
    </p:spTree>
    <p:extLst>
      <p:ext uri="{BB962C8B-B14F-4D97-AF65-F5344CB8AC3E}">
        <p14:creationId xmlns:p14="http://schemas.microsoft.com/office/powerpoint/2010/main" val="30700265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3B40-750E-489C-8008-855BD1199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53203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6600" dirty="0">
                <a:latin typeface="Bookman Old Style" panose="02050604050505020204" pitchFamily="18" charset="0"/>
              </a:rPr>
              <a:t>Survey</a:t>
            </a:r>
          </a:p>
        </p:txBody>
      </p:sp>
      <p:pic>
        <p:nvPicPr>
          <p:cNvPr id="2050" name="Picture 2" descr="Image result for survey">
            <a:extLst>
              <a:ext uri="{FF2B5EF4-FFF2-40B4-BE49-F238E27FC236}">
                <a16:creationId xmlns:a16="http://schemas.microsoft.com/office/drawing/2014/main" id="{F4CE5CA0-8922-4C39-90C9-4B6945A55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07834"/>
            <a:ext cx="4283297" cy="191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DA3135-E03D-4F5F-B051-096E3718C0E7}"/>
              </a:ext>
            </a:extLst>
          </p:cNvPr>
          <p:cNvSpPr/>
          <p:nvPr/>
        </p:nvSpPr>
        <p:spPr>
          <a:xfrm>
            <a:off x="5486400" y="159370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3200" dirty="0">
                <a:latin typeface="Century Schoolbook" panose="02040604050505020304" pitchFamily="18" charset="0"/>
              </a:rPr>
              <a:t>Raise your hand if you have ever used of these strategies.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75B0A7-EA86-40AD-8635-95CBCBC68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158611"/>
              </p:ext>
            </p:extLst>
          </p:nvPr>
        </p:nvGraphicFramePr>
        <p:xfrm>
          <a:off x="858224" y="4119086"/>
          <a:ext cx="10732417" cy="2038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9955">
                  <a:extLst>
                    <a:ext uri="{9D8B030D-6E8A-4147-A177-3AD203B41FA5}">
                      <a16:colId xmlns:a16="http://schemas.microsoft.com/office/drawing/2014/main" val="1360150221"/>
                    </a:ext>
                  </a:extLst>
                </a:gridCol>
                <a:gridCol w="6072462">
                  <a:extLst>
                    <a:ext uri="{9D8B030D-6E8A-4147-A177-3AD203B41FA5}">
                      <a16:colId xmlns:a16="http://schemas.microsoft.com/office/drawing/2014/main" val="3847129027"/>
                    </a:ext>
                  </a:extLst>
                </a:gridCol>
              </a:tblGrid>
              <a:tr h="603702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 don’t blame yourself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 work to meet new friends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056292"/>
                  </a:ext>
                </a:extLst>
              </a:tr>
              <a:tr h="61208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 open up to new experiences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 treat former friends with respect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2593641"/>
                  </a:ext>
                </a:extLst>
              </a:tr>
              <a:tr h="61208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33098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1B19770-A83A-4490-AE41-75DA513BA4FB}"/>
              </a:ext>
            </a:extLst>
          </p:cNvPr>
          <p:cNvSpPr txBox="1"/>
          <p:nvPr/>
        </p:nvSpPr>
        <p:spPr>
          <a:xfrm>
            <a:off x="692727" y="1456108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Survey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4B77A-F9FC-457B-83D0-46C17A154694}"/>
              </a:ext>
            </a:extLst>
          </p:cNvPr>
          <p:cNvSpPr txBox="1"/>
          <p:nvPr/>
        </p:nvSpPr>
        <p:spPr>
          <a:xfrm>
            <a:off x="2177899" y="1478766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says ….</a:t>
            </a:r>
          </a:p>
        </p:txBody>
      </p:sp>
    </p:spTree>
    <p:extLst>
      <p:ext uri="{BB962C8B-B14F-4D97-AF65-F5344CB8AC3E}">
        <p14:creationId xmlns:p14="http://schemas.microsoft.com/office/powerpoint/2010/main" val="1197270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0CECC99-4B50-4D24-90D3-89746B05EE31}"/>
              </a:ext>
            </a:extLst>
          </p:cNvPr>
          <p:cNvSpPr txBox="1">
            <a:spLocks/>
          </p:cNvSpPr>
          <p:nvPr/>
        </p:nvSpPr>
        <p:spPr>
          <a:xfrm>
            <a:off x="1078958" y="291485"/>
            <a:ext cx="10487891" cy="1609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Century Schoolbook" panose="02040604050505020304" pitchFamily="18" charset="0"/>
              </a:rPr>
              <a:t>Video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E31A0D-A8C7-42B0-A92D-724CE3112AA3}"/>
              </a:ext>
            </a:extLst>
          </p:cNvPr>
          <p:cNvSpPr/>
          <p:nvPr/>
        </p:nvSpPr>
        <p:spPr>
          <a:xfrm>
            <a:off x="214604" y="6243349"/>
            <a:ext cx="11812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https://www.youtube.com/watch?v=OoHdwUEfBts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9C04AD4C-BCBE-496B-A77B-D0CFF37159D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33242" y="1355006"/>
            <a:ext cx="8749093" cy="49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00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Monday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</a:rPr>
              <a:t>Strengthening Friendships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7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63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4739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6A5C70-22E9-407D-9361-EB5BE998CC23}"/>
              </a:ext>
            </a:extLst>
          </p:cNvPr>
          <p:cNvSpPr/>
          <p:nvPr/>
        </p:nvSpPr>
        <p:spPr>
          <a:xfrm>
            <a:off x="5429786" y="1914344"/>
            <a:ext cx="6096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entury Schoolbook" panose="02040604050505020304" pitchFamily="18" charset="0"/>
              </a:rPr>
              <a:t>1. Why are good, strong friendships important? What difference do they make in people's lives?</a:t>
            </a:r>
          </a:p>
          <a:p>
            <a:endParaRPr lang="en-US" sz="32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endParaRPr lang="en-US" sz="32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r>
              <a:rPr lang="en-US" sz="3200" dirty="0">
                <a:latin typeface="Century Schoolbook" panose="02040604050505020304" pitchFamily="18" charset="0"/>
              </a:rPr>
              <a:t>2. Tell the class about something positive a friend has done for you recently.</a:t>
            </a:r>
          </a:p>
          <a:p>
            <a:endParaRPr lang="en-US" sz="3200" dirty="0">
              <a:latin typeface="Century Schoolbook" panose="020406040505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656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4C08EC-58A2-4E79-AD29-639BE4AD10DF}"/>
              </a:ext>
            </a:extLst>
          </p:cNvPr>
          <p:cNvSpPr txBox="1">
            <a:spLocks/>
          </p:cNvSpPr>
          <p:nvPr/>
        </p:nvSpPr>
        <p:spPr>
          <a:xfrm>
            <a:off x="1704109" y="338138"/>
            <a:ext cx="10487891" cy="1609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Century Schoolbook" panose="02040604050505020304" pitchFamily="18" charset="0"/>
              </a:rPr>
              <a:t>Video</a:t>
            </a:r>
          </a:p>
        </p:txBody>
      </p:sp>
      <p:pic>
        <p:nvPicPr>
          <p:cNvPr id="4" name="strengthen frienship">
            <a:hlinkClick r:id="" action="ppaction://media"/>
            <a:extLst>
              <a:ext uri="{FF2B5EF4-FFF2-40B4-BE49-F238E27FC236}">
                <a16:creationId xmlns:a16="http://schemas.microsoft.com/office/drawing/2014/main" id="{5B2D42B5-3D82-4E92-B292-D174F832C4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4109" y="1358568"/>
            <a:ext cx="9562089" cy="497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7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3B40-750E-489C-8008-855BD1199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53203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6600" dirty="0">
                <a:latin typeface="Bookman Old Style" panose="02050604050505020204" pitchFamily="18" charset="0"/>
              </a:rPr>
              <a:t>Survey</a:t>
            </a:r>
          </a:p>
        </p:txBody>
      </p:sp>
      <p:pic>
        <p:nvPicPr>
          <p:cNvPr id="2050" name="Picture 2" descr="Image result for survey">
            <a:extLst>
              <a:ext uri="{FF2B5EF4-FFF2-40B4-BE49-F238E27FC236}">
                <a16:creationId xmlns:a16="http://schemas.microsoft.com/office/drawing/2014/main" id="{F4CE5CA0-8922-4C39-90C9-4B6945A55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07834"/>
            <a:ext cx="4283297" cy="191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DA3135-E03D-4F5F-B051-096E3718C0E7}"/>
              </a:ext>
            </a:extLst>
          </p:cNvPr>
          <p:cNvSpPr/>
          <p:nvPr/>
        </p:nvSpPr>
        <p:spPr>
          <a:xfrm>
            <a:off x="5486400" y="159370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2800" dirty="0">
                <a:latin typeface="Century Schoolbook" panose="02040604050505020304" pitchFamily="18" charset="0"/>
              </a:rPr>
              <a:t>Which strategies from the video have you used to strengthen your friendships?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75B0A7-EA86-40AD-8635-95CBCBC68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699738"/>
              </p:ext>
            </p:extLst>
          </p:nvPr>
        </p:nvGraphicFramePr>
        <p:xfrm>
          <a:off x="457200" y="3962400"/>
          <a:ext cx="10515600" cy="1827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8637">
                  <a:extLst>
                    <a:ext uri="{9D8B030D-6E8A-4147-A177-3AD203B41FA5}">
                      <a16:colId xmlns:a16="http://schemas.microsoft.com/office/drawing/2014/main" val="1360150221"/>
                    </a:ext>
                  </a:extLst>
                </a:gridCol>
                <a:gridCol w="5146963">
                  <a:extLst>
                    <a:ext uri="{9D8B030D-6E8A-4147-A177-3AD203B41FA5}">
                      <a16:colId xmlns:a16="http://schemas.microsoft.com/office/drawing/2014/main" val="3847129027"/>
                    </a:ext>
                  </a:extLst>
                </a:gridCol>
              </a:tblGrid>
              <a:tr h="603702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 Help friend with problem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 Trust your friend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056292"/>
                  </a:ext>
                </a:extLst>
              </a:tr>
              <a:tr h="61208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 Listen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 Be honest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2593641"/>
                  </a:ext>
                </a:extLst>
              </a:tr>
              <a:tr h="612087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 Put effort into your friendship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entury Schoolbook" panose="02040604050505020304" pitchFamily="18" charset="0"/>
                        </a:rPr>
                        <a:t> Check in with your friends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33098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1B19770-A83A-4490-AE41-75DA513BA4FB}"/>
              </a:ext>
            </a:extLst>
          </p:cNvPr>
          <p:cNvSpPr txBox="1"/>
          <p:nvPr/>
        </p:nvSpPr>
        <p:spPr>
          <a:xfrm>
            <a:off x="692727" y="1456108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Survey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4B77A-F9FC-457B-83D0-46C17A154694}"/>
              </a:ext>
            </a:extLst>
          </p:cNvPr>
          <p:cNvSpPr txBox="1"/>
          <p:nvPr/>
        </p:nvSpPr>
        <p:spPr>
          <a:xfrm>
            <a:off x="2177899" y="1478766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says ….</a:t>
            </a:r>
          </a:p>
        </p:txBody>
      </p:sp>
    </p:spTree>
    <p:extLst>
      <p:ext uri="{BB962C8B-B14F-4D97-AF65-F5344CB8AC3E}">
        <p14:creationId xmlns:p14="http://schemas.microsoft.com/office/powerpoint/2010/main" val="1038772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53768" y="1441938"/>
            <a:ext cx="8449055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Tuesday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7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98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4739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77D33E-4D2A-40C2-A9C7-A1B8ED89E26B}"/>
              </a:ext>
            </a:extLst>
          </p:cNvPr>
          <p:cNvSpPr/>
          <p:nvPr/>
        </p:nvSpPr>
        <p:spPr>
          <a:xfrm>
            <a:off x="5464118" y="2228671"/>
            <a:ext cx="679630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entury Schoolbook" panose="02040604050505020304" pitchFamily="18" charset="0"/>
              </a:rPr>
              <a:t>What are some issues that can come up between friends?</a:t>
            </a:r>
            <a:endParaRPr lang="en-US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862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6547</TotalTime>
  <Words>669</Words>
  <Application>Microsoft Office PowerPoint</Application>
  <PresentationFormat>Widescreen</PresentationFormat>
  <Paragraphs>108</Paragraphs>
  <Slides>34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Bookman Old Style</vt:lpstr>
      <vt:lpstr>Calibri</vt:lpstr>
      <vt:lpstr>Calibri Light</vt:lpstr>
      <vt:lpstr>Century Schoolbook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Monday Strengthening Friendships </vt:lpstr>
      <vt:lpstr>Collaborate</vt:lpstr>
      <vt:lpstr>PowerPoint Presentation</vt:lpstr>
      <vt:lpstr>Survey</vt:lpstr>
      <vt:lpstr>Tuesday  </vt:lpstr>
      <vt:lpstr>Collaborate</vt:lpstr>
      <vt:lpstr>Activity </vt:lpstr>
      <vt:lpstr>Choose a scenario.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Wednesday Healthy vs Unhealthy Relationship Kahoot</vt:lpstr>
      <vt:lpstr>PowerPoint Presentation</vt:lpstr>
      <vt:lpstr>PowerPoint Presentation</vt:lpstr>
      <vt:lpstr>Thursday Relationships Change </vt:lpstr>
      <vt:lpstr>Collaborate </vt:lpstr>
      <vt:lpstr>PowerPoint Presentation</vt:lpstr>
      <vt:lpstr>PowerPoint Presentation</vt:lpstr>
      <vt:lpstr>Friday  </vt:lpstr>
      <vt:lpstr>Collaborate </vt:lpstr>
      <vt:lpstr>PowerPoint Presentation</vt:lpstr>
      <vt:lpstr>Survey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Hendricks, Hannah M.</dc:creator>
  <cp:lastModifiedBy>Hendricks, Hannah M.</cp:lastModifiedBy>
  <cp:revision>48</cp:revision>
  <dcterms:created xsi:type="dcterms:W3CDTF">2018-08-28T15:32:07Z</dcterms:created>
  <dcterms:modified xsi:type="dcterms:W3CDTF">2018-09-30T18:26:35Z</dcterms:modified>
</cp:coreProperties>
</file>