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71" r:id="rId3"/>
    <p:sldId id="262" r:id="rId4"/>
    <p:sldId id="298" r:id="rId5"/>
    <p:sldId id="261" r:id="rId6"/>
    <p:sldId id="333" r:id="rId7"/>
    <p:sldId id="329" r:id="rId8"/>
    <p:sldId id="331" r:id="rId9"/>
    <p:sldId id="335" r:id="rId10"/>
    <p:sldId id="274" r:id="rId11"/>
    <p:sldId id="299" r:id="rId12"/>
    <p:sldId id="293" r:id="rId13"/>
    <p:sldId id="301" r:id="rId14"/>
    <p:sldId id="294" r:id="rId15"/>
    <p:sldId id="345" r:id="rId16"/>
    <p:sldId id="346" r:id="rId17"/>
    <p:sldId id="348" r:id="rId18"/>
    <p:sldId id="349" r:id="rId19"/>
    <p:sldId id="350" r:id="rId20"/>
    <p:sldId id="303" r:id="rId21"/>
    <p:sldId id="347" r:id="rId22"/>
    <p:sldId id="339" r:id="rId23"/>
    <p:sldId id="326" r:id="rId24"/>
    <p:sldId id="3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C47"/>
    <a:srgbClr val="E3670D"/>
    <a:srgbClr val="83B61D"/>
    <a:srgbClr val="FFC200"/>
    <a:srgbClr val="5A9BD5"/>
    <a:srgbClr val="20307E"/>
    <a:srgbClr val="129B3B"/>
    <a:srgbClr val="FFC000"/>
    <a:srgbClr val="CE4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86" d="100"/>
          <a:sy n="86" d="100"/>
        </p:scale>
        <p:origin x="586" y="72"/>
      </p:cViewPr>
      <p:guideLst/>
    </p:cSldViewPr>
  </p:slideViewPr>
  <p:notesTextViewPr>
    <p:cViewPr>
      <p:scale>
        <a:sx n="1" d="1"/>
        <a:sy n="1" d="1"/>
      </p:scale>
      <p:origin x="0" y="0"/>
    </p:cViewPr>
  </p:notesTextViewPr>
  <p:sorterViewPr>
    <p:cViewPr>
      <p:scale>
        <a:sx n="50" d="100"/>
        <a:sy n="50" d="100"/>
      </p:scale>
      <p:origin x="0" y="-5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272638" y="332510"/>
            <a:ext cx="11646724" cy="5995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9361" y="5571734"/>
            <a:ext cx="2776994" cy="1033159"/>
          </a:xfrm>
          <a:prstGeom prst="rect">
            <a:avLst/>
          </a:prstGeom>
        </p:spPr>
      </p:pic>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5798127"/>
            <a:ext cx="3196816" cy="1059873"/>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2439553" y="4167760"/>
            <a:ext cx="7764395" cy="2671957"/>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spTree>
    <p:extLst>
      <p:ext uri="{BB962C8B-B14F-4D97-AF65-F5344CB8AC3E}">
        <p14:creationId xmlns:p14="http://schemas.microsoft.com/office/powerpoint/2010/main" val="23821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513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740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050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rgbClr val="83B61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59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328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278102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247368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334304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404272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129B3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161402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272638" y="332509"/>
            <a:ext cx="11646724" cy="6223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B1FBB17-260A-4CE0-83A3-AB8503F17855}"/>
              </a:ext>
            </a:extLst>
          </p:cNvPr>
          <p:cNvSpPr/>
          <p:nvPr userDrawn="1"/>
        </p:nvSpPr>
        <p:spPr>
          <a:xfrm>
            <a:off x="3115733" y="626533"/>
            <a:ext cx="5314659" cy="3826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19730E-C535-4F88-8995-FAA02A87D55B}"/>
              </a:ext>
            </a:extLst>
          </p:cNvPr>
          <p:cNvSpPr/>
          <p:nvPr userDrawn="1"/>
        </p:nvSpPr>
        <p:spPr>
          <a:xfrm>
            <a:off x="2334193" y="3027314"/>
            <a:ext cx="7302178" cy="4571374"/>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A30B8A-F5AE-496B-8698-C62A26D47920}"/>
              </a:ext>
            </a:extLst>
          </p:cNvPr>
          <p:cNvSpPr/>
          <p:nvPr userDrawn="1"/>
        </p:nvSpPr>
        <p:spPr>
          <a:xfrm flipH="1">
            <a:off x="-658230" y="3121490"/>
            <a:ext cx="6752318" cy="4383023"/>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99A416-FB9A-40E5-830D-76A244FA4C5A}"/>
              </a:ext>
            </a:extLst>
          </p:cNvPr>
          <p:cNvSpPr/>
          <p:nvPr userDrawn="1"/>
        </p:nvSpPr>
        <p:spPr>
          <a:xfrm>
            <a:off x="6073893" y="2990841"/>
            <a:ext cx="6752318" cy="4607847"/>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51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2980582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20307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70259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3B61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494440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5A9BD5"/>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324473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11C47"/>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2657457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C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0817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682810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7DB4-94C5-4383-864A-5E4B48CA49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E6228A-6E10-4728-987B-E64BEEB2A9F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FE6A2-0F15-426A-8B90-FC243D6E327A}"/>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5" name="Footer Placeholder 4">
            <a:extLst>
              <a:ext uri="{FF2B5EF4-FFF2-40B4-BE49-F238E27FC236}">
                <a16:creationId xmlns:a16="http://schemas.microsoft.com/office/drawing/2014/main" id="{0DD89900-0029-4522-BB80-CE9BE7A880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9131DA-3BF6-44A9-B3E1-A79EABC1D9C9}"/>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18640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E370-9866-44C1-AB96-0DD5739F58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72375-A4A8-4173-B48B-D97AD4A9E0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4D4033-E28F-43A9-B268-8A2D6710F71E}"/>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5" name="Footer Placeholder 4">
            <a:extLst>
              <a:ext uri="{FF2B5EF4-FFF2-40B4-BE49-F238E27FC236}">
                <a16:creationId xmlns:a16="http://schemas.microsoft.com/office/drawing/2014/main" id="{D8B43C29-D2B8-4670-A4C7-369BD843D7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35613-4DF1-470D-BFB8-73E1B57363E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838940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6032-D129-4D11-8F2F-FDDE21FB98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952BA7-FD95-463C-8FE1-ED17D982F86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3CA2D-D6A8-45A6-AFCB-A90659FC1D7E}"/>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0C4508-9C85-46FA-A332-0BF11D019A6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6" name="Footer Placeholder 5">
            <a:extLst>
              <a:ext uri="{FF2B5EF4-FFF2-40B4-BE49-F238E27FC236}">
                <a16:creationId xmlns:a16="http://schemas.microsoft.com/office/drawing/2014/main" id="{D11F2813-1F73-4742-85CB-4A697BBB8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E36AEF-B2F5-4839-8841-661DA0A3652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81352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83B61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0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A52D-5472-4DE2-A0D5-4394807C75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3F99B4-9952-4753-8EBF-A097AA5957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50D565-308E-43F0-BB22-5411519ADF3E}"/>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C25B29-B029-45A3-8EF6-0EF7826078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DFDF40-E501-4792-9060-C850DD9F1BE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0976A-B75E-4CF2-AD78-7401316DCC53}"/>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8" name="Footer Placeholder 7">
            <a:extLst>
              <a:ext uri="{FF2B5EF4-FFF2-40B4-BE49-F238E27FC236}">
                <a16:creationId xmlns:a16="http://schemas.microsoft.com/office/drawing/2014/main" id="{16413BF1-55D6-444B-8257-F1D551F036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3803AB-EDBF-4624-9D8A-741ECD23589A}"/>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783472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544E-16FA-4139-A9A0-16E14DB45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C3D93B-2A86-46C1-8AB6-6F6599E267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4" name="Footer Placeholder 3">
            <a:extLst>
              <a:ext uri="{FF2B5EF4-FFF2-40B4-BE49-F238E27FC236}">
                <a16:creationId xmlns:a16="http://schemas.microsoft.com/office/drawing/2014/main" id="{4B11810A-DA27-42E1-9F4B-539F9388E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05D0B5-32E3-44A9-A7F0-0F2AAE5110B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14453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799F3-B941-421B-AD1F-3D762BF88F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3" name="Footer Placeholder 2">
            <a:extLst>
              <a:ext uri="{FF2B5EF4-FFF2-40B4-BE49-F238E27FC236}">
                <a16:creationId xmlns:a16="http://schemas.microsoft.com/office/drawing/2014/main" id="{5DE67DCE-2AC0-4E63-9F06-19FD19BABB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58611D-2D3F-4955-BBB0-74474CD6718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04792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338A-16D6-4BF0-8ECA-97671F086D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BF860-BA76-4AA9-9924-9FE7331760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A15BA-1C5B-4831-B62C-0A3CD7B644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A7ABF0-49FC-42C3-A061-C85996D51B7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6" name="Footer Placeholder 5">
            <a:extLst>
              <a:ext uri="{FF2B5EF4-FFF2-40B4-BE49-F238E27FC236}">
                <a16:creationId xmlns:a16="http://schemas.microsoft.com/office/drawing/2014/main" id="{F8CB96F5-F80B-4E33-A247-03F027545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CAA8B-C8C3-4A8A-94E0-611FB5A61DF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509413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03D2-1143-4B7F-AEC8-89E44208F2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9F004-C850-4B9F-9884-B086DB4552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D29C2-B76A-4083-9553-492B057267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76A8A-5FC2-4DF0-AE9E-9C3D4699AF79}"/>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6" name="Footer Placeholder 5">
            <a:extLst>
              <a:ext uri="{FF2B5EF4-FFF2-40B4-BE49-F238E27FC236}">
                <a16:creationId xmlns:a16="http://schemas.microsoft.com/office/drawing/2014/main" id="{7721F1DA-3729-4742-B9A6-ED2C0D5AC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14E320-CCB7-4633-BF5F-FF42AAE8777D}"/>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588882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53A4-F011-49E6-A845-6C48BB6F7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5A01B-1CA0-4E16-8441-4216478A0A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E84E7-646B-4D69-9A63-90A56C8A405F}"/>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5" name="Footer Placeholder 4">
            <a:extLst>
              <a:ext uri="{FF2B5EF4-FFF2-40B4-BE49-F238E27FC236}">
                <a16:creationId xmlns:a16="http://schemas.microsoft.com/office/drawing/2014/main" id="{2B52D139-6C7E-4BAC-9805-39FF0441A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C3ACF8-DB21-464B-8A51-2BEF3AF73906}"/>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658273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4944A0-DD81-4432-9271-CBB8DDBE0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9FA16D-12E4-4AE0-A473-82C33B994F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6F169-5958-48BB-B005-AAA26CB89A5C}"/>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10/28/2018</a:t>
            </a:fld>
            <a:endParaRPr lang="en-US"/>
          </a:p>
        </p:txBody>
      </p:sp>
      <p:sp>
        <p:nvSpPr>
          <p:cNvPr id="5" name="Footer Placeholder 4">
            <a:extLst>
              <a:ext uri="{FF2B5EF4-FFF2-40B4-BE49-F238E27FC236}">
                <a16:creationId xmlns:a16="http://schemas.microsoft.com/office/drawing/2014/main" id="{AFC69F7E-0026-4453-8123-C89D3A86B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8B5881-61DA-430F-8D7A-8A823A25AB4B}"/>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417093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701141" y="156170"/>
            <a:ext cx="10369136" cy="1042540"/>
          </a:xfrm>
          <a:prstGeom prst="rect">
            <a:avLst/>
          </a:prstGeom>
          <a:solidFill>
            <a:srgbClr val="20307E">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063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3670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9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FFC2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66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5A9BD5">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2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11C47">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82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753927"/>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3" r:id="rId3"/>
    <p:sldLayoutId id="2147483675" r:id="rId4"/>
    <p:sldLayoutId id="2147483676" r:id="rId5"/>
    <p:sldLayoutId id="2147483677" r:id="rId6"/>
    <p:sldLayoutId id="2147483678" r:id="rId7"/>
    <p:sldLayoutId id="2147483679" r:id="rId8"/>
    <p:sldLayoutId id="2147483674" r:id="rId9"/>
    <p:sldLayoutId id="2147483680" r:id="rId10"/>
    <p:sldLayoutId id="2147483681" r:id="rId11"/>
    <p:sldLayoutId id="2147483682" r:id="rId12"/>
    <p:sldLayoutId id="2147483683" r:id="rId13"/>
    <p:sldLayoutId id="2147483684" r:id="rId14"/>
    <p:sldLayoutId id="2147483649" r:id="rId15"/>
    <p:sldLayoutId id="2147483667" r:id="rId16"/>
    <p:sldLayoutId id="2147483668" r:id="rId17"/>
    <p:sldLayoutId id="2147483669" r:id="rId18"/>
    <p:sldLayoutId id="2147483670" r:id="rId19"/>
    <p:sldLayoutId id="2147483671" r:id="rId20"/>
    <p:sldLayoutId id="2147483666" r:id="rId21"/>
    <p:sldLayoutId id="2147483660" r:id="rId22"/>
    <p:sldLayoutId id="2147483661" r:id="rId23"/>
    <p:sldLayoutId id="2147483662" r:id="rId24"/>
    <p:sldLayoutId id="2147483663" r:id="rId25"/>
    <p:sldLayoutId id="2147483664" r:id="rId26"/>
    <p:sldLayoutId id="214748365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7ibmDIjPx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slide" Target="slide1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7ED51B-BE39-4957-897A-7CA5190D3EE0}"/>
              </a:ext>
            </a:extLst>
          </p:cNvPr>
          <p:cNvSpPr/>
          <p:nvPr/>
        </p:nvSpPr>
        <p:spPr>
          <a:xfrm>
            <a:off x="512616" y="1120676"/>
            <a:ext cx="10861965" cy="2308324"/>
          </a:xfrm>
          <a:prstGeom prst="rect">
            <a:avLst/>
          </a:prstGeom>
        </p:spPr>
        <p:txBody>
          <a:bodyPr wrap="square">
            <a:spAutoFit/>
          </a:bodyPr>
          <a:lstStyle/>
          <a:p>
            <a:pPr lvl="0" algn="ctr">
              <a:defRPr/>
            </a:pPr>
            <a:r>
              <a:rPr lang="en-US" sz="4800" kern="0" cap="all" spc="200" dirty="0">
                <a:solidFill>
                  <a:schemeClr val="accent2"/>
                </a:solidFill>
                <a:latin typeface="Times New Roman" panose="02020603050405020304" pitchFamily="18" charset="0"/>
                <a:cs typeface="Times New Roman" panose="02020603050405020304" pitchFamily="18" charset="0"/>
              </a:rPr>
              <a:t>Social Emotional Learning </a:t>
            </a:r>
          </a:p>
          <a:p>
            <a:pPr lvl="0" algn="ctr">
              <a:defRPr/>
            </a:pPr>
            <a:endParaRPr lang="en-US" sz="4800" kern="0" cap="all" spc="200" dirty="0">
              <a:solidFill>
                <a:schemeClr val="accent2"/>
              </a:solidFill>
              <a:latin typeface="Times New Roman" panose="02020603050405020304" pitchFamily="18" charset="0"/>
              <a:cs typeface="Times New Roman" panose="02020603050405020304" pitchFamily="18" charset="0"/>
            </a:endParaRPr>
          </a:p>
          <a:p>
            <a:pPr lvl="0" algn="ctr">
              <a:defRPr/>
            </a:pPr>
            <a:r>
              <a:rPr lang="en-US" sz="4800" kern="0" cap="all" spc="200" dirty="0">
                <a:solidFill>
                  <a:schemeClr val="accent2"/>
                </a:solidFill>
                <a:latin typeface="Times New Roman" panose="02020603050405020304" pitchFamily="18" charset="0"/>
                <a:cs typeface="Times New Roman" panose="02020603050405020304" pitchFamily="18" charset="0"/>
              </a:rPr>
              <a:t>*Lessons for 10/29 – 11/02</a:t>
            </a:r>
            <a:endParaRPr lang="en-US" sz="4800" kern="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214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r>
              <a:rPr lang="en-US" sz="6600" dirty="0">
                <a:latin typeface="Bookman Old Style" panose="02050604050505020204" pitchFamily="18" charset="0"/>
              </a:rPr>
              <a:t>Class Discussion </a:t>
            </a:r>
          </a:p>
        </p:txBody>
      </p:sp>
      <p:sp>
        <p:nvSpPr>
          <p:cNvPr id="4" name="Rectangle 3">
            <a:extLst>
              <a:ext uri="{FF2B5EF4-FFF2-40B4-BE49-F238E27FC236}">
                <a16:creationId xmlns:a16="http://schemas.microsoft.com/office/drawing/2014/main" id="{D1E3AEF4-E82B-4841-A9C6-B33F781EC947}"/>
              </a:ext>
            </a:extLst>
          </p:cNvPr>
          <p:cNvSpPr/>
          <p:nvPr/>
        </p:nvSpPr>
        <p:spPr>
          <a:xfrm>
            <a:off x="631866" y="1921561"/>
            <a:ext cx="10515600" cy="4524315"/>
          </a:xfrm>
          <a:prstGeom prst="rect">
            <a:avLst/>
          </a:prstGeom>
        </p:spPr>
        <p:txBody>
          <a:bodyPr wrap="square">
            <a:spAutoFit/>
          </a:bodyPr>
          <a:lstStyle/>
          <a:p>
            <a:pPr marL="742950" indent="-742950">
              <a:buAutoNum type="arabicPeriod"/>
            </a:pPr>
            <a:r>
              <a:rPr lang="en-US" sz="3600" dirty="0">
                <a:latin typeface="Century Schoolbook" panose="02040604050505020304" pitchFamily="18" charset="0"/>
              </a:rPr>
              <a:t>How can emotions affect your decisions?</a:t>
            </a:r>
          </a:p>
          <a:p>
            <a:pPr marL="742950" indent="-742950">
              <a:buAutoNum type="arabicPeriod"/>
            </a:pPr>
            <a:endParaRPr lang="en-US" sz="3600" dirty="0">
              <a:latin typeface="Century Schoolbook" panose="02040604050505020304" pitchFamily="18" charset="0"/>
            </a:endParaRPr>
          </a:p>
          <a:p>
            <a:pPr marL="742950" indent="-742950">
              <a:buAutoNum type="arabicPeriod"/>
            </a:pPr>
            <a:r>
              <a:rPr lang="en-US" sz="3600" dirty="0">
                <a:latin typeface="Century Schoolbook" panose="02040604050505020304" pitchFamily="18" charset="0"/>
              </a:rPr>
              <a:t> How can feeling excited help you make good decisions?</a:t>
            </a:r>
          </a:p>
          <a:p>
            <a:pPr marL="742950" indent="-742950">
              <a:buAutoNum type="arabicPeriod"/>
            </a:pPr>
            <a:endParaRPr lang="en-US" sz="3600" dirty="0">
              <a:latin typeface="Century Schoolbook" panose="02040604050505020304" pitchFamily="18" charset="0"/>
            </a:endParaRPr>
          </a:p>
          <a:p>
            <a:pPr marL="742950" indent="-742950">
              <a:buAutoNum type="arabicPeriod"/>
            </a:pPr>
            <a:r>
              <a:rPr lang="en-US" sz="3600" dirty="0">
                <a:latin typeface="Century Schoolbook" panose="02040604050505020304" pitchFamily="18" charset="0"/>
              </a:rPr>
              <a:t>How can feeling excited cause you to make bad decisions?</a:t>
            </a:r>
          </a:p>
          <a:p>
            <a:pPr marL="742950" indent="-742950">
              <a:buAutoNum type="arabicPeriod"/>
            </a:pPr>
            <a:endParaRPr lang="en-US" sz="3600" dirty="0">
              <a:latin typeface="Century Schoolbook" panose="02040604050505020304" pitchFamily="18" charset="0"/>
            </a:endParaRPr>
          </a:p>
        </p:txBody>
      </p:sp>
    </p:spTree>
    <p:extLst>
      <p:ext uri="{BB962C8B-B14F-4D97-AF65-F5344CB8AC3E}">
        <p14:creationId xmlns:p14="http://schemas.microsoft.com/office/powerpoint/2010/main" val="3348494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118360" y="1441938"/>
            <a:ext cx="7682601" cy="3974124"/>
          </a:xfrm>
        </p:spPr>
        <p:txBody>
          <a:bodyPr vert="horz" lIns="91440" tIns="45720" rIns="91440" bIns="45720" rtlCol="0" anchor="ctr">
            <a:normAutofit/>
          </a:bodyPr>
          <a:lstStyle/>
          <a:p>
            <a:pPr algn="ctr"/>
            <a:r>
              <a:rPr lang="en-US" sz="8000" dirty="0">
                <a:solidFill>
                  <a:schemeClr val="bg1"/>
                </a:solidFill>
                <a:latin typeface="Bookman Old Style" panose="02050604050505020204" pitchFamily="18" charset="0"/>
              </a:rPr>
              <a:t>Wednesday</a:t>
            </a:r>
            <a:br>
              <a:rPr lang="en-US" sz="8000" dirty="0">
                <a:solidFill>
                  <a:schemeClr val="bg1"/>
                </a:solidFill>
                <a:latin typeface="Bookman Old Style" panose="02050604050505020204" pitchFamily="18" charset="0"/>
              </a:rPr>
            </a:br>
            <a:endParaRPr lang="en-US" sz="60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24500177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9D3A31-3647-4AB9-BFA6-3284B8248ACC}"/>
              </a:ext>
            </a:extLst>
          </p:cNvPr>
          <p:cNvSpPr txBox="1">
            <a:spLocks/>
          </p:cNvSpPr>
          <p:nvPr/>
        </p:nvSpPr>
        <p:spPr>
          <a:xfrm>
            <a:off x="1704109" y="338138"/>
            <a:ext cx="10487891" cy="1609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Video</a:t>
            </a:r>
          </a:p>
        </p:txBody>
      </p:sp>
      <p:pic>
        <p:nvPicPr>
          <p:cNvPr id="5" name="Online Media 4" title="Why Is It Important to Express Your Feelings?">
            <a:hlinkClick r:id="" action="ppaction://media"/>
            <a:extLst>
              <a:ext uri="{FF2B5EF4-FFF2-40B4-BE49-F238E27FC236}">
                <a16:creationId xmlns:a16="http://schemas.microsoft.com/office/drawing/2014/main" id="{EC291A96-732C-4880-8AC4-937AE6D94F1B}"/>
              </a:ext>
            </a:extLst>
          </p:cNvPr>
          <p:cNvPicPr>
            <a:picLocks noRot="1" noChangeAspect="1"/>
          </p:cNvPicPr>
          <p:nvPr>
            <a:videoFile r:link="rId1"/>
          </p:nvPr>
        </p:nvPicPr>
        <p:blipFill>
          <a:blip r:embed="rId3"/>
          <a:stretch>
            <a:fillRect/>
          </a:stretch>
        </p:blipFill>
        <p:spPr>
          <a:xfrm>
            <a:off x="1595021" y="1255080"/>
            <a:ext cx="9537577" cy="5364887"/>
          </a:xfrm>
          <a:prstGeom prst="rect">
            <a:avLst/>
          </a:prstGeom>
        </p:spPr>
      </p:pic>
    </p:spTree>
    <p:extLst>
      <p:ext uri="{BB962C8B-B14F-4D97-AF65-F5344CB8AC3E}">
        <p14:creationId xmlns:p14="http://schemas.microsoft.com/office/powerpoint/2010/main" val="428565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6000" dirty="0">
                <a:solidFill>
                  <a:schemeClr val="bg1"/>
                </a:solidFill>
                <a:latin typeface="Bookman Old Style" panose="02050604050505020204" pitchFamily="18" charset="0"/>
              </a:rPr>
              <a:t>Thursday</a:t>
            </a:r>
            <a:br>
              <a:rPr lang="en-US" sz="6000" dirty="0">
                <a:solidFill>
                  <a:schemeClr val="bg1"/>
                </a:solidFill>
                <a:latin typeface="Bookman Old Style" panose="02050604050505020204" pitchFamily="18" charset="0"/>
              </a:rPr>
            </a:br>
            <a:br>
              <a:rPr lang="en-US" sz="6000" dirty="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11931151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5927851" y="11593"/>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Collaborate </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4" name="Rectangle 3">
            <a:extLst>
              <a:ext uri="{FF2B5EF4-FFF2-40B4-BE49-F238E27FC236}">
                <a16:creationId xmlns:a16="http://schemas.microsoft.com/office/drawing/2014/main" id="{B256661A-F445-4170-A36A-19BBE5778400}"/>
              </a:ext>
            </a:extLst>
          </p:cNvPr>
          <p:cNvSpPr/>
          <p:nvPr/>
        </p:nvSpPr>
        <p:spPr>
          <a:xfrm>
            <a:off x="6096000" y="1748516"/>
            <a:ext cx="5154158" cy="4524315"/>
          </a:xfrm>
          <a:prstGeom prst="rect">
            <a:avLst/>
          </a:prstGeom>
        </p:spPr>
        <p:txBody>
          <a:bodyPr wrap="square">
            <a:spAutoFit/>
          </a:bodyPr>
          <a:lstStyle/>
          <a:p>
            <a:pPr marL="285750" indent="-285750">
              <a:buFont typeface="Wingdings" panose="05000000000000000000" pitchFamily="2" charset="2"/>
              <a:buChar char="ü"/>
            </a:pPr>
            <a:r>
              <a:rPr lang="en-US" sz="3600" dirty="0">
                <a:latin typeface="Century Schoolbook" panose="02040604050505020304" pitchFamily="18" charset="0"/>
              </a:rPr>
              <a:t>What are some really intense feelings you have felt recently?</a:t>
            </a:r>
          </a:p>
          <a:p>
            <a:endParaRPr lang="en-US" sz="3600" dirty="0">
              <a:latin typeface="Century Schoolbook" panose="02040604050505020304" pitchFamily="18" charset="0"/>
            </a:endParaRPr>
          </a:p>
          <a:p>
            <a:endParaRPr lang="en-US" sz="3600" dirty="0">
              <a:latin typeface="Century Schoolbook" panose="02040604050505020304" pitchFamily="18" charset="0"/>
            </a:endParaRPr>
          </a:p>
          <a:p>
            <a:pPr marL="285750" indent="-285750">
              <a:buFont typeface="Wingdings" panose="05000000000000000000" pitchFamily="2" charset="2"/>
              <a:buChar char="ü"/>
            </a:pPr>
            <a:r>
              <a:rPr lang="en-US" sz="3600" dirty="0">
                <a:latin typeface="Century Schoolbook" panose="02040604050505020304" pitchFamily="18" charset="0"/>
              </a:rPr>
              <a:t>Why do some emotions feel so intense?</a:t>
            </a:r>
          </a:p>
        </p:txBody>
      </p:sp>
    </p:spTree>
    <p:extLst>
      <p:ext uri="{BB962C8B-B14F-4D97-AF65-F5344CB8AC3E}">
        <p14:creationId xmlns:p14="http://schemas.microsoft.com/office/powerpoint/2010/main" val="402805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le of emotions">
            <a:hlinkClick r:id="" action="ppaction://media"/>
            <a:extLst>
              <a:ext uri="{FF2B5EF4-FFF2-40B4-BE49-F238E27FC236}">
                <a16:creationId xmlns:a16="http://schemas.microsoft.com/office/drawing/2014/main" id="{94ADF04A-451E-4479-A86E-BE698320F5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3300" y="1335258"/>
            <a:ext cx="10379075" cy="5284617"/>
          </a:xfrm>
          <a:prstGeom prst="rect">
            <a:avLst/>
          </a:prstGeom>
        </p:spPr>
      </p:pic>
    </p:spTree>
    <p:extLst>
      <p:ext uri="{BB962C8B-B14F-4D97-AF65-F5344CB8AC3E}">
        <p14:creationId xmlns:p14="http://schemas.microsoft.com/office/powerpoint/2010/main" val="20695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r>
              <a:rPr lang="en-US" sz="6600" dirty="0">
                <a:latin typeface="Bookman Old Style" panose="02050604050505020204" pitchFamily="18" charset="0"/>
              </a:rPr>
              <a:t>Class Discussion </a:t>
            </a:r>
          </a:p>
        </p:txBody>
      </p:sp>
      <p:sp>
        <p:nvSpPr>
          <p:cNvPr id="4" name="Rectangle 3">
            <a:extLst>
              <a:ext uri="{FF2B5EF4-FFF2-40B4-BE49-F238E27FC236}">
                <a16:creationId xmlns:a16="http://schemas.microsoft.com/office/drawing/2014/main" id="{D1E3AEF4-E82B-4841-A9C6-B33F781EC947}"/>
              </a:ext>
            </a:extLst>
          </p:cNvPr>
          <p:cNvSpPr/>
          <p:nvPr/>
        </p:nvSpPr>
        <p:spPr>
          <a:xfrm>
            <a:off x="631866" y="1921561"/>
            <a:ext cx="10515600" cy="2236190"/>
          </a:xfrm>
          <a:prstGeom prst="rect">
            <a:avLst/>
          </a:prstGeom>
        </p:spPr>
        <p:txBody>
          <a:bodyPr wrap="square">
            <a:spAutoFit/>
          </a:bodyPr>
          <a:lstStyle/>
          <a:p>
            <a:pPr marL="742950" indent="-742950">
              <a:lnSpc>
                <a:spcPct val="150000"/>
              </a:lnSpc>
              <a:buAutoNum type="arabicPeriod"/>
            </a:pPr>
            <a:r>
              <a:rPr lang="en-US" sz="2400" dirty="0">
                <a:latin typeface="Century Schoolbook" panose="02040604050505020304" pitchFamily="18" charset="0"/>
              </a:rPr>
              <a:t>Click below to reveal each emotion</a:t>
            </a:r>
          </a:p>
          <a:p>
            <a:pPr marL="742950" indent="-742950">
              <a:lnSpc>
                <a:spcPct val="150000"/>
              </a:lnSpc>
              <a:buAutoNum type="arabicPeriod"/>
            </a:pPr>
            <a:r>
              <a:rPr lang="en-US" sz="2400" dirty="0">
                <a:latin typeface="Century Schoolbook" panose="02040604050505020304" pitchFamily="18" charset="0"/>
              </a:rPr>
              <a:t>If you think that emotion is helpful, move to the right side of the room. If you think it’s unhelpful, move to the left</a:t>
            </a:r>
          </a:p>
          <a:p>
            <a:pPr marL="742950" indent="-742950">
              <a:lnSpc>
                <a:spcPct val="150000"/>
              </a:lnSpc>
              <a:buAutoNum type="arabicPeriod"/>
            </a:pPr>
            <a:r>
              <a:rPr lang="en-US" sz="2400" dirty="0">
                <a:latin typeface="Century Schoolbook" panose="02040604050505020304" pitchFamily="18" charset="0"/>
              </a:rPr>
              <a:t>In your groups, decide why you think it’s helpful or unhelpful</a:t>
            </a:r>
          </a:p>
        </p:txBody>
      </p:sp>
      <p:pic>
        <p:nvPicPr>
          <p:cNvPr id="3" name="Picture 2">
            <a:hlinkClick r:id="" action="ppaction://hlinkshowjump?jump=nextslide"/>
            <a:extLst>
              <a:ext uri="{FF2B5EF4-FFF2-40B4-BE49-F238E27FC236}">
                <a16:creationId xmlns:a16="http://schemas.microsoft.com/office/drawing/2014/main" id="{F3BBA9A3-AAB6-4102-B458-63C5F96ECDA0}"/>
              </a:ext>
            </a:extLst>
          </p:cNvPr>
          <p:cNvPicPr>
            <a:picLocks noChangeAspect="1"/>
          </p:cNvPicPr>
          <p:nvPr/>
        </p:nvPicPr>
        <p:blipFill rotWithShape="1">
          <a:blip r:embed="rId2"/>
          <a:srcRect r="3250"/>
          <a:stretch/>
        </p:blipFill>
        <p:spPr>
          <a:xfrm>
            <a:off x="1385009" y="4666741"/>
            <a:ext cx="1935240" cy="542925"/>
          </a:xfrm>
          <a:prstGeom prst="rect">
            <a:avLst/>
          </a:prstGeom>
        </p:spPr>
      </p:pic>
      <p:pic>
        <p:nvPicPr>
          <p:cNvPr id="5" name="Picture 4">
            <a:hlinkClick r:id="rId3" action="ppaction://hlinksldjump"/>
            <a:extLst>
              <a:ext uri="{FF2B5EF4-FFF2-40B4-BE49-F238E27FC236}">
                <a16:creationId xmlns:a16="http://schemas.microsoft.com/office/drawing/2014/main" id="{AF50E2EA-21B9-4705-A7F7-177A599AD1C3}"/>
              </a:ext>
            </a:extLst>
          </p:cNvPr>
          <p:cNvPicPr>
            <a:picLocks noChangeAspect="1"/>
          </p:cNvPicPr>
          <p:nvPr/>
        </p:nvPicPr>
        <p:blipFill>
          <a:blip r:embed="rId4"/>
          <a:stretch>
            <a:fillRect/>
          </a:stretch>
        </p:blipFill>
        <p:spPr>
          <a:xfrm>
            <a:off x="3941685" y="4666741"/>
            <a:ext cx="2010833" cy="542925"/>
          </a:xfrm>
          <a:prstGeom prst="rect">
            <a:avLst/>
          </a:prstGeom>
        </p:spPr>
      </p:pic>
      <p:pic>
        <p:nvPicPr>
          <p:cNvPr id="6" name="Picture 5">
            <a:hlinkClick r:id="rId5" action="ppaction://hlinksldjump"/>
            <a:extLst>
              <a:ext uri="{FF2B5EF4-FFF2-40B4-BE49-F238E27FC236}">
                <a16:creationId xmlns:a16="http://schemas.microsoft.com/office/drawing/2014/main" id="{D6A47D03-636B-4824-9022-DD1FA389A9C3}"/>
              </a:ext>
            </a:extLst>
          </p:cNvPr>
          <p:cNvPicPr>
            <a:picLocks noChangeAspect="1"/>
          </p:cNvPicPr>
          <p:nvPr/>
        </p:nvPicPr>
        <p:blipFill>
          <a:blip r:embed="rId6"/>
          <a:stretch>
            <a:fillRect/>
          </a:stretch>
        </p:blipFill>
        <p:spPr>
          <a:xfrm>
            <a:off x="6627220" y="4666741"/>
            <a:ext cx="2038530" cy="542925"/>
          </a:xfrm>
          <a:prstGeom prst="rect">
            <a:avLst/>
          </a:prstGeom>
        </p:spPr>
      </p:pic>
    </p:spTree>
    <p:extLst>
      <p:ext uri="{BB962C8B-B14F-4D97-AF65-F5344CB8AC3E}">
        <p14:creationId xmlns:p14="http://schemas.microsoft.com/office/powerpoint/2010/main" val="229618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AF039-9D5B-487C-8A89-00088988FAFC}"/>
              </a:ext>
            </a:extLst>
          </p:cNvPr>
          <p:cNvPicPr>
            <a:picLocks noChangeAspect="1"/>
          </p:cNvPicPr>
          <p:nvPr/>
        </p:nvPicPr>
        <p:blipFill rotWithShape="1">
          <a:blip r:embed="rId2"/>
          <a:srcRect l="929" r="4306"/>
          <a:stretch/>
        </p:blipFill>
        <p:spPr>
          <a:xfrm>
            <a:off x="228600" y="1885939"/>
            <a:ext cx="11553825" cy="2429175"/>
          </a:xfrm>
          <a:prstGeom prst="rect">
            <a:avLst/>
          </a:prstGeom>
        </p:spPr>
      </p:pic>
    </p:spTree>
    <p:extLst>
      <p:ext uri="{BB962C8B-B14F-4D97-AF65-F5344CB8AC3E}">
        <p14:creationId xmlns:p14="http://schemas.microsoft.com/office/powerpoint/2010/main" val="3032485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20D55-6726-4633-8C28-6AD9F070D8E0}"/>
              </a:ext>
            </a:extLst>
          </p:cNvPr>
          <p:cNvPicPr>
            <a:picLocks noChangeAspect="1"/>
          </p:cNvPicPr>
          <p:nvPr/>
        </p:nvPicPr>
        <p:blipFill rotWithShape="1">
          <a:blip r:embed="rId2"/>
          <a:srcRect r="1602"/>
          <a:stretch/>
        </p:blipFill>
        <p:spPr>
          <a:xfrm>
            <a:off x="195309" y="1844858"/>
            <a:ext cx="11691891" cy="2222577"/>
          </a:xfrm>
          <a:prstGeom prst="rect">
            <a:avLst/>
          </a:prstGeom>
        </p:spPr>
      </p:pic>
    </p:spTree>
    <p:extLst>
      <p:ext uri="{BB962C8B-B14F-4D97-AF65-F5344CB8AC3E}">
        <p14:creationId xmlns:p14="http://schemas.microsoft.com/office/powerpoint/2010/main" val="894597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3D5B8-4FA9-49FA-A1DB-484C1B9B885D}"/>
              </a:ext>
            </a:extLst>
          </p:cNvPr>
          <p:cNvPicPr>
            <a:picLocks noChangeAspect="1"/>
          </p:cNvPicPr>
          <p:nvPr/>
        </p:nvPicPr>
        <p:blipFill>
          <a:blip r:embed="rId2"/>
          <a:stretch>
            <a:fillRect/>
          </a:stretch>
        </p:blipFill>
        <p:spPr>
          <a:xfrm>
            <a:off x="173669" y="2076602"/>
            <a:ext cx="11580181" cy="2478594"/>
          </a:xfrm>
          <a:prstGeom prst="rect">
            <a:avLst/>
          </a:prstGeom>
        </p:spPr>
      </p:pic>
    </p:spTree>
    <p:extLst>
      <p:ext uri="{BB962C8B-B14F-4D97-AF65-F5344CB8AC3E}">
        <p14:creationId xmlns:p14="http://schemas.microsoft.com/office/powerpoint/2010/main" val="292219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BEB55B-DCD0-4008-B610-D42A529D16D2}"/>
              </a:ext>
            </a:extLst>
          </p:cNvPr>
          <p:cNvSpPr txBox="1">
            <a:spLocks/>
          </p:cNvSpPr>
          <p:nvPr/>
        </p:nvSpPr>
        <p:spPr>
          <a:xfrm>
            <a:off x="1069848" y="484632"/>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atin typeface="Bookman Old Style" panose="02050604050505020204" pitchFamily="18" charset="0"/>
              </a:rPr>
              <a:t>Overview</a:t>
            </a:r>
          </a:p>
        </p:txBody>
      </p:sp>
      <p:sp>
        <p:nvSpPr>
          <p:cNvPr id="2" name="Rectangle 1">
            <a:extLst>
              <a:ext uri="{FF2B5EF4-FFF2-40B4-BE49-F238E27FC236}">
                <a16:creationId xmlns:a16="http://schemas.microsoft.com/office/drawing/2014/main" id="{4675FC9D-2961-4BCE-AD11-74AF4A920D01}"/>
              </a:ext>
            </a:extLst>
          </p:cNvPr>
          <p:cNvSpPr/>
          <p:nvPr/>
        </p:nvSpPr>
        <p:spPr>
          <a:xfrm>
            <a:off x="540327" y="2151727"/>
            <a:ext cx="11374582" cy="3539430"/>
          </a:xfrm>
          <a:prstGeom prst="rect">
            <a:avLst/>
          </a:prstGeom>
        </p:spPr>
        <p:txBody>
          <a:bodyPr wrap="square">
            <a:spAutoFit/>
          </a:bodyPr>
          <a:lstStyle/>
          <a:p>
            <a:r>
              <a:rPr lang="en-US" sz="3200" dirty="0">
                <a:latin typeface="Century Schoolbook" panose="02040604050505020304" pitchFamily="18" charset="0"/>
              </a:rPr>
              <a:t>Emotional knowledge is a powerful part of what students learn in the Social Emotional Learning. Students need to understand that although emotions provide important information, fast, emotional reactions can lead them to act in ways they’ll regret. This helps prepare students to think about the decisions they make rather than react to their emotions.</a:t>
            </a:r>
            <a:endParaRPr lang="en-US" sz="3200" dirty="0">
              <a:effectLst/>
              <a:latin typeface="Century Schoolbook" panose="02040604050505020304" pitchFamily="18" charset="0"/>
            </a:endParaRPr>
          </a:p>
        </p:txBody>
      </p:sp>
    </p:spTree>
    <p:extLst>
      <p:ext uri="{BB962C8B-B14F-4D97-AF65-F5344CB8AC3E}">
        <p14:creationId xmlns:p14="http://schemas.microsoft.com/office/powerpoint/2010/main" val="428035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6000" dirty="0">
                <a:solidFill>
                  <a:schemeClr val="bg1"/>
                </a:solidFill>
                <a:latin typeface="Bookman Old Style" panose="02050604050505020204" pitchFamily="18" charset="0"/>
              </a:rPr>
              <a:t>Friday </a:t>
            </a:r>
            <a:br>
              <a:rPr lang="en-US" sz="6000" dirty="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51703660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18287C-5BBC-40DC-8F22-8BDFB9CA5EFF}"/>
              </a:ext>
            </a:extLst>
          </p:cNvPr>
          <p:cNvSpPr txBox="1">
            <a:spLocks/>
          </p:cNvSpPr>
          <p:nvPr/>
        </p:nvSpPr>
        <p:spPr>
          <a:xfrm>
            <a:off x="457200" y="2681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latin typeface="Bookman Old Style" panose="02050604050505020204" pitchFamily="18" charset="0"/>
              </a:rPr>
              <a:t>Class Activity</a:t>
            </a:r>
          </a:p>
        </p:txBody>
      </p:sp>
      <p:sp>
        <p:nvSpPr>
          <p:cNvPr id="4" name="Rectangle 3">
            <a:extLst>
              <a:ext uri="{FF2B5EF4-FFF2-40B4-BE49-F238E27FC236}">
                <a16:creationId xmlns:a16="http://schemas.microsoft.com/office/drawing/2014/main" id="{250C3503-0470-4AF1-8AD0-D1C3466FA1DD}"/>
              </a:ext>
            </a:extLst>
          </p:cNvPr>
          <p:cNvSpPr/>
          <p:nvPr/>
        </p:nvSpPr>
        <p:spPr>
          <a:xfrm>
            <a:off x="838200" y="1767007"/>
            <a:ext cx="10515600" cy="3970318"/>
          </a:xfrm>
          <a:prstGeom prst="rect">
            <a:avLst/>
          </a:prstGeom>
        </p:spPr>
        <p:txBody>
          <a:bodyPr wrap="square">
            <a:spAutoFit/>
          </a:bodyPr>
          <a:lstStyle/>
          <a:p>
            <a:pPr marL="742950" indent="-742950">
              <a:buAutoNum type="arabicPeriod"/>
            </a:pPr>
            <a:r>
              <a:rPr lang="en-US" sz="3600" dirty="0">
                <a:latin typeface="Century Schoolbook" panose="02040604050505020304" pitchFamily="18" charset="0"/>
              </a:rPr>
              <a:t>Pick one emotion. Identify one way the emotion you choose can help you make good decision and one way it can cause you to make a bad decision.</a:t>
            </a:r>
          </a:p>
          <a:p>
            <a:pPr marL="742950" indent="-742950">
              <a:buAutoNum type="arabicPeriod"/>
            </a:pPr>
            <a:endParaRPr lang="en-US" sz="3600" dirty="0">
              <a:latin typeface="Century Schoolbook" panose="02040604050505020304" pitchFamily="18" charset="0"/>
            </a:endParaRPr>
          </a:p>
          <a:p>
            <a:pPr marL="742950" indent="-742950">
              <a:buAutoNum type="arabicPeriod"/>
            </a:pPr>
            <a:r>
              <a:rPr lang="en-US" sz="3600" dirty="0">
                <a:latin typeface="Century Schoolbook" panose="02040604050505020304" pitchFamily="18" charset="0"/>
              </a:rPr>
              <a:t>Share with the class </a:t>
            </a:r>
          </a:p>
          <a:p>
            <a:pPr marL="742950" indent="-742950">
              <a:buAutoNum type="arabicPeriod"/>
            </a:pPr>
            <a:endParaRPr lang="en-US" sz="3600" dirty="0">
              <a:latin typeface="Century Schoolbook" panose="02040604050505020304" pitchFamily="18" charset="0"/>
            </a:endParaRPr>
          </a:p>
        </p:txBody>
      </p:sp>
      <p:pic>
        <p:nvPicPr>
          <p:cNvPr id="6" name="Picture 5">
            <a:hlinkClick r:id="" action="ppaction://hlinkshowjump?jump=nextslide"/>
            <a:extLst>
              <a:ext uri="{FF2B5EF4-FFF2-40B4-BE49-F238E27FC236}">
                <a16:creationId xmlns:a16="http://schemas.microsoft.com/office/drawing/2014/main" id="{92913CF3-FCC7-4595-85D2-4310ED281E78}"/>
              </a:ext>
            </a:extLst>
          </p:cNvPr>
          <p:cNvPicPr>
            <a:picLocks noChangeAspect="1"/>
          </p:cNvPicPr>
          <p:nvPr/>
        </p:nvPicPr>
        <p:blipFill>
          <a:blip r:embed="rId2"/>
          <a:stretch>
            <a:fillRect/>
          </a:stretch>
        </p:blipFill>
        <p:spPr>
          <a:xfrm>
            <a:off x="7600950" y="4014787"/>
            <a:ext cx="2324100" cy="619125"/>
          </a:xfrm>
          <a:prstGeom prst="rect">
            <a:avLst/>
          </a:prstGeom>
        </p:spPr>
      </p:pic>
    </p:spTree>
    <p:extLst>
      <p:ext uri="{BB962C8B-B14F-4D97-AF65-F5344CB8AC3E}">
        <p14:creationId xmlns:p14="http://schemas.microsoft.com/office/powerpoint/2010/main" val="1643029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pPr algn="ctr"/>
            <a:r>
              <a:rPr lang="en-US" sz="6600" dirty="0">
                <a:latin typeface="Bookman Old Style" panose="02050604050505020204" pitchFamily="18" charset="0"/>
              </a:rPr>
              <a:t>Activity</a:t>
            </a:r>
          </a:p>
        </p:txBody>
      </p:sp>
      <p:pic>
        <p:nvPicPr>
          <p:cNvPr id="4" name="Picture 3">
            <a:extLst>
              <a:ext uri="{FF2B5EF4-FFF2-40B4-BE49-F238E27FC236}">
                <a16:creationId xmlns:a16="http://schemas.microsoft.com/office/drawing/2014/main" id="{941EC798-137C-4E6D-B355-99A98B5B882C}"/>
              </a:ext>
            </a:extLst>
          </p:cNvPr>
          <p:cNvPicPr>
            <a:picLocks noChangeAspect="1"/>
          </p:cNvPicPr>
          <p:nvPr/>
        </p:nvPicPr>
        <p:blipFill rotWithShape="1">
          <a:blip r:embed="rId2"/>
          <a:srcRect r="24074"/>
          <a:stretch/>
        </p:blipFill>
        <p:spPr>
          <a:xfrm>
            <a:off x="820630" y="1797087"/>
            <a:ext cx="9256820" cy="4554972"/>
          </a:xfrm>
          <a:prstGeom prst="rect">
            <a:avLst/>
          </a:prstGeom>
        </p:spPr>
      </p:pic>
    </p:spTree>
    <p:extLst>
      <p:ext uri="{BB962C8B-B14F-4D97-AF65-F5344CB8AC3E}">
        <p14:creationId xmlns:p14="http://schemas.microsoft.com/office/powerpoint/2010/main" val="1763988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A99C3-DC5A-4DD4-83B2-70A4968AE50B}"/>
              </a:ext>
            </a:extLst>
          </p:cNvPr>
          <p:cNvSpPr txBox="1"/>
          <p:nvPr/>
        </p:nvSpPr>
        <p:spPr>
          <a:xfrm>
            <a:off x="812799" y="2336631"/>
            <a:ext cx="9927771" cy="1938992"/>
          </a:xfrm>
          <a:prstGeom prst="rect">
            <a:avLst/>
          </a:prstGeom>
          <a:noFill/>
        </p:spPr>
        <p:txBody>
          <a:bodyPr wrap="square" rtlCol="0">
            <a:spAutoFit/>
          </a:bodyPr>
          <a:lstStyle/>
          <a:p>
            <a:pPr algn="ctr"/>
            <a:r>
              <a:rPr lang="en-US" sz="6000" dirty="0">
                <a:latin typeface="Bookman Old Style" panose="02050604050505020204" pitchFamily="18" charset="0"/>
              </a:rPr>
              <a:t>Optional Video &amp; Activities</a:t>
            </a:r>
          </a:p>
        </p:txBody>
      </p:sp>
    </p:spTree>
    <p:extLst>
      <p:ext uri="{BB962C8B-B14F-4D97-AF65-F5344CB8AC3E}">
        <p14:creationId xmlns:p14="http://schemas.microsoft.com/office/powerpoint/2010/main" val="242888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3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650CA9-C914-46D6-AEFB-6FDD147C7F26}"/>
              </a:ext>
            </a:extLst>
          </p:cNvPr>
          <p:cNvSpPr txBox="1">
            <a:spLocks/>
          </p:cNvSpPr>
          <p:nvPr/>
        </p:nvSpPr>
        <p:spPr>
          <a:xfrm>
            <a:off x="1069848" y="484632"/>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atin typeface="Bookman Old Style" panose="02050604050505020204" pitchFamily="18" charset="0"/>
              </a:rPr>
              <a:t>Objective</a:t>
            </a:r>
          </a:p>
        </p:txBody>
      </p:sp>
      <p:sp>
        <p:nvSpPr>
          <p:cNvPr id="3" name="Rectangle 2">
            <a:extLst>
              <a:ext uri="{FF2B5EF4-FFF2-40B4-BE49-F238E27FC236}">
                <a16:creationId xmlns:a16="http://schemas.microsoft.com/office/drawing/2014/main" id="{64F3BE71-3DA0-4750-BEF9-F20A24F1D580}"/>
              </a:ext>
            </a:extLst>
          </p:cNvPr>
          <p:cNvSpPr/>
          <p:nvPr/>
        </p:nvSpPr>
        <p:spPr>
          <a:xfrm>
            <a:off x="1440873" y="2387991"/>
            <a:ext cx="8080248" cy="2554545"/>
          </a:xfrm>
          <a:prstGeom prst="rect">
            <a:avLst/>
          </a:prstGeom>
        </p:spPr>
        <p:txBody>
          <a:bodyPr wrap="square">
            <a:spAutoFit/>
          </a:bodyPr>
          <a:lstStyle/>
          <a:p>
            <a:pPr marL="457200" indent="-457200">
              <a:buFont typeface="Wingdings" panose="05000000000000000000" pitchFamily="2" charset="2"/>
              <a:buChar char="ü"/>
            </a:pPr>
            <a:r>
              <a:rPr lang="en-US" sz="3200" dirty="0">
                <a:latin typeface="Century Schoolbook" panose="02040604050505020304" pitchFamily="18" charset="0"/>
              </a:rPr>
              <a:t>Analyze how emotions affect decision making</a:t>
            </a:r>
          </a:p>
          <a:p>
            <a:pPr marL="457200" indent="-457200">
              <a:buFont typeface="Wingdings" panose="05000000000000000000" pitchFamily="2" charset="2"/>
              <a:buChar char="ü"/>
            </a:pPr>
            <a:endParaRPr lang="en-US" sz="3200" dirty="0">
              <a:latin typeface="Century Schoolbook" panose="02040604050505020304" pitchFamily="18" charset="0"/>
            </a:endParaRPr>
          </a:p>
          <a:p>
            <a:pPr marL="457200" indent="-457200">
              <a:buFont typeface="Wingdings" panose="05000000000000000000" pitchFamily="2" charset="2"/>
              <a:buChar char="ü"/>
            </a:pPr>
            <a:r>
              <a:rPr lang="en-US" sz="3200" dirty="0">
                <a:latin typeface="Century Schoolbook" panose="02040604050505020304" pitchFamily="18" charset="0"/>
              </a:rPr>
              <a:t> Identify why adolescents’ emotions are especially intense </a:t>
            </a:r>
          </a:p>
        </p:txBody>
      </p:sp>
    </p:spTree>
    <p:extLst>
      <p:ext uri="{BB962C8B-B14F-4D97-AF65-F5344CB8AC3E}">
        <p14:creationId xmlns:p14="http://schemas.microsoft.com/office/powerpoint/2010/main" val="70114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dirty="0">
                <a:solidFill>
                  <a:schemeClr val="bg1"/>
                </a:solidFill>
                <a:latin typeface="Bookman Old Style" panose="02050604050505020204" pitchFamily="18" charset="0"/>
              </a:rPr>
              <a:t>Monday</a:t>
            </a:r>
            <a:br>
              <a:rPr lang="en-US" sz="7200" dirty="0">
                <a:solidFill>
                  <a:schemeClr val="bg1"/>
                </a:solidFill>
                <a:latin typeface="Bookman Old Style" panose="02050604050505020204" pitchFamily="18" charset="0"/>
              </a:rPr>
            </a:br>
            <a:br>
              <a:rPr lang="en-US" dirty="0">
                <a:solidFill>
                  <a:schemeClr val="bg1"/>
                </a:solidFill>
                <a:latin typeface="Bookman Old Style" panose="02050604050505020204" pitchFamily="18" charset="0"/>
              </a:rPr>
            </a:br>
            <a:endParaRPr lang="en-US"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09136393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6096000" y="134739"/>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Collaborate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6" name="Content Placeholder 5">
            <a:extLst>
              <a:ext uri="{FF2B5EF4-FFF2-40B4-BE49-F238E27FC236}">
                <a16:creationId xmlns:a16="http://schemas.microsoft.com/office/drawing/2014/main" id="{34EAAFA6-302A-4D7B-B32E-E8ECAE6EF969}"/>
              </a:ext>
            </a:extLst>
          </p:cNvPr>
          <p:cNvSpPr>
            <a:spLocks noGrp="1"/>
          </p:cNvSpPr>
          <p:nvPr>
            <p:ph sz="half" idx="1"/>
          </p:nvPr>
        </p:nvSpPr>
        <p:spPr>
          <a:xfrm>
            <a:off x="5923870" y="1812777"/>
            <a:ext cx="5181600" cy="4351338"/>
          </a:xfrm>
        </p:spPr>
        <p:txBody>
          <a:bodyPr/>
          <a:lstStyle/>
          <a:p>
            <a:r>
              <a:rPr lang="en-US" sz="4400" dirty="0">
                <a:latin typeface="Century Schoolbook" panose="02040604050505020304" pitchFamily="18" charset="0"/>
              </a:rPr>
              <a:t>In one word, describe how you’re feeling today.</a:t>
            </a:r>
          </a:p>
        </p:txBody>
      </p:sp>
    </p:spTree>
    <p:extLst>
      <p:ext uri="{BB962C8B-B14F-4D97-AF65-F5344CB8AC3E}">
        <p14:creationId xmlns:p14="http://schemas.microsoft.com/office/powerpoint/2010/main" val="449656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r>
              <a:rPr lang="en-US" sz="6600" dirty="0">
                <a:latin typeface="Bookman Old Style" panose="02050604050505020204" pitchFamily="18" charset="0"/>
              </a:rPr>
              <a:t>Class Discussion </a:t>
            </a:r>
          </a:p>
        </p:txBody>
      </p:sp>
      <p:sp>
        <p:nvSpPr>
          <p:cNvPr id="3" name="TextBox 2">
            <a:extLst>
              <a:ext uri="{FF2B5EF4-FFF2-40B4-BE49-F238E27FC236}">
                <a16:creationId xmlns:a16="http://schemas.microsoft.com/office/drawing/2014/main" id="{30A4CA4B-30AB-475F-A116-380BC15C3E75}"/>
              </a:ext>
            </a:extLst>
          </p:cNvPr>
          <p:cNvSpPr txBox="1"/>
          <p:nvPr/>
        </p:nvSpPr>
        <p:spPr>
          <a:xfrm>
            <a:off x="386178" y="1672870"/>
            <a:ext cx="11583409" cy="3898183"/>
          </a:xfrm>
          <a:prstGeom prst="rect">
            <a:avLst/>
          </a:prstGeom>
          <a:noFill/>
        </p:spPr>
        <p:txBody>
          <a:bodyPr wrap="square" rtlCol="0">
            <a:spAutoFit/>
          </a:bodyPr>
          <a:lstStyle/>
          <a:p>
            <a:r>
              <a:rPr lang="en-US" sz="2400" i="1" dirty="0">
                <a:latin typeface="Century Schoolbook" panose="02040604050505020304" pitchFamily="18" charset="0"/>
              </a:rPr>
              <a:t>As a class, discuss one or more of the following prompts, as time allows:</a:t>
            </a:r>
          </a:p>
          <a:p>
            <a:endParaRPr lang="en-US" sz="2400" i="1" dirty="0">
              <a:latin typeface="Century Schoolbook" panose="02040604050505020304" pitchFamily="18" charset="0"/>
            </a:endParaRPr>
          </a:p>
          <a:p>
            <a:r>
              <a:rPr lang="en-US" sz="2400" dirty="0">
                <a:latin typeface="Century Schoolbook" panose="02040604050505020304" pitchFamily="18" charset="0"/>
              </a:rPr>
              <a:t> </a:t>
            </a:r>
          </a:p>
          <a:p>
            <a:pPr marL="342900" indent="-342900">
              <a:lnSpc>
                <a:spcPct val="150000"/>
              </a:lnSpc>
              <a:buFont typeface="Wingdings" panose="05000000000000000000" pitchFamily="2" charset="2"/>
              <a:buChar char="ü"/>
            </a:pPr>
            <a:r>
              <a:rPr lang="en-US" sz="2400" dirty="0">
                <a:latin typeface="Century Schoolbook" panose="02040604050505020304" pitchFamily="18" charset="0"/>
              </a:rPr>
              <a:t>Why are you feeling the way you feel today? Tell us about something that makes you happy. Describe why it makes you happy. </a:t>
            </a:r>
          </a:p>
          <a:p>
            <a:pPr marL="342900" indent="-342900">
              <a:lnSpc>
                <a:spcPct val="150000"/>
              </a:lnSpc>
              <a:buFont typeface="Wingdings" panose="05000000000000000000" pitchFamily="2" charset="2"/>
              <a:buChar char="ü"/>
            </a:pPr>
            <a:r>
              <a:rPr lang="en-US" sz="2400" dirty="0">
                <a:latin typeface="Century Schoolbook" panose="02040604050505020304" pitchFamily="18" charset="0"/>
              </a:rPr>
              <a:t>Tell us about something that makes you angry. Describe why it makes you angry. </a:t>
            </a:r>
          </a:p>
          <a:p>
            <a:pPr marL="457200" indent="-457200">
              <a:lnSpc>
                <a:spcPct val="150000"/>
              </a:lnSpc>
              <a:buFont typeface="Wingdings" panose="05000000000000000000" pitchFamily="2" charset="2"/>
              <a:buChar char="ü"/>
            </a:pPr>
            <a:r>
              <a:rPr lang="en-US" sz="2400" dirty="0">
                <a:latin typeface="Century Schoolbook" panose="02040604050505020304" pitchFamily="18" charset="0"/>
              </a:rPr>
              <a:t>Have you ever cheered someone up who was feeling sad? How did you do it?</a:t>
            </a:r>
          </a:p>
        </p:txBody>
      </p:sp>
    </p:spTree>
    <p:extLst>
      <p:ext uri="{BB962C8B-B14F-4D97-AF65-F5344CB8AC3E}">
        <p14:creationId xmlns:p14="http://schemas.microsoft.com/office/powerpoint/2010/main" val="103877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dirty="0">
                <a:solidFill>
                  <a:schemeClr val="bg1"/>
                </a:solidFill>
                <a:latin typeface="Bookman Old Style" panose="02050604050505020204" pitchFamily="18" charset="0"/>
              </a:rPr>
              <a:t>Tuesday</a:t>
            </a:r>
            <a:br>
              <a:rPr lang="en-US" sz="7200" dirty="0">
                <a:solidFill>
                  <a:schemeClr val="bg1"/>
                </a:solidFill>
                <a:latin typeface="Bookman Old Style" panose="02050604050505020204" pitchFamily="18" charset="0"/>
              </a:rPr>
            </a:br>
            <a:endParaRPr lang="en-US" sz="72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845987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6" name="Content Placeholder 5">
            <a:extLst>
              <a:ext uri="{FF2B5EF4-FFF2-40B4-BE49-F238E27FC236}">
                <a16:creationId xmlns:a16="http://schemas.microsoft.com/office/drawing/2014/main" id="{34EAAFA6-302A-4D7B-B32E-E8ECAE6EF969}"/>
              </a:ext>
            </a:extLst>
          </p:cNvPr>
          <p:cNvSpPr>
            <a:spLocks noGrp="1"/>
          </p:cNvSpPr>
          <p:nvPr>
            <p:ph sz="half" idx="1"/>
          </p:nvPr>
        </p:nvSpPr>
        <p:spPr>
          <a:xfrm>
            <a:off x="6044224" y="2342669"/>
            <a:ext cx="5181600" cy="4351338"/>
          </a:xfrm>
        </p:spPr>
        <p:txBody>
          <a:bodyPr/>
          <a:lstStyle/>
          <a:p>
            <a:r>
              <a:rPr lang="en-US" sz="3600" dirty="0">
                <a:latin typeface="Bookman Old Style" panose="02050604050505020204" pitchFamily="18" charset="0"/>
              </a:rPr>
              <a:t>What is one emotion you have had in the past to days?</a:t>
            </a:r>
          </a:p>
          <a:p>
            <a:endParaRPr lang="en-US" sz="3600" dirty="0">
              <a:latin typeface="Bookman Old Style" panose="02050604050505020204" pitchFamily="18" charset="0"/>
            </a:endParaRPr>
          </a:p>
          <a:p>
            <a:r>
              <a:rPr lang="en-US" sz="3600" dirty="0">
                <a:latin typeface="Bookman Old Style" panose="02050604050505020204" pitchFamily="18" charset="0"/>
              </a:rPr>
              <a:t> Why do we have emotions?</a:t>
            </a:r>
          </a:p>
        </p:txBody>
      </p:sp>
      <p:sp>
        <p:nvSpPr>
          <p:cNvPr id="7" name="Title 1">
            <a:extLst>
              <a:ext uri="{FF2B5EF4-FFF2-40B4-BE49-F238E27FC236}">
                <a16:creationId xmlns:a16="http://schemas.microsoft.com/office/drawing/2014/main" id="{C271B60E-E63F-4853-BD0A-C458565D22D3}"/>
              </a:ext>
            </a:extLst>
          </p:cNvPr>
          <p:cNvSpPr txBox="1">
            <a:spLocks/>
          </p:cNvSpPr>
          <p:nvPr/>
        </p:nvSpPr>
        <p:spPr>
          <a:xfrm>
            <a:off x="6080251" y="163993"/>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a:solidFill>
                  <a:srgbClr val="000000"/>
                </a:solidFill>
                <a:latin typeface="Bookman Old Style" panose="02050604050505020204" pitchFamily="18" charset="0"/>
              </a:rPr>
              <a:t>Collaborate </a:t>
            </a:r>
            <a:endParaRPr lang="en-US" sz="6600" dirty="0">
              <a:solidFill>
                <a:srgbClr val="000000"/>
              </a:solidFill>
              <a:latin typeface="Bookman Old Style" panose="02050604050505020204" pitchFamily="18" charset="0"/>
            </a:endParaRPr>
          </a:p>
        </p:txBody>
      </p:sp>
    </p:spTree>
    <p:extLst>
      <p:ext uri="{BB962C8B-B14F-4D97-AF65-F5344CB8AC3E}">
        <p14:creationId xmlns:p14="http://schemas.microsoft.com/office/powerpoint/2010/main" val="138586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 are emoions">
            <a:hlinkClick r:id="" action="ppaction://media"/>
            <a:extLst>
              <a:ext uri="{FF2B5EF4-FFF2-40B4-BE49-F238E27FC236}">
                <a16:creationId xmlns:a16="http://schemas.microsoft.com/office/drawing/2014/main" id="{ED5B4581-A2C6-460C-A918-FA51E1F46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0950" y="1357313"/>
            <a:ext cx="9754020" cy="5233987"/>
          </a:xfrm>
          <a:prstGeom prst="rect">
            <a:avLst/>
          </a:prstGeom>
        </p:spPr>
      </p:pic>
    </p:spTree>
    <p:extLst>
      <p:ext uri="{BB962C8B-B14F-4D97-AF65-F5344CB8AC3E}">
        <p14:creationId xmlns:p14="http://schemas.microsoft.com/office/powerpoint/2010/main" val="139275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341</Words>
  <Application>Microsoft Office PowerPoint</Application>
  <PresentationFormat>Widescreen</PresentationFormat>
  <Paragraphs>49</Paragraphs>
  <Slides>24</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Bookman Old Style</vt:lpstr>
      <vt:lpstr>Calibri</vt:lpstr>
      <vt:lpstr>Calibri Light</vt:lpstr>
      <vt:lpstr>Century Schoolbook</vt:lpstr>
      <vt:lpstr>Impact</vt:lpstr>
      <vt:lpstr>Times New Roman</vt:lpstr>
      <vt:lpstr>Wingdings</vt:lpstr>
      <vt:lpstr>Office Theme</vt:lpstr>
      <vt:lpstr>PowerPoint Presentation</vt:lpstr>
      <vt:lpstr>PowerPoint Presentation</vt:lpstr>
      <vt:lpstr>PowerPoint Presentation</vt:lpstr>
      <vt:lpstr>Monday  </vt:lpstr>
      <vt:lpstr>Collaborate</vt:lpstr>
      <vt:lpstr>Class Discussion </vt:lpstr>
      <vt:lpstr>Tuesday </vt:lpstr>
      <vt:lpstr>PowerPoint Presentation</vt:lpstr>
      <vt:lpstr>PowerPoint Presentation</vt:lpstr>
      <vt:lpstr>Class Discussion </vt:lpstr>
      <vt:lpstr>Wednesday </vt:lpstr>
      <vt:lpstr>PowerPoint Presentation</vt:lpstr>
      <vt:lpstr>Thursday  </vt:lpstr>
      <vt:lpstr>Collaborate </vt:lpstr>
      <vt:lpstr>PowerPoint Presentation</vt:lpstr>
      <vt:lpstr>Class Discussion </vt:lpstr>
      <vt:lpstr>PowerPoint Presentation</vt:lpstr>
      <vt:lpstr>PowerPoint Presentation</vt:lpstr>
      <vt:lpstr>PowerPoint Presentation</vt:lpstr>
      <vt:lpstr>Friday  </vt:lpstr>
      <vt:lpstr>PowerPoint Presentation</vt:lpstr>
      <vt:lpstr>Activity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Hendricks, Hannah M.</dc:creator>
  <cp:lastModifiedBy>Hendricks, Hannah M.</cp:lastModifiedBy>
  <cp:revision>21</cp:revision>
  <dcterms:created xsi:type="dcterms:W3CDTF">2018-10-07T23:46:49Z</dcterms:created>
  <dcterms:modified xsi:type="dcterms:W3CDTF">2018-10-29T03:17:00Z</dcterms:modified>
</cp:coreProperties>
</file>