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8" r:id="rId2"/>
    <p:sldId id="271" r:id="rId3"/>
    <p:sldId id="262" r:id="rId4"/>
    <p:sldId id="349" r:id="rId5"/>
    <p:sldId id="298" r:id="rId6"/>
    <p:sldId id="261" r:id="rId7"/>
    <p:sldId id="335" r:id="rId8"/>
    <p:sldId id="333" r:id="rId9"/>
    <p:sldId id="353" r:id="rId10"/>
    <p:sldId id="352" r:id="rId11"/>
    <p:sldId id="329" r:id="rId12"/>
    <p:sldId id="318" r:id="rId13"/>
    <p:sldId id="355" r:id="rId14"/>
    <p:sldId id="382" r:id="rId15"/>
    <p:sldId id="299" r:id="rId16"/>
    <p:sldId id="354" r:id="rId17"/>
    <p:sldId id="287" r:id="rId18"/>
    <p:sldId id="383" r:id="rId19"/>
    <p:sldId id="301" r:id="rId20"/>
    <p:sldId id="387" r:id="rId21"/>
    <p:sldId id="388" r:id="rId22"/>
    <p:sldId id="303" r:id="rId23"/>
    <p:sldId id="294" r:id="rId24"/>
    <p:sldId id="385" r:id="rId25"/>
    <p:sldId id="389" r:id="rId26"/>
    <p:sldId id="390" r:id="rId27"/>
    <p:sldId id="356" r:id="rId28"/>
    <p:sldId id="326" r:id="rId29"/>
    <p:sldId id="380" r:id="rId30"/>
    <p:sldId id="384" r:id="rId31"/>
    <p:sldId id="25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9B3B"/>
    <a:srgbClr val="83B61D"/>
    <a:srgbClr val="E3670D"/>
    <a:srgbClr val="FFC200"/>
    <a:srgbClr val="5A9BD5"/>
    <a:srgbClr val="E11C47"/>
    <a:srgbClr val="20307E"/>
    <a:srgbClr val="FFC000"/>
    <a:srgbClr val="CE4D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snapToGrid="0">
      <p:cViewPr>
        <p:scale>
          <a:sx n="40" d="100"/>
          <a:sy n="40" d="100"/>
        </p:scale>
        <p:origin x="1098" y="684"/>
      </p:cViewPr>
      <p:guideLst/>
    </p:cSldViewPr>
  </p:slideViewPr>
  <p:notesTextViewPr>
    <p:cViewPr>
      <p:scale>
        <a:sx n="1" d="1"/>
        <a:sy n="1" d="1"/>
      </p:scale>
      <p:origin x="0" y="0"/>
    </p:cViewPr>
  </p:notesTextViewPr>
  <p:sorterViewPr>
    <p:cViewPr>
      <p:scale>
        <a:sx n="50" d="100"/>
        <a:sy n="50" d="100"/>
      </p:scale>
      <p:origin x="0" y="-50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F10C9-9E99-4E3A-91B2-0D2AED0E247E}"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E0C628-4A79-420C-9941-7009EEAAF377}" type="slidenum">
              <a:rPr lang="en-US" smtClean="0"/>
              <a:t>‹#›</a:t>
            </a:fld>
            <a:endParaRPr lang="en-US"/>
          </a:p>
        </p:txBody>
      </p:sp>
    </p:spTree>
    <p:extLst>
      <p:ext uri="{BB962C8B-B14F-4D97-AF65-F5344CB8AC3E}">
        <p14:creationId xmlns:p14="http://schemas.microsoft.com/office/powerpoint/2010/main" val="1930851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E3670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272638" y="332510"/>
            <a:ext cx="11646724" cy="59955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9361" y="5571734"/>
            <a:ext cx="2776994" cy="1033159"/>
          </a:xfrm>
          <a:prstGeom prst="rect">
            <a:avLst/>
          </a:prstGeom>
        </p:spPr>
      </p:pic>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5798127"/>
            <a:ext cx="3196816" cy="1059873"/>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2439553" y="4167760"/>
            <a:ext cx="7764395" cy="2671957"/>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spTree>
    <p:extLst>
      <p:ext uri="{BB962C8B-B14F-4D97-AF65-F5344CB8AC3E}">
        <p14:creationId xmlns:p14="http://schemas.microsoft.com/office/powerpoint/2010/main" val="23821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rgbClr val="E11C47"/>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513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rgbClr val="5A9BD5"/>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7401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rgbClr val="FFC2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0508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rgbClr val="83B61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5903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328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VCS</a:t>
            </a:r>
          </a:p>
        </p:txBody>
      </p:sp>
    </p:spTree>
    <p:extLst>
      <p:ext uri="{BB962C8B-B14F-4D97-AF65-F5344CB8AC3E}">
        <p14:creationId xmlns:p14="http://schemas.microsoft.com/office/powerpoint/2010/main" val="278102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FFC2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2473682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E11C47"/>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VCS</a:t>
            </a:r>
          </a:p>
        </p:txBody>
      </p:sp>
    </p:spTree>
    <p:extLst>
      <p:ext uri="{BB962C8B-B14F-4D97-AF65-F5344CB8AC3E}">
        <p14:creationId xmlns:p14="http://schemas.microsoft.com/office/powerpoint/2010/main" val="3343049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5A9BD5"/>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4042723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rgbClr val="129B3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161402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272638" y="332509"/>
            <a:ext cx="11646724" cy="62230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4B1FBB17-260A-4CE0-83A3-AB8503F17855}"/>
              </a:ext>
            </a:extLst>
          </p:cNvPr>
          <p:cNvSpPr/>
          <p:nvPr userDrawn="1"/>
        </p:nvSpPr>
        <p:spPr>
          <a:xfrm>
            <a:off x="3115733" y="626533"/>
            <a:ext cx="5314659" cy="3826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719730E-C535-4F88-8995-FAA02A87D55B}"/>
              </a:ext>
            </a:extLst>
          </p:cNvPr>
          <p:cNvSpPr/>
          <p:nvPr userDrawn="1"/>
        </p:nvSpPr>
        <p:spPr>
          <a:xfrm>
            <a:off x="2334193" y="3027314"/>
            <a:ext cx="7302178" cy="4571374"/>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AA30B8A-F5AE-496B-8698-C62A26D47920}"/>
              </a:ext>
            </a:extLst>
          </p:cNvPr>
          <p:cNvSpPr/>
          <p:nvPr userDrawn="1"/>
        </p:nvSpPr>
        <p:spPr>
          <a:xfrm flipH="1">
            <a:off x="-658230" y="3121490"/>
            <a:ext cx="6752318" cy="4383023"/>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99A416-FB9A-40E5-830D-76A244FA4C5A}"/>
              </a:ext>
            </a:extLst>
          </p:cNvPr>
          <p:cNvSpPr/>
          <p:nvPr userDrawn="1"/>
        </p:nvSpPr>
        <p:spPr>
          <a:xfrm>
            <a:off x="6073893" y="2990841"/>
            <a:ext cx="6752318" cy="4607847"/>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510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2980582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20307E"/>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570259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83B61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494440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5A9BD5"/>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3244735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E11C47"/>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2657457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FFC000"/>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50817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E3670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682810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7DB4-94C5-4383-864A-5E4B48CA49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EE6228A-6E10-4728-987B-E64BEEB2A9FA}"/>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FE6A2-0F15-426A-8B90-FC243D6E327A}"/>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12/9/2018</a:t>
            </a:fld>
            <a:endParaRPr lang="en-US"/>
          </a:p>
        </p:txBody>
      </p:sp>
      <p:sp>
        <p:nvSpPr>
          <p:cNvPr id="5" name="Footer Placeholder 4">
            <a:extLst>
              <a:ext uri="{FF2B5EF4-FFF2-40B4-BE49-F238E27FC236}">
                <a16:creationId xmlns:a16="http://schemas.microsoft.com/office/drawing/2014/main" id="{0DD89900-0029-4522-BB80-CE9BE7A880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9131DA-3BF6-44A9-B3E1-A79EABC1D9C9}"/>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186407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E370-9866-44C1-AB96-0DD5739F586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872375-A4A8-4173-B48B-D97AD4A9E03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4D4033-E28F-43A9-B268-8A2D6710F71E}"/>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12/9/2018</a:t>
            </a:fld>
            <a:endParaRPr lang="en-US"/>
          </a:p>
        </p:txBody>
      </p:sp>
      <p:sp>
        <p:nvSpPr>
          <p:cNvPr id="5" name="Footer Placeholder 4">
            <a:extLst>
              <a:ext uri="{FF2B5EF4-FFF2-40B4-BE49-F238E27FC236}">
                <a16:creationId xmlns:a16="http://schemas.microsoft.com/office/drawing/2014/main" id="{D8B43C29-D2B8-4670-A4C7-369BD843D7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735613-4DF1-470D-BFB8-73E1B57363E1}"/>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838940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6032-D129-4D11-8F2F-FDDE21FB98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7952BA7-FD95-463C-8FE1-ED17D982F86C}"/>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B3CA2D-D6A8-45A6-AFCB-A90659FC1D7E}"/>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0C4508-9C85-46FA-A332-0BF11D019A65}"/>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12/9/2018</a:t>
            </a:fld>
            <a:endParaRPr lang="en-US"/>
          </a:p>
        </p:txBody>
      </p:sp>
      <p:sp>
        <p:nvSpPr>
          <p:cNvPr id="6" name="Footer Placeholder 5">
            <a:extLst>
              <a:ext uri="{FF2B5EF4-FFF2-40B4-BE49-F238E27FC236}">
                <a16:creationId xmlns:a16="http://schemas.microsoft.com/office/drawing/2014/main" id="{D11F2813-1F73-4742-85CB-4A697BBB84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E36AEF-B2F5-4839-8841-661DA0A3652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81352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83B61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90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A52D-5472-4DE2-A0D5-4394807C75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3F99B4-9952-4753-8EBF-A097AA5957E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50D565-308E-43F0-BB22-5411519ADF3E}"/>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25B29-B029-45A3-8EF6-0EF78260780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DFDF40-E501-4792-9060-C850DD9F1BE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00976A-B75E-4CF2-AD78-7401316DCC53}"/>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12/9/2018</a:t>
            </a:fld>
            <a:endParaRPr lang="en-US"/>
          </a:p>
        </p:txBody>
      </p:sp>
      <p:sp>
        <p:nvSpPr>
          <p:cNvPr id="8" name="Footer Placeholder 7">
            <a:extLst>
              <a:ext uri="{FF2B5EF4-FFF2-40B4-BE49-F238E27FC236}">
                <a16:creationId xmlns:a16="http://schemas.microsoft.com/office/drawing/2014/main" id="{16413BF1-55D6-444B-8257-F1D551F036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63803AB-EDBF-4624-9D8A-741ECD23589A}"/>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783472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544E-16FA-4139-A9A0-16E14DB450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1C3D93B-2A86-46C1-8AB6-6F6599E2675B}"/>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12/9/2018</a:t>
            </a:fld>
            <a:endParaRPr lang="en-US"/>
          </a:p>
        </p:txBody>
      </p:sp>
      <p:sp>
        <p:nvSpPr>
          <p:cNvPr id="4" name="Footer Placeholder 3">
            <a:extLst>
              <a:ext uri="{FF2B5EF4-FFF2-40B4-BE49-F238E27FC236}">
                <a16:creationId xmlns:a16="http://schemas.microsoft.com/office/drawing/2014/main" id="{4B11810A-DA27-42E1-9F4B-539F9388E6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105D0B5-32E3-44A9-A7F0-0F2AAE5110B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14453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799F3-B941-421B-AD1F-3D762BF88F5B}"/>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12/9/2018</a:t>
            </a:fld>
            <a:endParaRPr lang="en-US"/>
          </a:p>
        </p:txBody>
      </p:sp>
      <p:sp>
        <p:nvSpPr>
          <p:cNvPr id="3" name="Footer Placeholder 2">
            <a:extLst>
              <a:ext uri="{FF2B5EF4-FFF2-40B4-BE49-F238E27FC236}">
                <a16:creationId xmlns:a16="http://schemas.microsoft.com/office/drawing/2014/main" id="{5DE67DCE-2AC0-4E63-9F06-19FD19BABB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58611D-2D3F-4955-BBB0-74474CD6718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04792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1338A-16D6-4BF0-8ECA-97671F086DA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0BF860-BA76-4AA9-9924-9FE73317608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5A15BA-1C5B-4831-B62C-0A3CD7B6445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A7ABF0-49FC-42C3-A061-C85996D51B75}"/>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12/9/2018</a:t>
            </a:fld>
            <a:endParaRPr lang="en-US"/>
          </a:p>
        </p:txBody>
      </p:sp>
      <p:sp>
        <p:nvSpPr>
          <p:cNvPr id="6" name="Footer Placeholder 5">
            <a:extLst>
              <a:ext uri="{FF2B5EF4-FFF2-40B4-BE49-F238E27FC236}">
                <a16:creationId xmlns:a16="http://schemas.microsoft.com/office/drawing/2014/main" id="{F8CB96F5-F80B-4E33-A247-03F0275458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2CAA8B-C8C3-4A8A-94E0-611FB5A61DF1}"/>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509413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003D2-1143-4B7F-AEC8-89E44208F2C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9F004-C850-4B9F-9884-B086DB45522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3D29C2-B76A-4083-9553-492B057267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876A8A-5FC2-4DF0-AE9E-9C3D4699AF79}"/>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12/9/2018</a:t>
            </a:fld>
            <a:endParaRPr lang="en-US"/>
          </a:p>
        </p:txBody>
      </p:sp>
      <p:sp>
        <p:nvSpPr>
          <p:cNvPr id="6" name="Footer Placeholder 5">
            <a:extLst>
              <a:ext uri="{FF2B5EF4-FFF2-40B4-BE49-F238E27FC236}">
                <a16:creationId xmlns:a16="http://schemas.microsoft.com/office/drawing/2014/main" id="{7721F1DA-3729-4742-B9A6-ED2C0D5AC0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914E320-CCB7-4633-BF5F-FF42AAE8777D}"/>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588882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53A4-F011-49E6-A845-6C48BB6F7B7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85A01B-1CA0-4E16-8441-4216478A0A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E84E7-646B-4D69-9A63-90A56C8A405F}"/>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12/9/2018</a:t>
            </a:fld>
            <a:endParaRPr lang="en-US"/>
          </a:p>
        </p:txBody>
      </p:sp>
      <p:sp>
        <p:nvSpPr>
          <p:cNvPr id="5" name="Footer Placeholder 4">
            <a:extLst>
              <a:ext uri="{FF2B5EF4-FFF2-40B4-BE49-F238E27FC236}">
                <a16:creationId xmlns:a16="http://schemas.microsoft.com/office/drawing/2014/main" id="{2B52D139-6C7E-4BAC-9805-39FF0441A2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C3ACF8-DB21-464B-8A51-2BEF3AF73906}"/>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658273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4944A0-DD81-4432-9271-CBB8DDBE08C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9FA16D-12E4-4AE0-A473-82C33B994FD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6F169-5958-48BB-B005-AAA26CB89A5C}"/>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12/9/2018</a:t>
            </a:fld>
            <a:endParaRPr lang="en-US"/>
          </a:p>
        </p:txBody>
      </p:sp>
      <p:sp>
        <p:nvSpPr>
          <p:cNvPr id="5" name="Footer Placeholder 4">
            <a:extLst>
              <a:ext uri="{FF2B5EF4-FFF2-40B4-BE49-F238E27FC236}">
                <a16:creationId xmlns:a16="http://schemas.microsoft.com/office/drawing/2014/main" id="{AFC69F7E-0026-4453-8123-C89D3A86B3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8B5881-61DA-430F-8D7A-8A823A25AB4B}"/>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4170930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701141" y="156170"/>
            <a:ext cx="10369136" cy="1042540"/>
          </a:xfrm>
          <a:prstGeom prst="rect">
            <a:avLst/>
          </a:prstGeom>
          <a:solidFill>
            <a:srgbClr val="20307E">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063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E3670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9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FFC2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66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5A9BD5">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02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E11C47">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2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682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753927"/>
      </p:ext>
    </p:extLst>
  </p:cSld>
  <p:clrMap bg1="lt1" tx1="dk1" bg2="lt2" tx2="dk2" accent1="accent1" accent2="accent2" accent3="accent3" accent4="accent4" accent5="accent5" accent6="accent6" hlink="hlink" folHlink="folHlink"/>
  <p:sldLayoutIdLst>
    <p:sldLayoutId id="2147483665" r:id="rId1"/>
    <p:sldLayoutId id="2147483672" r:id="rId2"/>
    <p:sldLayoutId id="2147483673" r:id="rId3"/>
    <p:sldLayoutId id="2147483675" r:id="rId4"/>
    <p:sldLayoutId id="2147483676" r:id="rId5"/>
    <p:sldLayoutId id="2147483677" r:id="rId6"/>
    <p:sldLayoutId id="2147483678" r:id="rId7"/>
    <p:sldLayoutId id="2147483679" r:id="rId8"/>
    <p:sldLayoutId id="2147483674" r:id="rId9"/>
    <p:sldLayoutId id="2147483680" r:id="rId10"/>
    <p:sldLayoutId id="2147483681" r:id="rId11"/>
    <p:sldLayoutId id="2147483682" r:id="rId12"/>
    <p:sldLayoutId id="2147483683" r:id="rId13"/>
    <p:sldLayoutId id="2147483684" r:id="rId14"/>
    <p:sldLayoutId id="2147483649" r:id="rId15"/>
    <p:sldLayoutId id="2147483667" r:id="rId16"/>
    <p:sldLayoutId id="2147483668" r:id="rId17"/>
    <p:sldLayoutId id="2147483669" r:id="rId18"/>
    <p:sldLayoutId id="2147483670" r:id="rId19"/>
    <p:sldLayoutId id="2147483671" r:id="rId20"/>
    <p:sldLayoutId id="2147483666" r:id="rId21"/>
    <p:sldLayoutId id="2147483660" r:id="rId22"/>
    <p:sldLayoutId id="2147483661" r:id="rId23"/>
    <p:sldLayoutId id="2147483662" r:id="rId24"/>
    <p:sldLayoutId id="2147483663" r:id="rId25"/>
    <p:sldLayoutId id="2147483664" r:id="rId26"/>
    <p:sldLayoutId id="2147483650" r:id="rId27"/>
    <p:sldLayoutId id="2147483651" r:id="rId28"/>
    <p:sldLayoutId id="2147483652" r:id="rId29"/>
    <p:sldLayoutId id="2147483653" r:id="rId30"/>
    <p:sldLayoutId id="2147483654" r:id="rId31"/>
    <p:sldLayoutId id="2147483655" r:id="rId32"/>
    <p:sldLayoutId id="2147483656" r:id="rId33"/>
    <p:sldLayoutId id="2147483657" r:id="rId34"/>
    <p:sldLayoutId id="2147483658" r:id="rId35"/>
    <p:sldLayoutId id="2147483659"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O9UByLyOjBM" TargetMode="External"/><Relationship Id="rId2" Type="http://schemas.openxmlformats.org/officeDocument/2006/relationships/slideLayout" Target="../slideLayouts/slideLayout4.xml"/><Relationship Id="rId1" Type="http://schemas.openxmlformats.org/officeDocument/2006/relationships/video" Target="https://www.youtube.com/embed/O9UByLyOjBM" TargetMode="Externa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OBgdoAmuwI" TargetMode="External"/><Relationship Id="rId2" Type="http://schemas.openxmlformats.org/officeDocument/2006/relationships/slideLayout" Target="../slideLayouts/slideLayout7.xml"/><Relationship Id="rId1" Type="http://schemas.openxmlformats.org/officeDocument/2006/relationships/video" Target="https://www.youtube.com/embed/-OBgdoAmuwI" TargetMode="Externa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9.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obrevolandolacultura.blogspot.com/2015/09/que-precio-tiene-tu-solidaridad.html" TargetMode="External"/><Relationship Id="rId2" Type="http://schemas.openxmlformats.org/officeDocument/2006/relationships/image" Target="../media/image21.jpeg"/><Relationship Id="rId1" Type="http://schemas.openxmlformats.org/officeDocument/2006/relationships/slideLayout" Target="../slideLayouts/slideLayout9.xml"/><Relationship Id="rId5" Type="http://schemas.openxmlformats.org/officeDocument/2006/relationships/hyperlink" Target="http://anubhuti24.blogspot.com/2010_05_01_archive.html" TargetMode="Externa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lendasdecaissa.blogspot.com/2012/04/minhas-maos-perfeicao.html" TargetMode="External"/><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9.xml"/><Relationship Id="rId1" Type="http://schemas.openxmlformats.org/officeDocument/2006/relationships/video" Target="https://www.youtube.com/embed/vmkLs-P5ewg"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video" Target="https://www.youtube.com/embed/nwAYpLVyeFU" TargetMode="External"/><Relationship Id="rId4" Type="http://schemas.openxmlformats.org/officeDocument/2006/relationships/hyperlink" Target="https://youtu.be/nwAYpLVyeF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537931-6519-4070-9FE2-DCF0D0AB05A5}"/>
              </a:ext>
            </a:extLst>
          </p:cNvPr>
          <p:cNvSpPr/>
          <p:nvPr/>
        </p:nvSpPr>
        <p:spPr>
          <a:xfrm>
            <a:off x="512616" y="1120676"/>
            <a:ext cx="10861965" cy="2308324"/>
          </a:xfrm>
          <a:prstGeom prst="rect">
            <a:avLst/>
          </a:prstGeom>
        </p:spPr>
        <p:txBody>
          <a:bodyPr wrap="square" anchor="t">
            <a:spAutoFit/>
          </a:bodyPr>
          <a:lstStyle/>
          <a:p>
            <a:pPr lvl="0" algn="ctr">
              <a:defRPr/>
            </a:pPr>
            <a:r>
              <a:rPr lang="en-US" sz="4800" kern="0" cap="all" spc="200" dirty="0">
                <a:solidFill>
                  <a:srgbClr val="FF0000"/>
                </a:solidFill>
                <a:latin typeface="Times New Roman" panose="02020603050405020304" pitchFamily="18" charset="0"/>
                <a:cs typeface="Times New Roman" panose="02020603050405020304" pitchFamily="18" charset="0"/>
              </a:rPr>
              <a:t>Social Emotional Learning </a:t>
            </a:r>
          </a:p>
          <a:p>
            <a:pPr lvl="0" algn="ctr">
              <a:defRPr/>
            </a:pPr>
            <a:r>
              <a:rPr lang="en-US" sz="4800" kern="0" cap="all" spc="200" dirty="0">
                <a:solidFill>
                  <a:srgbClr val="FF0000"/>
                </a:solidFill>
                <a:latin typeface="Times New Roman" panose="02020603050405020304" pitchFamily="18" charset="0"/>
                <a:cs typeface="Times New Roman" panose="02020603050405020304" pitchFamily="18" charset="0"/>
              </a:rPr>
              <a:t>Holiday Peace &amp; </a:t>
            </a:r>
            <a:r>
              <a:rPr lang="en-US" sz="4800" kern="0" cap="all" spc="200">
                <a:solidFill>
                  <a:srgbClr val="FF0000"/>
                </a:solidFill>
                <a:latin typeface="Times New Roman" panose="02020603050405020304" pitchFamily="18" charset="0"/>
                <a:cs typeface="Times New Roman" panose="02020603050405020304" pitchFamily="18" charset="0"/>
              </a:rPr>
              <a:t>Kindness</a:t>
            </a:r>
            <a:endParaRPr lang="en-US" sz="4800" kern="0" cap="all" spc="200" dirty="0">
              <a:solidFill>
                <a:srgbClr val="FF0000"/>
              </a:solidFill>
              <a:latin typeface="Times New Roman" panose="02020603050405020304" pitchFamily="18" charset="0"/>
              <a:cs typeface="Times New Roman" panose="02020603050405020304" pitchFamily="18" charset="0"/>
            </a:endParaRPr>
          </a:p>
          <a:p>
            <a:pPr lvl="0" algn="ctr">
              <a:defRPr/>
            </a:pPr>
            <a:r>
              <a:rPr lang="en-US" sz="4800" kern="0" cap="all" spc="200" dirty="0">
                <a:solidFill>
                  <a:srgbClr val="FF0000"/>
                </a:solidFill>
                <a:latin typeface="Times New Roman" panose="02020603050405020304" pitchFamily="18" charset="0"/>
                <a:cs typeface="Times New Roman" panose="02020603050405020304" pitchFamily="18" charset="0"/>
              </a:rPr>
              <a:t>*Lessons for 12/10 – 12/14</a:t>
            </a:r>
            <a:endParaRPr lang="en-US" sz="4800"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214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9CAB69-FB04-442B-A708-48C594B38E62}"/>
              </a:ext>
            </a:extLst>
          </p:cNvPr>
          <p:cNvPicPr>
            <a:picLocks noChangeAspect="1"/>
          </p:cNvPicPr>
          <p:nvPr/>
        </p:nvPicPr>
        <p:blipFill>
          <a:blip r:embed="rId2"/>
          <a:stretch>
            <a:fillRect/>
          </a:stretch>
        </p:blipFill>
        <p:spPr>
          <a:xfrm>
            <a:off x="0" y="0"/>
            <a:ext cx="4746171" cy="3145053"/>
          </a:xfrm>
          <a:prstGeom prst="rect">
            <a:avLst/>
          </a:prstGeom>
        </p:spPr>
      </p:pic>
      <p:pic>
        <p:nvPicPr>
          <p:cNvPr id="7" name="Picture 6">
            <a:extLst>
              <a:ext uri="{FF2B5EF4-FFF2-40B4-BE49-F238E27FC236}">
                <a16:creationId xmlns:a16="http://schemas.microsoft.com/office/drawing/2014/main" id="{80C74879-D611-484C-86CC-E326E10DE538}"/>
              </a:ext>
            </a:extLst>
          </p:cNvPr>
          <p:cNvPicPr>
            <a:picLocks noChangeAspect="1"/>
          </p:cNvPicPr>
          <p:nvPr/>
        </p:nvPicPr>
        <p:blipFill>
          <a:blip r:embed="rId2"/>
          <a:stretch>
            <a:fillRect/>
          </a:stretch>
        </p:blipFill>
        <p:spPr>
          <a:xfrm>
            <a:off x="7119256" y="141973"/>
            <a:ext cx="4746171" cy="3145053"/>
          </a:xfrm>
          <a:prstGeom prst="rect">
            <a:avLst/>
          </a:prstGeom>
        </p:spPr>
      </p:pic>
      <p:pic>
        <p:nvPicPr>
          <p:cNvPr id="8" name="Picture 7">
            <a:extLst>
              <a:ext uri="{FF2B5EF4-FFF2-40B4-BE49-F238E27FC236}">
                <a16:creationId xmlns:a16="http://schemas.microsoft.com/office/drawing/2014/main" id="{D25A6BF2-B058-4F35-AABF-2C7227925E79}"/>
              </a:ext>
            </a:extLst>
          </p:cNvPr>
          <p:cNvPicPr>
            <a:picLocks noChangeAspect="1"/>
          </p:cNvPicPr>
          <p:nvPr/>
        </p:nvPicPr>
        <p:blipFill>
          <a:blip r:embed="rId2"/>
          <a:stretch>
            <a:fillRect/>
          </a:stretch>
        </p:blipFill>
        <p:spPr>
          <a:xfrm>
            <a:off x="0" y="3429000"/>
            <a:ext cx="4746171" cy="3145053"/>
          </a:xfrm>
          <a:prstGeom prst="rect">
            <a:avLst/>
          </a:prstGeom>
        </p:spPr>
      </p:pic>
      <p:pic>
        <p:nvPicPr>
          <p:cNvPr id="9" name="Picture 8">
            <a:extLst>
              <a:ext uri="{FF2B5EF4-FFF2-40B4-BE49-F238E27FC236}">
                <a16:creationId xmlns:a16="http://schemas.microsoft.com/office/drawing/2014/main" id="{56FAA9D8-C4DA-4550-AD00-0F5345D14AC4}"/>
              </a:ext>
            </a:extLst>
          </p:cNvPr>
          <p:cNvPicPr>
            <a:picLocks noChangeAspect="1"/>
          </p:cNvPicPr>
          <p:nvPr/>
        </p:nvPicPr>
        <p:blipFill>
          <a:blip r:embed="rId2"/>
          <a:stretch>
            <a:fillRect/>
          </a:stretch>
        </p:blipFill>
        <p:spPr>
          <a:xfrm>
            <a:off x="7264288" y="3429000"/>
            <a:ext cx="4746171" cy="3145053"/>
          </a:xfrm>
          <a:prstGeom prst="rect">
            <a:avLst/>
          </a:prstGeom>
        </p:spPr>
      </p:pic>
    </p:spTree>
    <p:extLst>
      <p:ext uri="{BB962C8B-B14F-4D97-AF65-F5344CB8AC3E}">
        <p14:creationId xmlns:p14="http://schemas.microsoft.com/office/powerpoint/2010/main" val="812001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7200" dirty="0">
                <a:solidFill>
                  <a:schemeClr val="bg1"/>
                </a:solidFill>
                <a:latin typeface="Bookman Old Style" panose="02050604050505020204" pitchFamily="18" charset="0"/>
              </a:rPr>
              <a:t>Tuesday</a:t>
            </a:r>
            <a:br>
              <a:rPr lang="en-US" sz="7200" dirty="0">
                <a:solidFill>
                  <a:schemeClr val="bg1"/>
                </a:solidFill>
                <a:latin typeface="Bookman Old Style" panose="02050604050505020204" pitchFamily="18" charset="0"/>
              </a:rPr>
            </a:br>
            <a:r>
              <a:rPr lang="en-US" sz="3600" dirty="0">
                <a:solidFill>
                  <a:schemeClr val="bg1"/>
                </a:solidFill>
                <a:latin typeface="Bookman Old Style" panose="02050604050505020204" pitchFamily="18" charset="0"/>
              </a:rPr>
              <a:t>Science of Kindness</a:t>
            </a:r>
            <a:br>
              <a:rPr lang="en-US" sz="7200" dirty="0">
                <a:solidFill>
                  <a:schemeClr val="bg1"/>
                </a:solidFill>
                <a:latin typeface="Bookman Old Style" panose="02050604050505020204" pitchFamily="18" charset="0"/>
              </a:rPr>
            </a:br>
            <a:endParaRPr lang="en-US" sz="72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48459870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EEB974-A828-41C3-BF58-9373260AAE0B}"/>
              </a:ext>
            </a:extLst>
          </p:cNvPr>
          <p:cNvSpPr>
            <a:spLocks noGrp="1"/>
          </p:cNvSpPr>
          <p:nvPr>
            <p:ph type="title"/>
          </p:nvPr>
        </p:nvSpPr>
        <p:spPr>
          <a:xfrm>
            <a:off x="5000438" y="336674"/>
            <a:ext cx="7257539" cy="1454051"/>
          </a:xfrm>
        </p:spPr>
        <p:txBody>
          <a:bodyPr vert="horz" lIns="91440" tIns="45720" rIns="91440" bIns="45720" rtlCol="0" anchor="ctr">
            <a:normAutofit fontScale="90000"/>
          </a:bodyPr>
          <a:lstStyle/>
          <a:p>
            <a:r>
              <a:rPr lang="en-US" sz="6600" dirty="0">
                <a:solidFill>
                  <a:srgbClr val="000000"/>
                </a:solidFill>
                <a:latin typeface="Bookman Old Style" panose="02050604050505020204" pitchFamily="18" charset="0"/>
              </a:rPr>
              <a:t>C</a:t>
            </a:r>
            <a:r>
              <a:rPr lang="en-US" sz="6600" kern="1200" dirty="0">
                <a:solidFill>
                  <a:srgbClr val="000000"/>
                </a:solidFill>
                <a:latin typeface="Bookman Old Style" panose="02050604050505020204" pitchFamily="18" charset="0"/>
              </a:rPr>
              <a:t>ollaboration</a:t>
            </a:r>
            <a:br>
              <a:rPr lang="en-US" sz="6600" kern="1200" dirty="0">
                <a:solidFill>
                  <a:srgbClr val="000000"/>
                </a:solidFill>
                <a:latin typeface="Bookman Old Style" panose="02050604050505020204" pitchFamily="18" charset="0"/>
              </a:rPr>
            </a:br>
            <a:endParaRPr lang="en-US" sz="6600" kern="1200" dirty="0">
              <a:solidFill>
                <a:srgbClr val="000000"/>
              </a:solidFill>
              <a:latin typeface="Bookman Old Style" panose="02050604050505020204" pitchFamily="18" charset="0"/>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A55E2469-A09E-4003-9F8E-0A2B00A3D1AF}"/>
              </a:ext>
            </a:extLst>
          </p:cNvPr>
          <p:cNvPicPr>
            <a:picLocks noGrp="1" noChangeAspect="1"/>
          </p:cNvPicPr>
          <p:nvPr>
            <p:ph sz="half" idx="2"/>
          </p:nvPr>
        </p:nvPicPr>
        <p:blipFill>
          <a:blip r:embed="rId3"/>
          <a:stretch>
            <a:fillRect/>
          </a:stretch>
        </p:blipFill>
        <p:spPr>
          <a:xfrm>
            <a:off x="429349" y="2063959"/>
            <a:ext cx="3661831" cy="2750280"/>
          </a:xfrm>
          <a:prstGeom prst="rect">
            <a:avLst/>
          </a:prstGeom>
        </p:spPr>
      </p:pic>
      <p:sp>
        <p:nvSpPr>
          <p:cNvPr id="3" name="TextBox 2">
            <a:extLst>
              <a:ext uri="{FF2B5EF4-FFF2-40B4-BE49-F238E27FC236}">
                <a16:creationId xmlns:a16="http://schemas.microsoft.com/office/drawing/2014/main" id="{F34749B1-30B0-4339-B93E-DBFB2585ADBB}"/>
              </a:ext>
            </a:extLst>
          </p:cNvPr>
          <p:cNvSpPr txBox="1"/>
          <p:nvPr/>
        </p:nvSpPr>
        <p:spPr>
          <a:xfrm>
            <a:off x="5347069" y="2240870"/>
            <a:ext cx="6415582" cy="3908762"/>
          </a:xfrm>
          <a:prstGeom prst="rect">
            <a:avLst/>
          </a:prstGeom>
          <a:noFill/>
        </p:spPr>
        <p:txBody>
          <a:bodyPr wrap="square" rtlCol="0">
            <a:spAutoFit/>
          </a:bodyPr>
          <a:lstStyle/>
          <a:p>
            <a:pPr marL="457200" indent="-457200">
              <a:buFont typeface="Wingdings" panose="05000000000000000000" pitchFamily="2" charset="2"/>
              <a:buChar char="ü"/>
            </a:pPr>
            <a:r>
              <a:rPr lang="en-US" sz="4400" dirty="0">
                <a:latin typeface="Century Schoolbook" panose="02040604050505020304" pitchFamily="18" charset="0"/>
              </a:rPr>
              <a:t>Share a Random Act of  Kindness you did and </a:t>
            </a:r>
            <a:r>
              <a:rPr lang="en-US" sz="4400" b="1" dirty="0">
                <a:latin typeface="Century Schoolbook" panose="02040604050505020304" pitchFamily="18" charset="0"/>
              </a:rPr>
              <a:t>how it made you feel</a:t>
            </a:r>
          </a:p>
          <a:p>
            <a:endParaRPr lang="en-US" sz="2400" dirty="0">
              <a:latin typeface="Century Schoolbook" panose="02040604050505020304" pitchFamily="18" charset="0"/>
            </a:endParaRPr>
          </a:p>
          <a:p>
            <a:pPr marL="457200" indent="-457200">
              <a:buFont typeface="Wingdings" panose="05000000000000000000" pitchFamily="2" charset="2"/>
              <a:buChar char="ü"/>
            </a:pPr>
            <a:endParaRPr lang="en-US" sz="2400" dirty="0">
              <a:latin typeface="Century Schoolbook" panose="02040604050505020304" pitchFamily="18" charset="0"/>
            </a:endParaRPr>
          </a:p>
          <a:p>
            <a:endParaRPr lang="en-US" sz="2400" dirty="0">
              <a:latin typeface="Century Schoolbook" panose="02040604050505020304" pitchFamily="18" charset="0"/>
            </a:endParaRPr>
          </a:p>
        </p:txBody>
      </p:sp>
    </p:spTree>
    <p:extLst>
      <p:ext uri="{BB962C8B-B14F-4D97-AF65-F5344CB8AC3E}">
        <p14:creationId xmlns:p14="http://schemas.microsoft.com/office/powerpoint/2010/main" val="1354614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D82353-7CCB-415C-A7F6-F85494C8C974}"/>
              </a:ext>
            </a:extLst>
          </p:cNvPr>
          <p:cNvSpPr/>
          <p:nvPr/>
        </p:nvSpPr>
        <p:spPr>
          <a:xfrm>
            <a:off x="4495016" y="6211669"/>
            <a:ext cx="3201967" cy="646331"/>
          </a:xfrm>
          <a:prstGeom prst="rect">
            <a:avLst/>
          </a:prstGeom>
        </p:spPr>
        <p:txBody>
          <a:bodyPr wrap="none">
            <a:spAutoFit/>
          </a:bodyPr>
          <a:lstStyle/>
          <a:p>
            <a:r>
              <a:rPr lang="en-US" dirty="0">
                <a:hlinkClick r:id="rId3"/>
              </a:rPr>
              <a:t>https://youtu.be/O9UByLyOjBM</a:t>
            </a:r>
            <a:endParaRPr lang="en-US" dirty="0"/>
          </a:p>
          <a:p>
            <a:endParaRPr lang="en-US" dirty="0"/>
          </a:p>
        </p:txBody>
      </p:sp>
      <p:pic>
        <p:nvPicPr>
          <p:cNvPr id="4" name="Online Media 3" title="The Science of Kindness">
            <a:hlinkClick r:id="" action="ppaction://media"/>
            <a:extLst>
              <a:ext uri="{FF2B5EF4-FFF2-40B4-BE49-F238E27FC236}">
                <a16:creationId xmlns:a16="http://schemas.microsoft.com/office/drawing/2014/main" id="{42E90AB9-545E-43A7-9BE8-25082A71BB9D}"/>
              </a:ext>
            </a:extLst>
          </p:cNvPr>
          <p:cNvPicPr>
            <a:picLocks noRot="1" noChangeAspect="1"/>
          </p:cNvPicPr>
          <p:nvPr>
            <a:videoFile r:link="rId1"/>
          </p:nvPr>
        </p:nvPicPr>
        <p:blipFill>
          <a:blip r:embed="rId4"/>
          <a:stretch>
            <a:fillRect/>
          </a:stretch>
        </p:blipFill>
        <p:spPr>
          <a:xfrm>
            <a:off x="2209016" y="1327199"/>
            <a:ext cx="8609039" cy="4842584"/>
          </a:xfrm>
          <a:prstGeom prst="rect">
            <a:avLst/>
          </a:prstGeom>
        </p:spPr>
      </p:pic>
    </p:spTree>
    <p:extLst>
      <p:ext uri="{BB962C8B-B14F-4D97-AF65-F5344CB8AC3E}">
        <p14:creationId xmlns:p14="http://schemas.microsoft.com/office/powerpoint/2010/main" val="3206761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5BF5AB-FC00-4D00-AFDF-0A50FA020BFA}"/>
              </a:ext>
            </a:extLst>
          </p:cNvPr>
          <p:cNvPicPr>
            <a:picLocks noChangeAspect="1"/>
          </p:cNvPicPr>
          <p:nvPr/>
        </p:nvPicPr>
        <p:blipFill>
          <a:blip r:embed="rId2"/>
          <a:stretch>
            <a:fillRect/>
          </a:stretch>
        </p:blipFill>
        <p:spPr>
          <a:xfrm>
            <a:off x="730879" y="1708485"/>
            <a:ext cx="4575585" cy="3031326"/>
          </a:xfrm>
          <a:prstGeom prst="rect">
            <a:avLst/>
          </a:prstGeom>
        </p:spPr>
      </p:pic>
      <p:sp>
        <p:nvSpPr>
          <p:cNvPr id="3" name="TextBox 2">
            <a:extLst>
              <a:ext uri="{FF2B5EF4-FFF2-40B4-BE49-F238E27FC236}">
                <a16:creationId xmlns:a16="http://schemas.microsoft.com/office/drawing/2014/main" id="{722F4C81-1D95-452C-820F-52715A6391AC}"/>
              </a:ext>
            </a:extLst>
          </p:cNvPr>
          <p:cNvSpPr txBox="1"/>
          <p:nvPr/>
        </p:nvSpPr>
        <p:spPr>
          <a:xfrm>
            <a:off x="5696425" y="674400"/>
            <a:ext cx="5764696" cy="4524315"/>
          </a:xfrm>
          <a:prstGeom prst="rect">
            <a:avLst/>
          </a:prstGeom>
          <a:noFill/>
        </p:spPr>
        <p:txBody>
          <a:bodyPr wrap="square" rtlCol="0">
            <a:spAutoFit/>
          </a:bodyPr>
          <a:lstStyle/>
          <a:p>
            <a:pPr marL="457200" indent="-457200">
              <a:buFont typeface="Wingdings" panose="05000000000000000000" pitchFamily="2" charset="2"/>
              <a:buChar char="ü"/>
            </a:pPr>
            <a:r>
              <a:rPr lang="en-US" sz="3200" dirty="0">
                <a:latin typeface="Century Schoolbook" panose="02040604050505020304" pitchFamily="18" charset="0"/>
              </a:rPr>
              <a:t>Collaborate with your partner</a:t>
            </a:r>
          </a:p>
          <a:p>
            <a:pPr marL="457200" indent="-457200">
              <a:buFont typeface="Wingdings" panose="05000000000000000000" pitchFamily="2" charset="2"/>
              <a:buChar char="ü"/>
            </a:pPr>
            <a:endParaRPr lang="en-US" sz="3200" dirty="0">
              <a:latin typeface="Century Schoolbook" panose="02040604050505020304" pitchFamily="18" charset="0"/>
            </a:endParaRPr>
          </a:p>
          <a:p>
            <a:pPr marL="457200" indent="-457200">
              <a:buFont typeface="Wingdings" panose="05000000000000000000" pitchFamily="2" charset="2"/>
              <a:buChar char="ü"/>
            </a:pPr>
            <a:r>
              <a:rPr lang="en-US" sz="3200" dirty="0">
                <a:latin typeface="Century Schoolbook" panose="02040604050505020304" pitchFamily="18" charset="0"/>
              </a:rPr>
              <a:t>Pick one Random Act of Kindness &amp; make a plan to complete you R.A.C.K</a:t>
            </a:r>
          </a:p>
          <a:p>
            <a:endParaRPr lang="en-US" sz="3200" dirty="0">
              <a:latin typeface="Century Schoolbook" panose="02040604050505020304" pitchFamily="18" charset="0"/>
            </a:endParaRPr>
          </a:p>
          <a:p>
            <a:pPr marL="457200" indent="-457200">
              <a:buFont typeface="Wingdings" panose="05000000000000000000" pitchFamily="2" charset="2"/>
              <a:buChar char="ü"/>
            </a:pPr>
            <a:r>
              <a:rPr lang="en-US" sz="3200" dirty="0">
                <a:latin typeface="Century Schoolbook" panose="02040604050505020304" pitchFamily="18" charset="0"/>
              </a:rPr>
              <a:t>Collect </a:t>
            </a:r>
            <a:r>
              <a:rPr lang="en-US" sz="3200" dirty="0" err="1">
                <a:latin typeface="Century Schoolbook" panose="02040604050505020304" pitchFamily="18" charset="0"/>
              </a:rPr>
              <a:t>R.A.C.K.’ed</a:t>
            </a:r>
            <a:r>
              <a:rPr lang="en-US" sz="3200" dirty="0">
                <a:latin typeface="Century Schoolbook" panose="02040604050505020304" pitchFamily="18" charset="0"/>
              </a:rPr>
              <a:t>  card from your teacher </a:t>
            </a:r>
          </a:p>
        </p:txBody>
      </p:sp>
    </p:spTree>
    <p:extLst>
      <p:ext uri="{BB962C8B-B14F-4D97-AF65-F5344CB8AC3E}">
        <p14:creationId xmlns:p14="http://schemas.microsoft.com/office/powerpoint/2010/main" val="272907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118360" y="2170600"/>
            <a:ext cx="8469429" cy="3974124"/>
          </a:xfrm>
        </p:spPr>
        <p:txBody>
          <a:bodyPr vert="horz" lIns="91440" tIns="45720" rIns="91440" bIns="45720" rtlCol="0" anchor="ctr">
            <a:normAutofit/>
          </a:bodyPr>
          <a:lstStyle/>
          <a:p>
            <a:pPr algn="ctr"/>
            <a:r>
              <a:rPr lang="en-US" sz="8000" dirty="0">
                <a:solidFill>
                  <a:schemeClr val="bg1"/>
                </a:solidFill>
                <a:latin typeface="Bookman Old Style" panose="02050604050505020204" pitchFamily="18" charset="0"/>
              </a:rPr>
              <a:t>Wednesday</a:t>
            </a:r>
            <a:br>
              <a:rPr lang="en-US" sz="8000" dirty="0">
                <a:solidFill>
                  <a:schemeClr val="bg1"/>
                </a:solidFill>
                <a:latin typeface="Bookman Old Style" panose="02050604050505020204" pitchFamily="18" charset="0"/>
              </a:rPr>
            </a:br>
            <a:r>
              <a:rPr lang="en-US" dirty="0">
                <a:solidFill>
                  <a:schemeClr val="bg1"/>
                </a:solidFill>
                <a:latin typeface="Bookman Old Style" panose="02050604050505020204" pitchFamily="18" charset="0"/>
              </a:rPr>
              <a:t>Random Acts of Compliments</a:t>
            </a:r>
            <a:br>
              <a:rPr lang="en-US" dirty="0">
                <a:solidFill>
                  <a:schemeClr val="bg1"/>
                </a:solidFill>
                <a:latin typeface="Bookman Old Style" panose="02050604050505020204" pitchFamily="18" charset="0"/>
              </a:rPr>
            </a:br>
            <a:br>
              <a:rPr lang="en-US" dirty="0">
                <a:solidFill>
                  <a:schemeClr val="bg1"/>
                </a:solidFill>
                <a:latin typeface="Bookman Old Style" panose="02050604050505020204" pitchFamily="18" charset="0"/>
              </a:rPr>
            </a:br>
            <a:endParaRPr lang="en-US"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24500177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EEB974-A828-41C3-BF58-9373260AAE0B}"/>
              </a:ext>
            </a:extLst>
          </p:cNvPr>
          <p:cNvSpPr>
            <a:spLocks noGrp="1"/>
          </p:cNvSpPr>
          <p:nvPr>
            <p:ph type="title"/>
          </p:nvPr>
        </p:nvSpPr>
        <p:spPr>
          <a:xfrm>
            <a:off x="5348373" y="2451704"/>
            <a:ext cx="6843628" cy="1425201"/>
          </a:xfrm>
        </p:spPr>
        <p:txBody>
          <a:bodyPr vert="horz" lIns="91440" tIns="45720" rIns="91440" bIns="45720" rtlCol="0" anchor="ctr">
            <a:normAutofit fontScale="90000"/>
          </a:bodyPr>
          <a:lstStyle/>
          <a:p>
            <a:r>
              <a:rPr lang="en-US" sz="6600" dirty="0">
                <a:solidFill>
                  <a:srgbClr val="000000"/>
                </a:solidFill>
                <a:latin typeface="Bookman Old Style" panose="02050604050505020204" pitchFamily="18" charset="0"/>
              </a:rPr>
              <a:t>Discussion</a:t>
            </a:r>
            <a:br>
              <a:rPr lang="en-US" sz="6600" kern="1200" dirty="0">
                <a:solidFill>
                  <a:srgbClr val="000000"/>
                </a:solidFill>
                <a:latin typeface="Bookman Old Style" panose="02050604050505020204" pitchFamily="18" charset="0"/>
              </a:rPr>
            </a:br>
            <a:br>
              <a:rPr lang="en-US" sz="6600" kern="1200" dirty="0">
                <a:solidFill>
                  <a:srgbClr val="000000"/>
                </a:solidFill>
                <a:latin typeface="Bookman Old Style" panose="02050604050505020204" pitchFamily="18" charset="0"/>
              </a:rPr>
            </a:br>
            <a:r>
              <a:rPr lang="en-US" sz="4000" kern="1200" dirty="0">
                <a:solidFill>
                  <a:srgbClr val="000000"/>
                </a:solidFill>
                <a:latin typeface="Bookman Old Style" panose="02050604050505020204" pitchFamily="18" charset="0"/>
              </a:rPr>
              <a:t>This wee</a:t>
            </a:r>
            <a:r>
              <a:rPr lang="en-US" sz="4000" dirty="0">
                <a:solidFill>
                  <a:srgbClr val="000000"/>
                </a:solidFill>
                <a:latin typeface="Bookman Old Style" panose="02050604050505020204" pitchFamily="18" charset="0"/>
              </a:rPr>
              <a:t>k </a:t>
            </a:r>
            <a:r>
              <a:rPr lang="en-US" sz="4000" dirty="0">
                <a:solidFill>
                  <a:srgbClr val="000000"/>
                </a:solidFill>
                <a:latin typeface="Century Schoolbook" panose="02040604050505020304" pitchFamily="18" charset="0"/>
              </a:rPr>
              <a:t>we have discussed Random Acts of Kindness; how it can boomerang &amp; make us happier</a:t>
            </a:r>
            <a:br>
              <a:rPr lang="en-US" sz="4000" dirty="0">
                <a:solidFill>
                  <a:srgbClr val="000000"/>
                </a:solidFill>
                <a:latin typeface="Century Schoolbook" panose="02040604050505020304" pitchFamily="18" charset="0"/>
              </a:rPr>
            </a:br>
            <a:br>
              <a:rPr lang="en-US" sz="4000" dirty="0">
                <a:solidFill>
                  <a:srgbClr val="000000"/>
                </a:solidFill>
                <a:latin typeface="Century Schoolbook" panose="02040604050505020304" pitchFamily="18" charset="0"/>
              </a:rPr>
            </a:br>
            <a:r>
              <a:rPr lang="en-US" sz="4000" dirty="0">
                <a:solidFill>
                  <a:srgbClr val="000000"/>
                </a:solidFill>
                <a:latin typeface="Century Schoolbook" panose="02040604050505020304" pitchFamily="18" charset="0"/>
              </a:rPr>
              <a:t>Today we are going to look at how just a compliment can be an act of kindness </a:t>
            </a:r>
            <a:endParaRPr lang="en-US" sz="4000" kern="1200" dirty="0">
              <a:solidFill>
                <a:srgbClr val="000000"/>
              </a:solidFill>
              <a:latin typeface="Century Schoolbook" panose="02040604050505020304" pitchFamily="18" charset="0"/>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A55E2469-A09E-4003-9F8E-0A2B00A3D1AF}"/>
              </a:ext>
            </a:extLst>
          </p:cNvPr>
          <p:cNvPicPr>
            <a:picLocks noGrp="1" noChangeAspect="1"/>
          </p:cNvPicPr>
          <p:nvPr>
            <p:ph sz="half" idx="2"/>
          </p:nvPr>
        </p:nvPicPr>
        <p:blipFill>
          <a:blip r:embed="rId3"/>
          <a:stretch>
            <a:fillRect/>
          </a:stretch>
        </p:blipFill>
        <p:spPr>
          <a:xfrm>
            <a:off x="429349" y="2063959"/>
            <a:ext cx="3661831" cy="2750280"/>
          </a:xfrm>
          <a:prstGeom prst="rect">
            <a:avLst/>
          </a:prstGeom>
        </p:spPr>
      </p:pic>
      <p:pic>
        <p:nvPicPr>
          <p:cNvPr id="3" name="Picture 2">
            <a:extLst>
              <a:ext uri="{FF2B5EF4-FFF2-40B4-BE49-F238E27FC236}">
                <a16:creationId xmlns:a16="http://schemas.microsoft.com/office/drawing/2014/main" id="{B5A6D0CD-BFEF-4CD5-A5F4-EF1844061A8C}"/>
              </a:ext>
            </a:extLst>
          </p:cNvPr>
          <p:cNvPicPr>
            <a:picLocks noChangeAspect="1"/>
          </p:cNvPicPr>
          <p:nvPr/>
        </p:nvPicPr>
        <p:blipFill rotWithShape="1">
          <a:blip r:embed="rId4"/>
          <a:srcRect l="16015" t="22833" r="14096" b="28495"/>
          <a:stretch/>
        </p:blipFill>
        <p:spPr>
          <a:xfrm>
            <a:off x="-134817" y="2063959"/>
            <a:ext cx="5000438" cy="2849021"/>
          </a:xfrm>
          <a:prstGeom prst="ellipse">
            <a:avLst/>
          </a:prstGeom>
          <a:ln>
            <a:noFill/>
          </a:ln>
          <a:effectLst>
            <a:softEdge rad="112500"/>
          </a:effectLst>
        </p:spPr>
      </p:pic>
    </p:spTree>
    <p:extLst>
      <p:ext uri="{BB962C8B-B14F-4D97-AF65-F5344CB8AC3E}">
        <p14:creationId xmlns:p14="http://schemas.microsoft.com/office/powerpoint/2010/main" val="799279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AE6277-43A1-4D8A-824B-B62B94FC163E}"/>
              </a:ext>
            </a:extLst>
          </p:cNvPr>
          <p:cNvSpPr txBox="1"/>
          <p:nvPr/>
        </p:nvSpPr>
        <p:spPr>
          <a:xfrm>
            <a:off x="2438400" y="221673"/>
            <a:ext cx="8645236" cy="1015663"/>
          </a:xfrm>
          <a:prstGeom prst="rect">
            <a:avLst/>
          </a:prstGeom>
          <a:noFill/>
        </p:spPr>
        <p:txBody>
          <a:bodyPr wrap="square" rtlCol="0">
            <a:spAutoFit/>
          </a:bodyPr>
          <a:lstStyle/>
          <a:p>
            <a:r>
              <a:rPr lang="en-US" sz="6000" dirty="0">
                <a:latin typeface="Century Schoolbook" panose="02040604050505020304" pitchFamily="18" charset="0"/>
              </a:rPr>
              <a:t>Video:</a:t>
            </a:r>
          </a:p>
        </p:txBody>
      </p:sp>
      <p:sp>
        <p:nvSpPr>
          <p:cNvPr id="3" name="Rectangle 2">
            <a:extLst>
              <a:ext uri="{FF2B5EF4-FFF2-40B4-BE49-F238E27FC236}">
                <a16:creationId xmlns:a16="http://schemas.microsoft.com/office/drawing/2014/main" id="{91A4E231-640E-4C4D-A7A7-DB97061E9C4F}"/>
              </a:ext>
            </a:extLst>
          </p:cNvPr>
          <p:cNvSpPr/>
          <p:nvPr/>
        </p:nvSpPr>
        <p:spPr>
          <a:xfrm>
            <a:off x="3360176" y="6211669"/>
            <a:ext cx="5021824" cy="646331"/>
          </a:xfrm>
          <a:prstGeom prst="rect">
            <a:avLst/>
          </a:prstGeom>
        </p:spPr>
        <p:txBody>
          <a:bodyPr wrap="none">
            <a:spAutoFit/>
          </a:bodyPr>
          <a:lstStyle/>
          <a:p>
            <a:r>
              <a:rPr lang="en-US" dirty="0">
                <a:hlinkClick r:id="rId3"/>
              </a:rPr>
              <a:t>https://www.youtube.com/watch?v=-OBgdoAmuwI</a:t>
            </a:r>
            <a:endParaRPr lang="en-US" dirty="0"/>
          </a:p>
          <a:p>
            <a:endParaRPr lang="en-US" dirty="0"/>
          </a:p>
        </p:txBody>
      </p:sp>
      <p:pic>
        <p:nvPicPr>
          <p:cNvPr id="4" name="Online Media 3" title="Street Compliments | SoulPancake Street Team">
            <a:hlinkClick r:id="" action="ppaction://media"/>
            <a:extLst>
              <a:ext uri="{FF2B5EF4-FFF2-40B4-BE49-F238E27FC236}">
                <a16:creationId xmlns:a16="http://schemas.microsoft.com/office/drawing/2014/main" id="{6C9F3EBB-AAFA-49B4-98F1-5F9B0F1B4BDC}"/>
              </a:ext>
            </a:extLst>
          </p:cNvPr>
          <p:cNvPicPr>
            <a:picLocks noRot="1" noChangeAspect="1"/>
          </p:cNvPicPr>
          <p:nvPr>
            <a:videoFile r:link="rId1"/>
          </p:nvPr>
        </p:nvPicPr>
        <p:blipFill>
          <a:blip r:embed="rId4"/>
          <a:stretch>
            <a:fillRect/>
          </a:stretch>
        </p:blipFill>
        <p:spPr>
          <a:xfrm>
            <a:off x="1672389" y="1237336"/>
            <a:ext cx="8847221" cy="4976562"/>
          </a:xfrm>
          <a:prstGeom prst="rect">
            <a:avLst/>
          </a:prstGeom>
        </p:spPr>
      </p:pic>
    </p:spTree>
    <p:extLst>
      <p:ext uri="{BB962C8B-B14F-4D97-AF65-F5344CB8AC3E}">
        <p14:creationId xmlns:p14="http://schemas.microsoft.com/office/powerpoint/2010/main" val="564857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9">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FE26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A1D6C4C-5218-4149-BD3E-4C50B36968C3}"/>
              </a:ext>
            </a:extLst>
          </p:cNvPr>
          <p:cNvPicPr>
            <a:picLocks noChangeAspect="1"/>
          </p:cNvPicPr>
          <p:nvPr/>
        </p:nvPicPr>
        <p:blipFill>
          <a:blip r:embed="rId2"/>
          <a:stretch>
            <a:fillRect/>
          </a:stretch>
        </p:blipFill>
        <p:spPr>
          <a:xfrm>
            <a:off x="4061860" y="1429773"/>
            <a:ext cx="7009396" cy="3992308"/>
          </a:xfrm>
          <a:prstGeom prst="rect">
            <a:avLst/>
          </a:prstGeom>
        </p:spPr>
      </p:pic>
      <p:sp>
        <p:nvSpPr>
          <p:cNvPr id="6" name="TextBox 5">
            <a:extLst>
              <a:ext uri="{FF2B5EF4-FFF2-40B4-BE49-F238E27FC236}">
                <a16:creationId xmlns:a16="http://schemas.microsoft.com/office/drawing/2014/main" id="{8F7F8BF6-E339-43FC-8D94-1EF1DE689269}"/>
              </a:ext>
            </a:extLst>
          </p:cNvPr>
          <p:cNvSpPr txBox="1"/>
          <p:nvPr/>
        </p:nvSpPr>
        <p:spPr>
          <a:xfrm>
            <a:off x="360946" y="1780674"/>
            <a:ext cx="3053579" cy="3970318"/>
          </a:xfrm>
          <a:prstGeom prst="rect">
            <a:avLst/>
          </a:prstGeom>
          <a:noFill/>
        </p:spPr>
        <p:txBody>
          <a:bodyPr wrap="square" rtlCol="0">
            <a:spAutoFit/>
          </a:bodyPr>
          <a:lstStyle/>
          <a:p>
            <a:r>
              <a:rPr lang="en-US" sz="2800" dirty="0">
                <a:latin typeface="Century Schoolbook" panose="02040604050505020304" pitchFamily="18" charset="0"/>
              </a:rPr>
              <a:t>Think of a compliment you would like to give to someone</a:t>
            </a:r>
          </a:p>
          <a:p>
            <a:endParaRPr lang="en-US" sz="2800" dirty="0">
              <a:latin typeface="Century Schoolbook" panose="02040604050505020304" pitchFamily="18" charset="0"/>
            </a:endParaRPr>
          </a:p>
          <a:p>
            <a:endParaRPr lang="en-US" sz="2800" dirty="0">
              <a:latin typeface="Century Schoolbook" panose="02040604050505020304" pitchFamily="18" charset="0"/>
            </a:endParaRPr>
          </a:p>
          <a:p>
            <a:r>
              <a:rPr lang="en-US" sz="2800" dirty="0">
                <a:latin typeface="Century Schoolbook" panose="02040604050505020304" pitchFamily="18" charset="0"/>
              </a:rPr>
              <a:t>Tomorrow you will receive a card to complete</a:t>
            </a:r>
          </a:p>
        </p:txBody>
      </p:sp>
    </p:spTree>
    <p:extLst>
      <p:ext uri="{BB962C8B-B14F-4D97-AF65-F5344CB8AC3E}">
        <p14:creationId xmlns:p14="http://schemas.microsoft.com/office/powerpoint/2010/main" val="1154552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6000" dirty="0">
                <a:solidFill>
                  <a:schemeClr val="bg1"/>
                </a:solidFill>
                <a:latin typeface="Bookman Old Style" panose="02050604050505020204" pitchFamily="18" charset="0"/>
              </a:rPr>
              <a:t>Thursday</a:t>
            </a:r>
            <a:br>
              <a:rPr lang="en-US" sz="6000" dirty="0">
                <a:solidFill>
                  <a:schemeClr val="bg1"/>
                </a:solidFill>
                <a:latin typeface="Bookman Old Style" panose="02050604050505020204" pitchFamily="18" charset="0"/>
              </a:rPr>
            </a:br>
            <a:endParaRPr lang="en-US" sz="48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411931151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9C42C4-193B-4E8F-9CCC-879DD1187DB2}"/>
              </a:ext>
            </a:extLst>
          </p:cNvPr>
          <p:cNvSpPr/>
          <p:nvPr/>
        </p:nvSpPr>
        <p:spPr>
          <a:xfrm>
            <a:off x="595745" y="1480419"/>
            <a:ext cx="11166764" cy="3725507"/>
          </a:xfrm>
          <a:prstGeom prst="rect">
            <a:avLst/>
          </a:prstGeom>
        </p:spPr>
        <p:txBody>
          <a:bodyPr wrap="square">
            <a:spAutoFit/>
          </a:bodyPr>
          <a:lstStyle/>
          <a:p>
            <a:pPr>
              <a:lnSpc>
                <a:spcPct val="150000"/>
              </a:lnSpc>
            </a:pPr>
            <a:r>
              <a:rPr lang="en-US" sz="2000" dirty="0">
                <a:solidFill>
                  <a:srgbClr val="333333"/>
                </a:solidFill>
                <a:latin typeface="Century Schoolbook" panose="02040604050505020304" pitchFamily="18" charset="0"/>
              </a:rPr>
              <a:t>The holidays are a time for peace, love and kindness, yet the holidays can bring loneliness, stress and anxiety for many. Peace and Kindness begins in our hearts and our minds but must be fostered by the actions we take. Kindness and peace…two very simple words, but two actions that can change your world and the world around you. They are qualities that, when you practice them, bring happiness not only to others but back to you as well. Every day we have many choices to make in the way we treat other people and things. These little choices add up to big things. They define who we are as a person and our impact on the world</a:t>
            </a:r>
          </a:p>
          <a:p>
            <a:pPr>
              <a:lnSpc>
                <a:spcPct val="150000"/>
              </a:lnSpc>
            </a:pPr>
            <a:r>
              <a:rPr lang="en-US" sz="2000" dirty="0">
                <a:solidFill>
                  <a:srgbClr val="333333"/>
                </a:solidFill>
                <a:latin typeface="Century Schoolbook" panose="02040604050505020304" pitchFamily="18" charset="0"/>
              </a:rPr>
              <a:t>It also helps relieve holiday stress and anxiety. </a:t>
            </a:r>
            <a:endParaRPr lang="en-US" sz="2000" dirty="0">
              <a:latin typeface="Century Schoolbook" panose="02040604050505020304" pitchFamily="18" charset="0"/>
            </a:endParaRPr>
          </a:p>
        </p:txBody>
      </p:sp>
      <p:sp>
        <p:nvSpPr>
          <p:cNvPr id="4" name="Title 1">
            <a:extLst>
              <a:ext uri="{FF2B5EF4-FFF2-40B4-BE49-F238E27FC236}">
                <a16:creationId xmlns:a16="http://schemas.microsoft.com/office/drawing/2014/main" id="{7663836C-602E-4A0A-BFCD-04EF7FC49F16}"/>
              </a:ext>
            </a:extLst>
          </p:cNvPr>
          <p:cNvSpPr txBox="1">
            <a:spLocks/>
          </p:cNvSpPr>
          <p:nvPr/>
        </p:nvSpPr>
        <p:spPr>
          <a:xfrm>
            <a:off x="429491" y="277475"/>
            <a:ext cx="10058400"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dirty="0">
                <a:latin typeface="Bookman Old Style" panose="02050604050505020204" pitchFamily="18" charset="0"/>
              </a:rPr>
              <a:t>Overview</a:t>
            </a:r>
          </a:p>
        </p:txBody>
      </p:sp>
      <p:sp>
        <p:nvSpPr>
          <p:cNvPr id="3" name="Rectangle 2">
            <a:extLst>
              <a:ext uri="{FF2B5EF4-FFF2-40B4-BE49-F238E27FC236}">
                <a16:creationId xmlns:a16="http://schemas.microsoft.com/office/drawing/2014/main" id="{2F7B9DD2-2E21-4EE0-AC39-73FA7F414105}"/>
              </a:ext>
            </a:extLst>
          </p:cNvPr>
          <p:cNvSpPr/>
          <p:nvPr/>
        </p:nvSpPr>
        <p:spPr>
          <a:xfrm>
            <a:off x="2278743" y="6095778"/>
            <a:ext cx="9144000" cy="369332"/>
          </a:xfrm>
          <a:prstGeom prst="rect">
            <a:avLst/>
          </a:prstGeom>
        </p:spPr>
        <p:txBody>
          <a:bodyPr wrap="square">
            <a:spAutoFit/>
          </a:bodyPr>
          <a:lstStyle/>
          <a:p>
            <a:r>
              <a:rPr lang="en-US" b="1" dirty="0">
                <a:highlight>
                  <a:srgbClr val="FFFF00"/>
                </a:highlight>
                <a:latin typeface="Century Schoolbook" panose="02040604050505020304" pitchFamily="18" charset="0"/>
              </a:rPr>
              <a:t>Practice being KIND, which will in turn bring about PEACE!!!!</a:t>
            </a:r>
          </a:p>
        </p:txBody>
      </p:sp>
    </p:spTree>
    <p:extLst>
      <p:ext uri="{BB962C8B-B14F-4D97-AF65-F5344CB8AC3E}">
        <p14:creationId xmlns:p14="http://schemas.microsoft.com/office/powerpoint/2010/main" val="4280352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2BEE1F1-97C0-4251-91C2-CA5B2F4956A0}"/>
              </a:ext>
            </a:extLst>
          </p:cNvPr>
          <p:cNvPicPr>
            <a:picLocks noChangeAspect="1"/>
          </p:cNvPicPr>
          <p:nvPr/>
        </p:nvPicPr>
        <p:blipFill rotWithShape="1">
          <a:blip r:embed="rId2"/>
          <a:srcRect r="5839"/>
          <a:stretch/>
        </p:blipFill>
        <p:spPr>
          <a:xfrm>
            <a:off x="814637" y="1126600"/>
            <a:ext cx="7640394" cy="4604800"/>
          </a:xfrm>
          <a:prstGeom prst="rect">
            <a:avLst/>
          </a:prstGeom>
        </p:spPr>
      </p:pic>
      <p:sp>
        <p:nvSpPr>
          <p:cNvPr id="3" name="TextBox 2">
            <a:extLst>
              <a:ext uri="{FF2B5EF4-FFF2-40B4-BE49-F238E27FC236}">
                <a16:creationId xmlns:a16="http://schemas.microsoft.com/office/drawing/2014/main" id="{1721EA87-448E-422B-95A8-4246074F8828}"/>
              </a:ext>
            </a:extLst>
          </p:cNvPr>
          <p:cNvSpPr txBox="1"/>
          <p:nvPr/>
        </p:nvSpPr>
        <p:spPr>
          <a:xfrm>
            <a:off x="8621485" y="1520785"/>
            <a:ext cx="2755878" cy="3816429"/>
          </a:xfrm>
          <a:prstGeom prst="rect">
            <a:avLst/>
          </a:prstGeom>
          <a:noFill/>
        </p:spPr>
        <p:txBody>
          <a:bodyPr wrap="square" rtlCol="0">
            <a:spAutoFit/>
          </a:bodyPr>
          <a:lstStyle/>
          <a:p>
            <a:pPr marL="457200" indent="-457200">
              <a:buFont typeface="Wingdings" panose="05000000000000000000" pitchFamily="2" charset="2"/>
              <a:buChar char="ü"/>
            </a:pPr>
            <a:r>
              <a:rPr lang="en-US" sz="2800" dirty="0">
                <a:latin typeface="Century Schoolbook" panose="02040604050505020304" pitchFamily="18" charset="0"/>
              </a:rPr>
              <a:t>Collect a card from your teacher</a:t>
            </a:r>
          </a:p>
          <a:p>
            <a:pPr marL="457200" indent="-457200">
              <a:buFont typeface="Wingdings" panose="05000000000000000000" pitchFamily="2" charset="2"/>
              <a:buChar char="ü"/>
            </a:pPr>
            <a:endParaRPr lang="en-US" sz="2800" dirty="0">
              <a:latin typeface="Century Schoolbook" panose="02040604050505020304" pitchFamily="18" charset="0"/>
            </a:endParaRPr>
          </a:p>
          <a:p>
            <a:pPr marL="457200" indent="-457200">
              <a:buFont typeface="Wingdings" panose="05000000000000000000" pitchFamily="2" charset="2"/>
              <a:buChar char="ü"/>
            </a:pPr>
            <a:r>
              <a:rPr lang="en-US" sz="2800" dirty="0">
                <a:latin typeface="Century Schoolbook" panose="02040604050505020304" pitchFamily="18" charset="0"/>
              </a:rPr>
              <a:t>Fill out your card</a:t>
            </a:r>
          </a:p>
          <a:p>
            <a:pPr marL="457200" indent="-457200">
              <a:buFont typeface="Wingdings" panose="05000000000000000000" pitchFamily="2" charset="2"/>
              <a:buChar char="ü"/>
            </a:pPr>
            <a:endParaRPr lang="en-US" sz="2800" dirty="0">
              <a:latin typeface="Century Schoolbook" panose="02040604050505020304" pitchFamily="18" charset="0"/>
            </a:endParaRPr>
          </a:p>
          <a:p>
            <a:pPr marL="457200" indent="-457200">
              <a:buFont typeface="Wingdings" panose="05000000000000000000" pitchFamily="2" charset="2"/>
              <a:buChar char="ü"/>
            </a:pPr>
            <a:r>
              <a:rPr lang="en-US" sz="2800" dirty="0">
                <a:latin typeface="Century Schoolbook" panose="02040604050505020304" pitchFamily="18" charset="0"/>
              </a:rPr>
              <a:t>Deliver card </a:t>
            </a:r>
          </a:p>
          <a:p>
            <a:endParaRPr lang="en-US" dirty="0"/>
          </a:p>
        </p:txBody>
      </p:sp>
    </p:spTree>
    <p:extLst>
      <p:ext uri="{BB962C8B-B14F-4D97-AF65-F5344CB8AC3E}">
        <p14:creationId xmlns:p14="http://schemas.microsoft.com/office/powerpoint/2010/main" val="586683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2BEE1F1-97C0-4251-91C2-CA5B2F4956A0}"/>
              </a:ext>
            </a:extLst>
          </p:cNvPr>
          <p:cNvPicPr>
            <a:picLocks noChangeAspect="1"/>
          </p:cNvPicPr>
          <p:nvPr/>
        </p:nvPicPr>
        <p:blipFill rotWithShape="1">
          <a:blip r:embed="rId2"/>
          <a:srcRect r="5839"/>
          <a:stretch/>
        </p:blipFill>
        <p:spPr>
          <a:xfrm>
            <a:off x="1881176" y="1425986"/>
            <a:ext cx="8038697" cy="4788546"/>
          </a:xfrm>
          <a:prstGeom prst="rect">
            <a:avLst/>
          </a:prstGeom>
        </p:spPr>
      </p:pic>
      <p:sp>
        <p:nvSpPr>
          <p:cNvPr id="7" name="TextBox 6">
            <a:extLst>
              <a:ext uri="{FF2B5EF4-FFF2-40B4-BE49-F238E27FC236}">
                <a16:creationId xmlns:a16="http://schemas.microsoft.com/office/drawing/2014/main" id="{7DF67E37-956D-49ED-9FC9-50CD0B7983B9}"/>
              </a:ext>
            </a:extLst>
          </p:cNvPr>
          <p:cNvSpPr txBox="1"/>
          <p:nvPr/>
        </p:nvSpPr>
        <p:spPr>
          <a:xfrm>
            <a:off x="2965756" y="718100"/>
            <a:ext cx="5183779" cy="707886"/>
          </a:xfrm>
          <a:prstGeom prst="rect">
            <a:avLst/>
          </a:prstGeom>
          <a:noFill/>
        </p:spPr>
        <p:txBody>
          <a:bodyPr wrap="square" rtlCol="0">
            <a:spAutoFit/>
          </a:bodyPr>
          <a:lstStyle/>
          <a:p>
            <a:pPr algn="ctr"/>
            <a:r>
              <a:rPr lang="en-US" sz="4000" b="1" dirty="0">
                <a:latin typeface="Century Schoolbook" panose="02040604050505020304" pitchFamily="18" charset="0"/>
              </a:rPr>
              <a:t>EXAMPLE </a:t>
            </a:r>
          </a:p>
        </p:txBody>
      </p:sp>
      <p:sp>
        <p:nvSpPr>
          <p:cNvPr id="8" name="TextBox 7">
            <a:extLst>
              <a:ext uri="{FF2B5EF4-FFF2-40B4-BE49-F238E27FC236}">
                <a16:creationId xmlns:a16="http://schemas.microsoft.com/office/drawing/2014/main" id="{3F86C364-10C6-4227-A635-239071E989DC}"/>
              </a:ext>
            </a:extLst>
          </p:cNvPr>
          <p:cNvSpPr txBox="1"/>
          <p:nvPr/>
        </p:nvSpPr>
        <p:spPr>
          <a:xfrm>
            <a:off x="6096000" y="1841484"/>
            <a:ext cx="2550694" cy="584775"/>
          </a:xfrm>
          <a:prstGeom prst="rect">
            <a:avLst/>
          </a:prstGeom>
          <a:noFill/>
        </p:spPr>
        <p:txBody>
          <a:bodyPr wrap="square" rtlCol="0">
            <a:spAutoFit/>
          </a:bodyPr>
          <a:lstStyle/>
          <a:p>
            <a:r>
              <a:rPr lang="en-US" sz="3200" dirty="0">
                <a:latin typeface="Century Schoolbook" panose="02040604050505020304" pitchFamily="18" charset="0"/>
              </a:rPr>
              <a:t>Ms. G</a:t>
            </a:r>
          </a:p>
        </p:txBody>
      </p:sp>
      <p:sp>
        <p:nvSpPr>
          <p:cNvPr id="9" name="TextBox 8">
            <a:extLst>
              <a:ext uri="{FF2B5EF4-FFF2-40B4-BE49-F238E27FC236}">
                <a16:creationId xmlns:a16="http://schemas.microsoft.com/office/drawing/2014/main" id="{63A9C800-1FAF-4929-9253-D1265D8FA0CF}"/>
              </a:ext>
            </a:extLst>
          </p:cNvPr>
          <p:cNvSpPr txBox="1"/>
          <p:nvPr/>
        </p:nvSpPr>
        <p:spPr>
          <a:xfrm>
            <a:off x="2119681" y="4613240"/>
            <a:ext cx="7529645" cy="1200329"/>
          </a:xfrm>
          <a:prstGeom prst="rect">
            <a:avLst/>
          </a:prstGeom>
          <a:noFill/>
        </p:spPr>
        <p:txBody>
          <a:bodyPr wrap="square" rtlCol="0">
            <a:spAutoFit/>
          </a:bodyPr>
          <a:lstStyle/>
          <a:p>
            <a:r>
              <a:rPr lang="en-US" sz="2400" dirty="0">
                <a:latin typeface="Century Schoolbook" panose="02040604050505020304" pitchFamily="18" charset="0"/>
              </a:rPr>
              <a:t>I love your positive attitude and humor. No matter </a:t>
            </a:r>
          </a:p>
          <a:p>
            <a:endParaRPr lang="en-US" sz="2400" dirty="0">
              <a:latin typeface="Century Schoolbook" panose="02040604050505020304" pitchFamily="18" charset="0"/>
            </a:endParaRPr>
          </a:p>
          <a:p>
            <a:r>
              <a:rPr lang="en-US" sz="2400" dirty="0">
                <a:latin typeface="Century Schoolbook" panose="02040604050505020304" pitchFamily="18" charset="0"/>
              </a:rPr>
              <a:t>how stressful the day is you are always smiling! TY</a:t>
            </a:r>
          </a:p>
        </p:txBody>
      </p:sp>
    </p:spTree>
    <p:extLst>
      <p:ext uri="{BB962C8B-B14F-4D97-AF65-F5344CB8AC3E}">
        <p14:creationId xmlns:p14="http://schemas.microsoft.com/office/powerpoint/2010/main" val="3514769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6000" dirty="0">
                <a:solidFill>
                  <a:schemeClr val="bg1"/>
                </a:solidFill>
                <a:latin typeface="Bookman Old Style" panose="02050604050505020204" pitchFamily="18" charset="0"/>
              </a:rPr>
              <a:t>Friday </a:t>
            </a:r>
            <a:br>
              <a:rPr lang="en-US" sz="6000" dirty="0">
                <a:solidFill>
                  <a:schemeClr val="bg1"/>
                </a:solidFill>
                <a:latin typeface="Bookman Old Style" panose="02050604050505020204" pitchFamily="18" charset="0"/>
              </a:rPr>
            </a:br>
            <a:endParaRPr lang="en-US" sz="48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51703660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EEB974-A828-41C3-BF58-9373260AAE0B}"/>
              </a:ext>
            </a:extLst>
          </p:cNvPr>
          <p:cNvSpPr>
            <a:spLocks noGrp="1"/>
          </p:cNvSpPr>
          <p:nvPr>
            <p:ph type="title"/>
          </p:nvPr>
        </p:nvSpPr>
        <p:spPr>
          <a:xfrm>
            <a:off x="5887815" y="-325291"/>
            <a:ext cx="6139458" cy="1454051"/>
          </a:xfrm>
        </p:spPr>
        <p:txBody>
          <a:bodyPr vert="horz" lIns="91440" tIns="45720" rIns="91440" bIns="45720" rtlCol="0" anchor="ctr">
            <a:normAutofit/>
          </a:bodyPr>
          <a:lstStyle/>
          <a:p>
            <a:r>
              <a:rPr lang="en-US" sz="6600" kern="1200" dirty="0">
                <a:solidFill>
                  <a:srgbClr val="000000"/>
                </a:solidFill>
                <a:latin typeface="Bookman Old Style" panose="02050604050505020204" pitchFamily="18" charset="0"/>
              </a:rPr>
              <a:t>Peace Doves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A55E2469-A09E-4003-9F8E-0A2B00A3D1AF}"/>
              </a:ext>
            </a:extLst>
          </p:cNvPr>
          <p:cNvPicPr>
            <a:picLocks noGrp="1" noChangeAspect="1"/>
          </p:cNvPicPr>
          <p:nvPr>
            <p:ph sz="half" idx="2"/>
          </p:nvPr>
        </p:nvPicPr>
        <p:blipFill>
          <a:blip r:embed="rId3"/>
          <a:stretch>
            <a:fillRect/>
          </a:stretch>
        </p:blipFill>
        <p:spPr>
          <a:xfrm>
            <a:off x="429349" y="2063959"/>
            <a:ext cx="3661831" cy="2750280"/>
          </a:xfrm>
          <a:prstGeom prst="rect">
            <a:avLst/>
          </a:prstGeom>
        </p:spPr>
      </p:pic>
      <p:pic>
        <p:nvPicPr>
          <p:cNvPr id="4" name="Picture 3" descr="A close up of a logo&#10;&#10;Description automatically generated">
            <a:extLst>
              <a:ext uri="{FF2B5EF4-FFF2-40B4-BE49-F238E27FC236}">
                <a16:creationId xmlns:a16="http://schemas.microsoft.com/office/drawing/2014/main" id="{E3C2BE60-63BF-4281-8C54-CB394FBBD2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981" y="11593"/>
            <a:ext cx="5486400" cy="6858000"/>
          </a:xfrm>
          <a:prstGeom prst="rect">
            <a:avLst/>
          </a:prstGeom>
        </p:spPr>
      </p:pic>
      <p:sp>
        <p:nvSpPr>
          <p:cNvPr id="6" name="Rectangle 5">
            <a:extLst>
              <a:ext uri="{FF2B5EF4-FFF2-40B4-BE49-F238E27FC236}">
                <a16:creationId xmlns:a16="http://schemas.microsoft.com/office/drawing/2014/main" id="{F9B770DE-FCB8-457C-905E-C794929438EA}"/>
              </a:ext>
            </a:extLst>
          </p:cNvPr>
          <p:cNvSpPr/>
          <p:nvPr/>
        </p:nvSpPr>
        <p:spPr>
          <a:xfrm>
            <a:off x="5855438" y="1211211"/>
            <a:ext cx="6096000" cy="6124754"/>
          </a:xfrm>
          <a:prstGeom prst="rect">
            <a:avLst/>
          </a:prstGeom>
        </p:spPr>
        <p:txBody>
          <a:bodyPr>
            <a:spAutoFit/>
          </a:bodyPr>
          <a:lstStyle/>
          <a:p>
            <a:r>
              <a:rPr lang="en-US" sz="2800" dirty="0">
                <a:latin typeface="Century Schoolbook" panose="02040604050505020304" pitchFamily="18" charset="0"/>
              </a:rPr>
              <a:t>The dove is a symbol of peace, which we tend to think about quite a bit during the Christmas season.</a:t>
            </a:r>
          </a:p>
          <a:p>
            <a:endParaRPr lang="en-US" sz="2800" dirty="0">
              <a:latin typeface="Century Schoolbook" panose="02040604050505020304" pitchFamily="18" charset="0"/>
            </a:endParaRPr>
          </a:p>
          <a:p>
            <a:r>
              <a:rPr lang="en-US" sz="2800" dirty="0">
                <a:latin typeface="Century Schoolbook" panose="02040604050505020304" pitchFamily="18" charset="0"/>
              </a:rPr>
              <a:t>But peace is important all year around. </a:t>
            </a:r>
          </a:p>
          <a:p>
            <a:endParaRPr lang="en-US" sz="2800" dirty="0">
              <a:latin typeface="Century Schoolbook" panose="02040604050505020304" pitchFamily="18" charset="0"/>
            </a:endParaRPr>
          </a:p>
          <a:p>
            <a:r>
              <a:rPr lang="en-US" sz="2800" dirty="0">
                <a:latin typeface="Century Schoolbook" panose="02040604050505020304" pitchFamily="18" charset="0"/>
              </a:rPr>
              <a:t>Complete your peace dove using the prompt</a:t>
            </a:r>
          </a:p>
          <a:p>
            <a:endParaRPr lang="en-US" sz="2800" dirty="0">
              <a:latin typeface="Century Schoolbook" panose="02040604050505020304" pitchFamily="18" charset="0"/>
            </a:endParaRPr>
          </a:p>
          <a:p>
            <a:r>
              <a:rPr lang="en-US" sz="2800" dirty="0">
                <a:latin typeface="Century Schoolbook" panose="02040604050505020304" pitchFamily="18" charset="0"/>
              </a:rPr>
              <a:t>I will promote peace on campus by </a:t>
            </a:r>
          </a:p>
          <a:p>
            <a:r>
              <a:rPr lang="en-US" sz="2800" dirty="0">
                <a:latin typeface="Century Schoolbook" panose="02040604050505020304" pitchFamily="18" charset="0"/>
              </a:rPr>
              <a:t>________________________________</a:t>
            </a:r>
          </a:p>
          <a:p>
            <a:endParaRPr lang="en-US" sz="2800" dirty="0">
              <a:latin typeface="Century Schoolbook" panose="02040604050505020304" pitchFamily="18" charset="0"/>
            </a:endParaRPr>
          </a:p>
          <a:p>
            <a:endParaRPr lang="en-US" sz="2800" dirty="0">
              <a:latin typeface="Century Schoolbook" panose="02040604050505020304" pitchFamily="18" charset="0"/>
            </a:endParaRPr>
          </a:p>
        </p:txBody>
      </p:sp>
    </p:spTree>
    <p:extLst>
      <p:ext uri="{BB962C8B-B14F-4D97-AF65-F5344CB8AC3E}">
        <p14:creationId xmlns:p14="http://schemas.microsoft.com/office/powerpoint/2010/main" val="4028052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62B8AF-AA8A-441A-8946-D2E33186E6F4}"/>
              </a:ext>
            </a:extLst>
          </p:cNvPr>
          <p:cNvSpPr txBox="1"/>
          <p:nvPr/>
        </p:nvSpPr>
        <p:spPr>
          <a:xfrm>
            <a:off x="697833" y="2074361"/>
            <a:ext cx="3441030" cy="3586718"/>
          </a:xfrm>
          <a:prstGeom prst="rect">
            <a:avLst/>
          </a:prstGeom>
          <a:solidFill>
            <a:srgbClr val="00B050"/>
          </a:solidFill>
          <a:ln w="174625" cmpd="thinThick">
            <a:solidFill>
              <a:srgbClr val="FF0000"/>
            </a:solidFill>
          </a:ln>
        </p:spPr>
        <p:txBody>
          <a:bodyPr vert="horz" lIns="91440" tIns="45720" rIns="91440" bIns="45720" rtlCol="0" anchor="ctr">
            <a:normAutofit/>
          </a:bodyPr>
          <a:lstStyle/>
          <a:p>
            <a:pPr algn="ctr">
              <a:lnSpc>
                <a:spcPct val="90000"/>
              </a:lnSpc>
              <a:spcBef>
                <a:spcPct val="0"/>
              </a:spcBef>
              <a:spcAft>
                <a:spcPts val="600"/>
              </a:spcAft>
            </a:pPr>
            <a:r>
              <a:rPr lang="en-US" sz="3600" kern="1200" dirty="0">
                <a:solidFill>
                  <a:srgbClr val="FFFFFF"/>
                </a:solidFill>
                <a:latin typeface="Century Schoolbook" panose="02040604050505020304" pitchFamily="18" charset="0"/>
                <a:ea typeface="+mj-ea"/>
                <a:cs typeface="+mj-cs"/>
              </a:rPr>
              <a:t>I will promote peace on campus by ……</a:t>
            </a:r>
            <a:endParaRPr lang="en-US" sz="2800" kern="1200" dirty="0">
              <a:solidFill>
                <a:srgbClr val="FFFFFF"/>
              </a:solidFill>
              <a:latin typeface="+mj-lt"/>
              <a:ea typeface="+mj-ea"/>
              <a:cs typeface="+mj-cs"/>
            </a:endParaRPr>
          </a:p>
          <a:p>
            <a:pPr algn="ctr">
              <a:lnSpc>
                <a:spcPct val="90000"/>
              </a:lnSpc>
              <a:spcBef>
                <a:spcPct val="0"/>
              </a:spcBef>
              <a:spcAft>
                <a:spcPts val="600"/>
              </a:spcAft>
            </a:pPr>
            <a:endParaRPr lang="en-US" sz="2800" kern="1200" dirty="0">
              <a:solidFill>
                <a:srgbClr val="FFFFFF"/>
              </a:solidFill>
              <a:latin typeface="+mj-lt"/>
              <a:ea typeface="+mj-ea"/>
              <a:cs typeface="+mj-cs"/>
            </a:endParaRPr>
          </a:p>
        </p:txBody>
      </p:sp>
      <p:pic>
        <p:nvPicPr>
          <p:cNvPr id="2" name="Picture 1">
            <a:extLst>
              <a:ext uri="{FF2B5EF4-FFF2-40B4-BE49-F238E27FC236}">
                <a16:creationId xmlns:a16="http://schemas.microsoft.com/office/drawing/2014/main" id="{76B36C12-38BF-42FA-B511-E26234D5469D}"/>
              </a:ext>
            </a:extLst>
          </p:cNvPr>
          <p:cNvPicPr>
            <a:picLocks noChangeAspect="1"/>
          </p:cNvPicPr>
          <p:nvPr/>
        </p:nvPicPr>
        <p:blipFill rotWithShape="1">
          <a:blip r:embed="rId2"/>
          <a:srcRect l="1839" t="10159" r="51852" b="12821"/>
          <a:stretch/>
        </p:blipFill>
        <p:spPr>
          <a:xfrm rot="5400000">
            <a:off x="5188151" y="-180472"/>
            <a:ext cx="5729976" cy="7218944"/>
          </a:xfrm>
          <a:prstGeom prst="rect">
            <a:avLst/>
          </a:prstGeom>
        </p:spPr>
      </p:pic>
    </p:spTree>
    <p:extLst>
      <p:ext uri="{BB962C8B-B14F-4D97-AF65-F5344CB8AC3E}">
        <p14:creationId xmlns:p14="http://schemas.microsoft.com/office/powerpoint/2010/main" val="3100727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B36C12-38BF-42FA-B511-E26234D5469D}"/>
              </a:ext>
            </a:extLst>
          </p:cNvPr>
          <p:cNvPicPr>
            <a:picLocks noChangeAspect="1"/>
          </p:cNvPicPr>
          <p:nvPr/>
        </p:nvPicPr>
        <p:blipFill rotWithShape="1">
          <a:blip r:embed="rId2"/>
          <a:srcRect l="1839" t="10159" r="51852" b="12821"/>
          <a:stretch/>
        </p:blipFill>
        <p:spPr>
          <a:xfrm rot="5400000">
            <a:off x="5922926" y="596946"/>
            <a:ext cx="4944815" cy="6229755"/>
          </a:xfrm>
          <a:prstGeom prst="rect">
            <a:avLst/>
          </a:prstGeom>
        </p:spPr>
      </p:pic>
      <p:sp>
        <p:nvSpPr>
          <p:cNvPr id="4" name="TextBox 3">
            <a:extLst>
              <a:ext uri="{FF2B5EF4-FFF2-40B4-BE49-F238E27FC236}">
                <a16:creationId xmlns:a16="http://schemas.microsoft.com/office/drawing/2014/main" id="{2FA6E557-DB10-4D1D-9CA5-31FBA0FA7F50}"/>
              </a:ext>
            </a:extLst>
          </p:cNvPr>
          <p:cNvSpPr txBox="1"/>
          <p:nvPr/>
        </p:nvSpPr>
        <p:spPr>
          <a:xfrm>
            <a:off x="5855369" y="2461043"/>
            <a:ext cx="4058651" cy="1417183"/>
          </a:xfrm>
          <a:prstGeom prst="rect">
            <a:avLst/>
          </a:prstGeom>
          <a:noFill/>
        </p:spPr>
        <p:txBody>
          <a:bodyPr wrap="square" rtlCol="0">
            <a:spAutoFit/>
          </a:bodyPr>
          <a:lstStyle/>
          <a:p>
            <a:pPr>
              <a:lnSpc>
                <a:spcPct val="150000"/>
              </a:lnSpc>
            </a:pPr>
            <a:r>
              <a:rPr lang="en-US" sz="2000" dirty="0">
                <a:latin typeface="Century Schoolbook" panose="02040604050505020304" pitchFamily="18" charset="0"/>
              </a:rPr>
              <a:t>I will promote peace by being positive and respecting other teacher’s opinions &amp; suggestions </a:t>
            </a:r>
          </a:p>
        </p:txBody>
      </p:sp>
      <p:sp>
        <p:nvSpPr>
          <p:cNvPr id="5" name="TextBox 4">
            <a:extLst>
              <a:ext uri="{FF2B5EF4-FFF2-40B4-BE49-F238E27FC236}">
                <a16:creationId xmlns:a16="http://schemas.microsoft.com/office/drawing/2014/main" id="{A521B774-612E-4D54-AE84-C4A4B92E32A9}"/>
              </a:ext>
            </a:extLst>
          </p:cNvPr>
          <p:cNvSpPr txBox="1"/>
          <p:nvPr/>
        </p:nvSpPr>
        <p:spPr>
          <a:xfrm>
            <a:off x="481262" y="1583880"/>
            <a:ext cx="4451685" cy="2862322"/>
          </a:xfrm>
          <a:prstGeom prst="rect">
            <a:avLst/>
          </a:prstGeom>
          <a:noFill/>
        </p:spPr>
        <p:txBody>
          <a:bodyPr wrap="square" rtlCol="0">
            <a:spAutoFit/>
          </a:bodyPr>
          <a:lstStyle/>
          <a:p>
            <a:r>
              <a:rPr lang="en-US" sz="3600" dirty="0">
                <a:latin typeface="Century Schoolbook" panose="02040604050505020304" pitchFamily="18" charset="0"/>
              </a:rPr>
              <a:t>Cut out and tape in classroom to be a reminder that </a:t>
            </a:r>
            <a:r>
              <a:rPr lang="en-US" sz="3600" b="1" dirty="0">
                <a:latin typeface="Century Schoolbook" panose="02040604050505020304" pitchFamily="18" charset="0"/>
              </a:rPr>
              <a:t>peace &amp; kindness </a:t>
            </a:r>
            <a:r>
              <a:rPr lang="en-US" sz="3600" dirty="0">
                <a:latin typeface="Century Schoolbook" panose="02040604050505020304" pitchFamily="18" charset="0"/>
              </a:rPr>
              <a:t>starts with </a:t>
            </a:r>
            <a:r>
              <a:rPr lang="en-US" sz="3600" b="1" dirty="0">
                <a:latin typeface="Century Schoolbook" panose="02040604050505020304" pitchFamily="18" charset="0"/>
              </a:rPr>
              <a:t>YOU!</a:t>
            </a:r>
          </a:p>
        </p:txBody>
      </p:sp>
    </p:spTree>
    <p:extLst>
      <p:ext uri="{BB962C8B-B14F-4D97-AF65-F5344CB8AC3E}">
        <p14:creationId xmlns:p14="http://schemas.microsoft.com/office/powerpoint/2010/main" val="2163835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2D6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176BCAB7-2380-4225-99A2-E72D47E2D9B0}"/>
              </a:ext>
            </a:extLst>
          </p:cNvPr>
          <p:cNvPicPr>
            <a:picLocks noChangeAspect="1"/>
          </p:cNvPicPr>
          <p:nvPr/>
        </p:nvPicPr>
        <p:blipFill rotWithShape="1">
          <a:blip r:embed="rId3"/>
          <a:srcRect l="39391" t="17518" r="2640" b="3289"/>
          <a:stretch/>
        </p:blipFill>
        <p:spPr>
          <a:xfrm>
            <a:off x="2873364" y="-565253"/>
            <a:ext cx="6390952" cy="7901345"/>
          </a:xfrm>
          <a:prstGeom prst="ellipse">
            <a:avLst/>
          </a:prstGeom>
          <a:ln>
            <a:noFill/>
          </a:ln>
          <a:effectLst>
            <a:softEdge rad="112500"/>
          </a:effectLst>
        </p:spPr>
      </p:pic>
    </p:spTree>
    <p:extLst>
      <p:ext uri="{BB962C8B-B14F-4D97-AF65-F5344CB8AC3E}">
        <p14:creationId xmlns:p14="http://schemas.microsoft.com/office/powerpoint/2010/main" val="2105965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31A464-650F-40B0-97B9-44AE481F8277}"/>
              </a:ext>
            </a:extLst>
          </p:cNvPr>
          <p:cNvSpPr/>
          <p:nvPr/>
        </p:nvSpPr>
        <p:spPr>
          <a:xfrm>
            <a:off x="5931613" y="3265806"/>
            <a:ext cx="6096000" cy="3231654"/>
          </a:xfrm>
          <a:prstGeom prst="rect">
            <a:avLst/>
          </a:prstGeom>
        </p:spPr>
        <p:txBody>
          <a:bodyPr wrap="square">
            <a:spAutoFit/>
          </a:bodyPr>
          <a:lstStyle/>
          <a:p>
            <a:pPr algn="ctr"/>
            <a:endParaRPr lang="en-US" sz="2800" dirty="0">
              <a:solidFill>
                <a:srgbClr val="000000"/>
              </a:solidFill>
              <a:latin typeface="Century Schoolbook" panose="02040604050505020304" pitchFamily="18" charset="0"/>
            </a:endParaRPr>
          </a:p>
          <a:p>
            <a:pPr algn="ctr"/>
            <a:endParaRPr lang="en-US" sz="2800" b="1" dirty="0">
              <a:solidFill>
                <a:srgbClr val="000000"/>
              </a:solidFill>
              <a:latin typeface="Century Schoolbook" panose="02040604050505020304" pitchFamily="18" charset="0"/>
            </a:endParaRPr>
          </a:p>
          <a:p>
            <a:pPr algn="ctr"/>
            <a:r>
              <a:rPr lang="en-US" sz="2800" b="1" dirty="0">
                <a:solidFill>
                  <a:srgbClr val="000000"/>
                </a:solidFill>
              </a:rPr>
              <a:t>You also can promote Peace. </a:t>
            </a:r>
            <a:endParaRPr lang="en-US" sz="2800" dirty="0">
              <a:solidFill>
                <a:srgbClr val="000000"/>
              </a:solidFill>
            </a:endParaRPr>
          </a:p>
          <a:p>
            <a:pPr algn="ctr"/>
            <a:r>
              <a:rPr lang="en-US" sz="2400" dirty="0"/>
              <a:t>Encourage others to keep </a:t>
            </a:r>
            <a:r>
              <a:rPr lang="en-US" sz="2400" dirty="0">
                <a:highlight>
                  <a:srgbClr val="FFFF00"/>
                </a:highlight>
              </a:rPr>
              <a:t>kindness</a:t>
            </a:r>
            <a:r>
              <a:rPr lang="en-US" sz="2400" dirty="0"/>
              <a:t> going in the same way that you have this week! Just imagine all the ways that you and others will make a </a:t>
            </a:r>
            <a:r>
              <a:rPr lang="en-US" sz="2400" dirty="0">
                <a:highlight>
                  <a:srgbClr val="FFFF00"/>
                </a:highlight>
              </a:rPr>
              <a:t>peaceful</a:t>
            </a:r>
            <a:r>
              <a:rPr lang="en-US" sz="2400" dirty="0"/>
              <a:t>, happier world by keeping kindness going.</a:t>
            </a:r>
            <a:endParaRPr lang="en-US" sz="2400" dirty="0">
              <a:latin typeface="Century Schoolbook" panose="02040604050505020304" pitchFamily="18" charset="0"/>
            </a:endParaRPr>
          </a:p>
        </p:txBody>
      </p:sp>
      <p:sp>
        <p:nvSpPr>
          <p:cNvPr id="3" name="Rectangle 2">
            <a:extLst>
              <a:ext uri="{FF2B5EF4-FFF2-40B4-BE49-F238E27FC236}">
                <a16:creationId xmlns:a16="http://schemas.microsoft.com/office/drawing/2014/main" id="{5F359BD2-18B3-4C3F-BF06-0F8F1649BA87}"/>
              </a:ext>
            </a:extLst>
          </p:cNvPr>
          <p:cNvSpPr/>
          <p:nvPr/>
        </p:nvSpPr>
        <p:spPr>
          <a:xfrm>
            <a:off x="1987888" y="248947"/>
            <a:ext cx="5820824" cy="707886"/>
          </a:xfrm>
          <a:prstGeom prst="rect">
            <a:avLst/>
          </a:prstGeom>
        </p:spPr>
        <p:txBody>
          <a:bodyPr wrap="none">
            <a:spAutoFit/>
          </a:bodyPr>
          <a:lstStyle/>
          <a:p>
            <a:r>
              <a:rPr lang="en-US" sz="4000" b="1" dirty="0">
                <a:solidFill>
                  <a:srgbClr val="000000"/>
                </a:solidFill>
                <a:latin typeface="Century Schoolbook" panose="02040604050505020304" pitchFamily="18" charset="0"/>
              </a:rPr>
              <a:t>Kindness and Peace !</a:t>
            </a:r>
            <a:endParaRPr lang="en-US" sz="4000" dirty="0">
              <a:solidFill>
                <a:srgbClr val="000000"/>
              </a:solidFill>
              <a:latin typeface="Century Schoolbook" panose="02040604050505020304" pitchFamily="18" charset="0"/>
            </a:endParaRPr>
          </a:p>
        </p:txBody>
      </p:sp>
      <p:sp>
        <p:nvSpPr>
          <p:cNvPr id="4" name="Rectangle 3">
            <a:extLst>
              <a:ext uri="{FF2B5EF4-FFF2-40B4-BE49-F238E27FC236}">
                <a16:creationId xmlns:a16="http://schemas.microsoft.com/office/drawing/2014/main" id="{48CA9FFA-BB83-43BB-80E9-8B847A641622}"/>
              </a:ext>
            </a:extLst>
          </p:cNvPr>
          <p:cNvSpPr/>
          <p:nvPr/>
        </p:nvSpPr>
        <p:spPr>
          <a:xfrm>
            <a:off x="164387" y="1258990"/>
            <a:ext cx="6096000" cy="1938992"/>
          </a:xfrm>
          <a:prstGeom prst="rect">
            <a:avLst/>
          </a:prstGeom>
        </p:spPr>
        <p:txBody>
          <a:bodyPr>
            <a:spAutoFit/>
          </a:bodyPr>
          <a:lstStyle/>
          <a:p>
            <a:r>
              <a:rPr lang="en-US" sz="2400" b="1" dirty="0">
                <a:solidFill>
                  <a:srgbClr val="000000"/>
                </a:solidFill>
              </a:rPr>
              <a:t>You can choose to spread Kindness</a:t>
            </a:r>
          </a:p>
          <a:p>
            <a:r>
              <a:rPr lang="en-US" sz="2400" dirty="0"/>
              <a:t>When you go home today, act kindly toward someone in your family and do something kind in your neighborhood. Think about how those actions might start a </a:t>
            </a:r>
            <a:r>
              <a:rPr lang="en-US" sz="2400" b="1" dirty="0"/>
              <a:t>kindness boomerang</a:t>
            </a:r>
            <a:endParaRPr lang="en-US" sz="2400" dirty="0"/>
          </a:p>
        </p:txBody>
      </p:sp>
      <p:pic>
        <p:nvPicPr>
          <p:cNvPr id="8" name="Picture 7">
            <a:extLst>
              <a:ext uri="{FF2B5EF4-FFF2-40B4-BE49-F238E27FC236}">
                <a16:creationId xmlns:a16="http://schemas.microsoft.com/office/drawing/2014/main" id="{5CD6AAF6-DA87-48D6-AAD7-F560AFBFABA6}"/>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08712" y="789056"/>
            <a:ext cx="4147334" cy="3108542"/>
          </a:xfrm>
          <a:prstGeom prst="rect">
            <a:avLst/>
          </a:prstGeom>
        </p:spPr>
      </p:pic>
      <p:pic>
        <p:nvPicPr>
          <p:cNvPr id="10" name="Picture 9">
            <a:extLst>
              <a:ext uri="{FF2B5EF4-FFF2-40B4-BE49-F238E27FC236}">
                <a16:creationId xmlns:a16="http://schemas.microsoft.com/office/drawing/2014/main" id="{BBDD1B59-6658-41FC-89E2-B65923BB9F9F}"/>
              </a:ext>
            </a:extLst>
          </p:cNvPr>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6175" y="3265806"/>
            <a:ext cx="3482938" cy="3231654"/>
          </a:xfrm>
          <a:prstGeom prst="rect">
            <a:avLst/>
          </a:prstGeom>
        </p:spPr>
      </p:pic>
    </p:spTree>
    <p:extLst>
      <p:ext uri="{BB962C8B-B14F-4D97-AF65-F5344CB8AC3E}">
        <p14:creationId xmlns:p14="http://schemas.microsoft.com/office/powerpoint/2010/main" val="2254560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6A99C3-DC5A-4DD4-83B2-70A4968AE50B}"/>
              </a:ext>
            </a:extLst>
          </p:cNvPr>
          <p:cNvSpPr txBox="1"/>
          <p:nvPr/>
        </p:nvSpPr>
        <p:spPr>
          <a:xfrm>
            <a:off x="812799" y="2336631"/>
            <a:ext cx="9927771" cy="1015663"/>
          </a:xfrm>
          <a:prstGeom prst="rect">
            <a:avLst/>
          </a:prstGeom>
          <a:noFill/>
        </p:spPr>
        <p:txBody>
          <a:bodyPr wrap="square" rtlCol="0">
            <a:spAutoFit/>
          </a:bodyPr>
          <a:lstStyle/>
          <a:p>
            <a:pPr algn="ctr"/>
            <a:r>
              <a:rPr lang="en-US" sz="6000" dirty="0">
                <a:latin typeface="Bookman Old Style" panose="02050604050505020204" pitchFamily="18" charset="0"/>
              </a:rPr>
              <a:t>Activities</a:t>
            </a:r>
          </a:p>
        </p:txBody>
      </p:sp>
    </p:spTree>
    <p:extLst>
      <p:ext uri="{BB962C8B-B14F-4D97-AF65-F5344CB8AC3E}">
        <p14:creationId xmlns:p14="http://schemas.microsoft.com/office/powerpoint/2010/main" val="2428887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D3B40-750E-489C-8008-855BD1199FDE}"/>
              </a:ext>
            </a:extLst>
          </p:cNvPr>
          <p:cNvSpPr>
            <a:spLocks noGrp="1"/>
          </p:cNvSpPr>
          <p:nvPr>
            <p:ph type="title" idx="4294967295"/>
          </p:nvPr>
        </p:nvSpPr>
        <p:spPr>
          <a:xfrm>
            <a:off x="457200" y="268143"/>
            <a:ext cx="10515600" cy="1325563"/>
          </a:xfrm>
          <a:prstGeom prst="rect">
            <a:avLst/>
          </a:prstGeom>
        </p:spPr>
        <p:txBody>
          <a:bodyPr/>
          <a:lstStyle/>
          <a:p>
            <a:r>
              <a:rPr lang="en-US" sz="6600" dirty="0">
                <a:latin typeface="Bookman Old Style" panose="02050604050505020204" pitchFamily="18" charset="0"/>
              </a:rPr>
              <a:t>Class Activity</a:t>
            </a:r>
          </a:p>
        </p:txBody>
      </p:sp>
      <p:sp>
        <p:nvSpPr>
          <p:cNvPr id="3" name="TextBox 2">
            <a:extLst>
              <a:ext uri="{FF2B5EF4-FFF2-40B4-BE49-F238E27FC236}">
                <a16:creationId xmlns:a16="http://schemas.microsoft.com/office/drawing/2014/main" id="{C679D008-280A-4DBF-924A-706F90C940E6}"/>
              </a:ext>
            </a:extLst>
          </p:cNvPr>
          <p:cNvSpPr txBox="1"/>
          <p:nvPr/>
        </p:nvSpPr>
        <p:spPr>
          <a:xfrm>
            <a:off x="246581" y="1387011"/>
            <a:ext cx="11488220" cy="5016758"/>
          </a:xfrm>
          <a:prstGeom prst="rect">
            <a:avLst/>
          </a:prstGeom>
          <a:noFill/>
        </p:spPr>
        <p:txBody>
          <a:bodyPr wrap="square" rtlCol="0">
            <a:spAutoFit/>
          </a:bodyPr>
          <a:lstStyle/>
          <a:p>
            <a:r>
              <a:rPr lang="en-US" sz="3200" b="1" dirty="0">
                <a:latin typeface="Century Schoolbook" panose="02040604050505020304" pitchFamily="18" charset="0"/>
              </a:rPr>
              <a:t>Plan a Kindness project …</a:t>
            </a:r>
          </a:p>
          <a:p>
            <a:endParaRPr lang="en-US" sz="3200" b="1" dirty="0">
              <a:latin typeface="Century Schoolbook" panose="02040604050505020304" pitchFamily="18" charset="0"/>
            </a:endParaRPr>
          </a:p>
          <a:p>
            <a:r>
              <a:rPr lang="en-US" sz="3200" dirty="0"/>
              <a:t>Think about someone in your family. Plan one kind act that you can do for them over the weekend. </a:t>
            </a:r>
          </a:p>
          <a:p>
            <a:r>
              <a:rPr lang="en-US" sz="3200" dirty="0"/>
              <a:t>Or- think about one act of Kindness you can do outside of school this weekend in your neighborhood.</a:t>
            </a:r>
          </a:p>
          <a:p>
            <a:endParaRPr lang="en-US" sz="3200" b="1" dirty="0">
              <a:latin typeface="Century Schoolbook" panose="02040604050505020304" pitchFamily="18" charset="0"/>
            </a:endParaRPr>
          </a:p>
          <a:p>
            <a:r>
              <a:rPr lang="en-US" sz="3200" b="1" dirty="0">
                <a:latin typeface="Century Schoolbook" panose="02040604050505020304" pitchFamily="18" charset="0"/>
              </a:rPr>
              <a:t>Wrap up- </a:t>
            </a:r>
            <a:r>
              <a:rPr lang="en-US" sz="3200" dirty="0">
                <a:latin typeface="Century Schoolbook" panose="02040604050505020304" pitchFamily="18" charset="0"/>
              </a:rPr>
              <a:t>have some students share their </a:t>
            </a:r>
            <a:r>
              <a:rPr lang="en-US" sz="3200" b="1" dirty="0">
                <a:latin typeface="Century Schoolbook" panose="02040604050505020304" pitchFamily="18" charset="0"/>
              </a:rPr>
              <a:t>Kindness</a:t>
            </a:r>
            <a:r>
              <a:rPr lang="en-US" sz="3200" dirty="0">
                <a:latin typeface="Century Schoolbook" panose="02040604050505020304" pitchFamily="18" charset="0"/>
              </a:rPr>
              <a:t> project.</a:t>
            </a:r>
          </a:p>
          <a:p>
            <a:endParaRPr lang="en-US" sz="3200" dirty="0">
              <a:latin typeface="Century Schoolbook" panose="02040604050505020304" pitchFamily="18" charset="0"/>
            </a:endParaRPr>
          </a:p>
        </p:txBody>
      </p:sp>
      <p:pic>
        <p:nvPicPr>
          <p:cNvPr id="4" name="Picture 3">
            <a:extLst>
              <a:ext uri="{FF2B5EF4-FFF2-40B4-BE49-F238E27FC236}">
                <a16:creationId xmlns:a16="http://schemas.microsoft.com/office/drawing/2014/main" id="{E5EC108C-0A58-451C-922F-C8ED0D215714}"/>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47415" y="0"/>
            <a:ext cx="3544585" cy="2111316"/>
          </a:xfrm>
          <a:prstGeom prst="rect">
            <a:avLst/>
          </a:prstGeom>
        </p:spPr>
      </p:pic>
    </p:spTree>
    <p:extLst>
      <p:ext uri="{BB962C8B-B14F-4D97-AF65-F5344CB8AC3E}">
        <p14:creationId xmlns:p14="http://schemas.microsoft.com/office/powerpoint/2010/main" val="3764049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650CA9-C914-46D6-AEFB-6FDD147C7F26}"/>
              </a:ext>
            </a:extLst>
          </p:cNvPr>
          <p:cNvSpPr txBox="1">
            <a:spLocks/>
          </p:cNvSpPr>
          <p:nvPr/>
        </p:nvSpPr>
        <p:spPr>
          <a:xfrm>
            <a:off x="1069848" y="484632"/>
            <a:ext cx="10058400"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dirty="0">
                <a:latin typeface="Bookman Old Style" panose="02050604050505020204" pitchFamily="18" charset="0"/>
              </a:rPr>
              <a:t>Objective</a:t>
            </a:r>
          </a:p>
        </p:txBody>
      </p:sp>
      <p:sp>
        <p:nvSpPr>
          <p:cNvPr id="2" name="TextBox 1">
            <a:extLst>
              <a:ext uri="{FF2B5EF4-FFF2-40B4-BE49-F238E27FC236}">
                <a16:creationId xmlns:a16="http://schemas.microsoft.com/office/drawing/2014/main" id="{0B406E11-232E-462A-98D8-4A0EBE079D87}"/>
              </a:ext>
            </a:extLst>
          </p:cNvPr>
          <p:cNvSpPr txBox="1"/>
          <p:nvPr/>
        </p:nvSpPr>
        <p:spPr>
          <a:xfrm>
            <a:off x="390974" y="2396837"/>
            <a:ext cx="11232989" cy="2677656"/>
          </a:xfrm>
          <a:prstGeom prst="rect">
            <a:avLst/>
          </a:prstGeom>
          <a:noFill/>
        </p:spPr>
        <p:txBody>
          <a:bodyPr wrap="square" rtlCol="0">
            <a:spAutoFit/>
          </a:bodyPr>
          <a:lstStyle/>
          <a:p>
            <a:pPr marL="285750" indent="-285750">
              <a:buFont typeface="Wingdings" panose="05000000000000000000" pitchFamily="2" charset="2"/>
              <a:buChar char="ü"/>
            </a:pPr>
            <a:r>
              <a:rPr lang="en-US" dirty="0"/>
              <a:t>  </a:t>
            </a:r>
            <a:r>
              <a:rPr lang="en-US" sz="2400" dirty="0">
                <a:latin typeface="Century Schoolbook" panose="02040604050505020304" pitchFamily="18" charset="0"/>
              </a:rPr>
              <a:t>Person R.A.C.K (Random Acts of Kindness throughout the holiday season)</a:t>
            </a:r>
          </a:p>
          <a:p>
            <a:pPr marL="285750" indent="-285750">
              <a:buFont typeface="Wingdings" panose="05000000000000000000" pitchFamily="2" charset="2"/>
              <a:buChar char="ü"/>
            </a:pPr>
            <a:endParaRPr lang="en-US" sz="2400" dirty="0">
              <a:latin typeface="Century Schoolbook" panose="02040604050505020304" pitchFamily="18" charset="0"/>
            </a:endParaRPr>
          </a:p>
          <a:p>
            <a:pPr marL="285750" indent="-285750">
              <a:buFont typeface="Wingdings" panose="05000000000000000000" pitchFamily="2" charset="2"/>
              <a:buChar char="ü"/>
            </a:pPr>
            <a:r>
              <a:rPr lang="en-US" sz="2400" dirty="0">
                <a:latin typeface="Century Schoolbook" panose="02040604050505020304" pitchFamily="18" charset="0"/>
              </a:rPr>
              <a:t> Understand the concepts of Peace and Kindness. </a:t>
            </a:r>
          </a:p>
          <a:p>
            <a:pPr marL="285750" indent="-285750">
              <a:buFont typeface="Wingdings" panose="05000000000000000000" pitchFamily="2" charset="2"/>
              <a:buChar char="ü"/>
            </a:pPr>
            <a:endParaRPr lang="en-US" sz="2400" dirty="0">
              <a:latin typeface="Century Schoolbook" panose="02040604050505020304" pitchFamily="18" charset="0"/>
            </a:endParaRPr>
          </a:p>
          <a:p>
            <a:pPr marL="285750" indent="-285750">
              <a:buFont typeface="Wingdings" panose="05000000000000000000" pitchFamily="2" charset="2"/>
              <a:buChar char="ü"/>
            </a:pPr>
            <a:r>
              <a:rPr lang="en-US" sz="2400" dirty="0">
                <a:latin typeface="Century Schoolbook" panose="02040604050505020304" pitchFamily="18" charset="0"/>
              </a:rPr>
              <a:t> Understand and apply concepts of Peace and Kindness in school, home, and community.</a:t>
            </a:r>
          </a:p>
          <a:p>
            <a:pPr marL="285750" indent="-285750">
              <a:buFont typeface="Wingdings" panose="05000000000000000000" pitchFamily="2" charset="2"/>
              <a:buChar char="ü"/>
            </a:pPr>
            <a:endParaRPr lang="en-US" sz="2400" dirty="0">
              <a:latin typeface="Century Schoolbook" panose="02040604050505020304" pitchFamily="18" charset="0"/>
            </a:endParaRPr>
          </a:p>
        </p:txBody>
      </p:sp>
    </p:spTree>
    <p:extLst>
      <p:ext uri="{BB962C8B-B14F-4D97-AF65-F5344CB8AC3E}">
        <p14:creationId xmlns:p14="http://schemas.microsoft.com/office/powerpoint/2010/main" val="701141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hout it Out! | The Success Series">
            <a:hlinkClick r:id="" action="ppaction://media"/>
            <a:extLst>
              <a:ext uri="{FF2B5EF4-FFF2-40B4-BE49-F238E27FC236}">
                <a16:creationId xmlns:a16="http://schemas.microsoft.com/office/drawing/2014/main" id="{F7C8C767-7556-499C-9B66-5DEE06760167}"/>
              </a:ext>
            </a:extLst>
          </p:cNvPr>
          <p:cNvPicPr>
            <a:picLocks noRot="1" noChangeAspect="1"/>
          </p:cNvPicPr>
          <p:nvPr>
            <a:videoFile r:link="rId1"/>
          </p:nvPr>
        </p:nvPicPr>
        <p:blipFill>
          <a:blip r:embed="rId3"/>
          <a:stretch>
            <a:fillRect/>
          </a:stretch>
        </p:blipFill>
        <p:spPr>
          <a:xfrm>
            <a:off x="922421" y="724903"/>
            <a:ext cx="10050379" cy="5653338"/>
          </a:xfrm>
          <a:prstGeom prst="rect">
            <a:avLst/>
          </a:prstGeom>
        </p:spPr>
      </p:pic>
    </p:spTree>
    <p:extLst>
      <p:ext uri="{BB962C8B-B14F-4D97-AF65-F5344CB8AC3E}">
        <p14:creationId xmlns:p14="http://schemas.microsoft.com/office/powerpoint/2010/main" val="2402679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A720615-C5C7-4889-9E20-393A9670B4AC}"/>
              </a:ext>
            </a:extLst>
          </p:cNvPr>
          <p:cNvPicPr>
            <a:picLocks noChangeAspect="1"/>
          </p:cNvPicPr>
          <p:nvPr/>
        </p:nvPicPr>
        <p:blipFill>
          <a:blip r:embed="rId2"/>
          <a:stretch>
            <a:fillRect/>
          </a:stretch>
        </p:blipFill>
        <p:spPr>
          <a:xfrm rot="16200000">
            <a:off x="5436325" y="1355129"/>
            <a:ext cx="5866227" cy="4429600"/>
          </a:xfrm>
          <a:prstGeom prst="rect">
            <a:avLst/>
          </a:prstGeom>
        </p:spPr>
      </p:pic>
      <p:pic>
        <p:nvPicPr>
          <p:cNvPr id="2" name="Picture 1">
            <a:extLst>
              <a:ext uri="{FF2B5EF4-FFF2-40B4-BE49-F238E27FC236}">
                <a16:creationId xmlns:a16="http://schemas.microsoft.com/office/drawing/2014/main" id="{793DB953-A0A7-4B16-954D-9A88873C81E9}"/>
              </a:ext>
            </a:extLst>
          </p:cNvPr>
          <p:cNvPicPr>
            <a:picLocks noChangeAspect="1"/>
          </p:cNvPicPr>
          <p:nvPr/>
        </p:nvPicPr>
        <p:blipFill>
          <a:blip r:embed="rId2"/>
          <a:stretch>
            <a:fillRect/>
          </a:stretch>
        </p:blipFill>
        <p:spPr>
          <a:xfrm rot="16200000">
            <a:off x="849667" y="1214201"/>
            <a:ext cx="5866227" cy="4429600"/>
          </a:xfrm>
          <a:prstGeom prst="rect">
            <a:avLst/>
          </a:prstGeom>
        </p:spPr>
      </p:pic>
      <p:sp>
        <p:nvSpPr>
          <p:cNvPr id="5" name="Rectangle 4">
            <a:extLst>
              <a:ext uri="{FF2B5EF4-FFF2-40B4-BE49-F238E27FC236}">
                <a16:creationId xmlns:a16="http://schemas.microsoft.com/office/drawing/2014/main" id="{F9A302BA-F914-4B9D-85A4-1374448BA2FE}"/>
              </a:ext>
            </a:extLst>
          </p:cNvPr>
          <p:cNvSpPr/>
          <p:nvPr/>
        </p:nvSpPr>
        <p:spPr>
          <a:xfrm>
            <a:off x="5148943" y="955220"/>
            <a:ext cx="696686" cy="533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Rectangle 5">
            <a:extLst>
              <a:ext uri="{FF2B5EF4-FFF2-40B4-BE49-F238E27FC236}">
                <a16:creationId xmlns:a16="http://schemas.microsoft.com/office/drawing/2014/main" id="{8DA6134C-E383-439C-8736-1917B1731D44}"/>
              </a:ext>
            </a:extLst>
          </p:cNvPr>
          <p:cNvSpPr/>
          <p:nvPr/>
        </p:nvSpPr>
        <p:spPr>
          <a:xfrm>
            <a:off x="9887551" y="906236"/>
            <a:ext cx="696686" cy="582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8" name="Straight Connector 7">
            <a:extLst>
              <a:ext uri="{FF2B5EF4-FFF2-40B4-BE49-F238E27FC236}">
                <a16:creationId xmlns:a16="http://schemas.microsoft.com/office/drawing/2014/main" id="{296E6D84-DED2-42EB-9335-103B0A48CC3E}"/>
              </a:ext>
            </a:extLst>
          </p:cNvPr>
          <p:cNvCxnSpPr>
            <a:cxnSpLocks/>
          </p:cNvCxnSpPr>
          <p:nvPr/>
        </p:nvCxnSpPr>
        <p:spPr>
          <a:xfrm flipV="1">
            <a:off x="3528647" y="2264898"/>
            <a:ext cx="0" cy="3137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FC933A2-C24B-4410-9622-C5FD470D9444}"/>
              </a:ext>
            </a:extLst>
          </p:cNvPr>
          <p:cNvSpPr/>
          <p:nvPr/>
        </p:nvSpPr>
        <p:spPr>
          <a:xfrm>
            <a:off x="5263243" y="1069520"/>
            <a:ext cx="696686" cy="533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0" name="Straight Connector 9">
            <a:extLst>
              <a:ext uri="{FF2B5EF4-FFF2-40B4-BE49-F238E27FC236}">
                <a16:creationId xmlns:a16="http://schemas.microsoft.com/office/drawing/2014/main" id="{EF60FAB7-5DF7-43DF-B59F-B1A6C451AD15}"/>
              </a:ext>
            </a:extLst>
          </p:cNvPr>
          <p:cNvCxnSpPr>
            <a:cxnSpLocks/>
          </p:cNvCxnSpPr>
          <p:nvPr/>
        </p:nvCxnSpPr>
        <p:spPr>
          <a:xfrm flipV="1">
            <a:off x="4001672" y="2381839"/>
            <a:ext cx="0" cy="2811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E858B66-3C40-4A6E-872D-089ADE3FC64A}"/>
              </a:ext>
            </a:extLst>
          </p:cNvPr>
          <p:cNvCxnSpPr>
            <a:cxnSpLocks/>
          </p:cNvCxnSpPr>
          <p:nvPr/>
        </p:nvCxnSpPr>
        <p:spPr>
          <a:xfrm flipV="1">
            <a:off x="3074963" y="2264899"/>
            <a:ext cx="0" cy="3137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12FDF13-4DD7-4BDD-BCD5-FF84B0B20B1F}"/>
              </a:ext>
            </a:extLst>
          </p:cNvPr>
          <p:cNvSpPr/>
          <p:nvPr/>
        </p:nvSpPr>
        <p:spPr>
          <a:xfrm>
            <a:off x="9777799" y="906235"/>
            <a:ext cx="696686" cy="533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7" name="Straight Connector 16">
            <a:extLst>
              <a:ext uri="{FF2B5EF4-FFF2-40B4-BE49-F238E27FC236}">
                <a16:creationId xmlns:a16="http://schemas.microsoft.com/office/drawing/2014/main" id="{E3C2AC12-64BC-44C3-A857-F4A1A71197D6}"/>
              </a:ext>
            </a:extLst>
          </p:cNvPr>
          <p:cNvCxnSpPr>
            <a:cxnSpLocks/>
          </p:cNvCxnSpPr>
          <p:nvPr/>
        </p:nvCxnSpPr>
        <p:spPr>
          <a:xfrm flipV="1">
            <a:off x="8241908" y="2369122"/>
            <a:ext cx="0" cy="319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61DB1CB-06F2-4182-907B-C4822A4F5AD0}"/>
              </a:ext>
            </a:extLst>
          </p:cNvPr>
          <p:cNvSpPr/>
          <p:nvPr/>
        </p:nvSpPr>
        <p:spPr>
          <a:xfrm>
            <a:off x="9892099" y="1020535"/>
            <a:ext cx="696686" cy="533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9" name="Straight Connector 18">
            <a:extLst>
              <a:ext uri="{FF2B5EF4-FFF2-40B4-BE49-F238E27FC236}">
                <a16:creationId xmlns:a16="http://schemas.microsoft.com/office/drawing/2014/main" id="{1CEE9491-843B-40CD-B6DF-FD8DC7C0B4D2}"/>
              </a:ext>
            </a:extLst>
          </p:cNvPr>
          <p:cNvCxnSpPr>
            <a:cxnSpLocks/>
          </p:cNvCxnSpPr>
          <p:nvPr/>
        </p:nvCxnSpPr>
        <p:spPr>
          <a:xfrm flipV="1">
            <a:off x="8700866" y="2369121"/>
            <a:ext cx="0" cy="2837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103B81A-F1AA-4F12-ABDB-990D2DD9F58B}"/>
              </a:ext>
            </a:extLst>
          </p:cNvPr>
          <p:cNvCxnSpPr>
            <a:cxnSpLocks/>
          </p:cNvCxnSpPr>
          <p:nvPr/>
        </p:nvCxnSpPr>
        <p:spPr>
          <a:xfrm flipV="1">
            <a:off x="7774158" y="2381840"/>
            <a:ext cx="0" cy="3217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5D154A3-3673-422D-A1E8-A574CA28EBF3}"/>
              </a:ext>
            </a:extLst>
          </p:cNvPr>
          <p:cNvCxnSpPr>
            <a:cxnSpLocks/>
          </p:cNvCxnSpPr>
          <p:nvPr/>
        </p:nvCxnSpPr>
        <p:spPr>
          <a:xfrm flipV="1">
            <a:off x="6096000" y="2"/>
            <a:ext cx="2" cy="68579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80E6DABA-AFFB-4607-8B14-B63D390B9FF7}"/>
              </a:ext>
            </a:extLst>
          </p:cNvPr>
          <p:cNvSpPr/>
          <p:nvPr/>
        </p:nvSpPr>
        <p:spPr>
          <a:xfrm>
            <a:off x="5547361" y="393895"/>
            <a:ext cx="510965" cy="844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a:extLst>
              <a:ext uri="{FF2B5EF4-FFF2-40B4-BE49-F238E27FC236}">
                <a16:creationId xmlns:a16="http://schemas.microsoft.com/office/drawing/2014/main" id="{88BFB688-6135-43AD-AB12-9CE2F737E446}"/>
              </a:ext>
            </a:extLst>
          </p:cNvPr>
          <p:cNvSpPr/>
          <p:nvPr/>
        </p:nvSpPr>
        <p:spPr>
          <a:xfrm>
            <a:off x="10113057" y="255187"/>
            <a:ext cx="510965" cy="844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2491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650CA9-C914-46D6-AEFB-6FDD147C7F26}"/>
              </a:ext>
            </a:extLst>
          </p:cNvPr>
          <p:cNvSpPr txBox="1">
            <a:spLocks/>
          </p:cNvSpPr>
          <p:nvPr/>
        </p:nvSpPr>
        <p:spPr>
          <a:xfrm>
            <a:off x="1069848" y="484632"/>
            <a:ext cx="10058400"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dirty="0">
                <a:latin typeface="Bookman Old Style" panose="02050604050505020204" pitchFamily="18" charset="0"/>
              </a:rPr>
              <a:t>Teacher Notes </a:t>
            </a:r>
          </a:p>
        </p:txBody>
      </p:sp>
      <p:sp>
        <p:nvSpPr>
          <p:cNvPr id="2" name="TextBox 1">
            <a:extLst>
              <a:ext uri="{FF2B5EF4-FFF2-40B4-BE49-F238E27FC236}">
                <a16:creationId xmlns:a16="http://schemas.microsoft.com/office/drawing/2014/main" id="{0B406E11-232E-462A-98D8-4A0EBE079D87}"/>
              </a:ext>
            </a:extLst>
          </p:cNvPr>
          <p:cNvSpPr txBox="1"/>
          <p:nvPr/>
        </p:nvSpPr>
        <p:spPr>
          <a:xfrm>
            <a:off x="390974" y="2396837"/>
            <a:ext cx="11232989" cy="2246769"/>
          </a:xfrm>
          <a:prstGeom prst="rect">
            <a:avLst/>
          </a:prstGeom>
          <a:noFill/>
        </p:spPr>
        <p:txBody>
          <a:bodyPr wrap="square" rtlCol="0">
            <a:spAutoFit/>
          </a:bodyPr>
          <a:lstStyle/>
          <a:p>
            <a:pPr marL="285750" indent="-285750">
              <a:buFont typeface="Wingdings" panose="05000000000000000000" pitchFamily="2" charset="2"/>
              <a:buChar char="ü"/>
            </a:pPr>
            <a:r>
              <a:rPr lang="en-US" sz="2800" dirty="0">
                <a:latin typeface="Century Schoolbook" panose="02040604050505020304" pitchFamily="18" charset="0"/>
              </a:rPr>
              <a:t> Dove templated will be in each teacher’s mailbox</a:t>
            </a:r>
          </a:p>
          <a:p>
            <a:pPr marL="285750" indent="-285750">
              <a:buFont typeface="Wingdings" panose="05000000000000000000" pitchFamily="2" charset="2"/>
              <a:buChar char="ü"/>
            </a:pPr>
            <a:endParaRPr lang="en-US" sz="2800" dirty="0">
              <a:latin typeface="Century Schoolbook" panose="02040604050505020304" pitchFamily="18" charset="0"/>
            </a:endParaRPr>
          </a:p>
          <a:p>
            <a:pPr marL="285750" indent="-285750">
              <a:buFont typeface="Wingdings" panose="05000000000000000000" pitchFamily="2" charset="2"/>
              <a:buChar char="ü"/>
            </a:pPr>
            <a:r>
              <a:rPr lang="en-US" sz="2800" dirty="0">
                <a:latin typeface="Century Schoolbook" panose="02040604050505020304" pitchFamily="18" charset="0"/>
              </a:rPr>
              <a:t> I have included printable R.A.C.K notes for students. </a:t>
            </a:r>
          </a:p>
          <a:p>
            <a:pPr marL="285750" indent="-285750">
              <a:buFont typeface="Wingdings" panose="05000000000000000000" pitchFamily="2" charset="2"/>
              <a:buChar char="ü"/>
            </a:pPr>
            <a:endParaRPr lang="en-US" sz="2800" dirty="0">
              <a:latin typeface="Century Schoolbook" panose="02040604050505020304" pitchFamily="18" charset="0"/>
            </a:endParaRPr>
          </a:p>
          <a:p>
            <a:r>
              <a:rPr lang="en-US" sz="2800" dirty="0">
                <a:latin typeface="Century Schoolbook" panose="02040604050505020304" pitchFamily="18" charset="0"/>
              </a:rPr>
              <a:t> </a:t>
            </a:r>
          </a:p>
        </p:txBody>
      </p:sp>
    </p:spTree>
    <p:extLst>
      <p:ext uri="{BB962C8B-B14F-4D97-AF65-F5344CB8AC3E}">
        <p14:creationId xmlns:p14="http://schemas.microsoft.com/office/powerpoint/2010/main" val="178547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7200" dirty="0">
                <a:solidFill>
                  <a:schemeClr val="bg1"/>
                </a:solidFill>
                <a:latin typeface="Bookman Old Style" panose="02050604050505020204" pitchFamily="18" charset="0"/>
              </a:rPr>
              <a:t>Monday</a:t>
            </a:r>
            <a:br>
              <a:rPr lang="en-US" sz="7200" dirty="0">
                <a:solidFill>
                  <a:schemeClr val="bg1"/>
                </a:solidFill>
                <a:latin typeface="Bookman Old Style" panose="02050604050505020204" pitchFamily="18" charset="0"/>
              </a:rPr>
            </a:br>
            <a:r>
              <a:rPr lang="en-US" dirty="0">
                <a:solidFill>
                  <a:schemeClr val="bg1"/>
                </a:solidFill>
                <a:latin typeface="Bookman Old Style" panose="02050604050505020204" pitchFamily="18" charset="0"/>
              </a:rPr>
              <a:t>Kindness </a:t>
            </a:r>
          </a:p>
        </p:txBody>
      </p:sp>
    </p:spTree>
    <p:extLst>
      <p:ext uri="{BB962C8B-B14F-4D97-AF65-F5344CB8AC3E}">
        <p14:creationId xmlns:p14="http://schemas.microsoft.com/office/powerpoint/2010/main" val="109136393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Picture 17" descr="A close up of a logo&#10;&#10;Description generated with high confidence">
            <a:extLst>
              <a:ext uri="{FF2B5EF4-FFF2-40B4-BE49-F238E27FC236}">
                <a16:creationId xmlns:a16="http://schemas.microsoft.com/office/drawing/2014/main" id="{7D8A9D14-31B8-4EC9-BEFD-AE946845B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35" y="2090737"/>
            <a:ext cx="5010150" cy="2676525"/>
          </a:xfrm>
          <a:prstGeom prst="rect">
            <a:avLst/>
          </a:prstGeom>
          <a:ln>
            <a:noFill/>
          </a:ln>
          <a:effectLst>
            <a:softEdge rad="112500"/>
          </a:effectLst>
        </p:spPr>
      </p:pic>
      <p:sp>
        <p:nvSpPr>
          <p:cNvPr id="20" name="Rectangle 19">
            <a:extLst>
              <a:ext uri="{FF2B5EF4-FFF2-40B4-BE49-F238E27FC236}">
                <a16:creationId xmlns:a16="http://schemas.microsoft.com/office/drawing/2014/main" id="{1F5AF883-4262-42B4-B478-E88EA3C43A84}"/>
              </a:ext>
            </a:extLst>
          </p:cNvPr>
          <p:cNvSpPr/>
          <p:nvPr/>
        </p:nvSpPr>
        <p:spPr>
          <a:xfrm>
            <a:off x="5445020" y="3244334"/>
            <a:ext cx="1301959" cy="369332"/>
          </a:xfrm>
          <a:prstGeom prst="rect">
            <a:avLst/>
          </a:prstGeom>
        </p:spPr>
        <p:txBody>
          <a:bodyPr wrap="none">
            <a:spAutoFit/>
          </a:bodyPr>
          <a:lstStyle/>
          <a:p>
            <a:r>
              <a:rPr lang="en-US" dirty="0">
                <a:solidFill>
                  <a:schemeClr val="bg1"/>
                </a:solidFill>
                <a:latin typeface="Bookman Old Style" panose="02050604050505020204" pitchFamily="18" charset="0"/>
              </a:rPr>
              <a:t>Kindness </a:t>
            </a:r>
            <a:endParaRPr lang="en-US" dirty="0"/>
          </a:p>
        </p:txBody>
      </p:sp>
      <p:sp>
        <p:nvSpPr>
          <p:cNvPr id="24" name="Rectangle 23">
            <a:extLst>
              <a:ext uri="{FF2B5EF4-FFF2-40B4-BE49-F238E27FC236}">
                <a16:creationId xmlns:a16="http://schemas.microsoft.com/office/drawing/2014/main" id="{D6C4D28A-A09A-4280-BDC0-1E733B3CFCC5}"/>
              </a:ext>
            </a:extLst>
          </p:cNvPr>
          <p:cNvSpPr/>
          <p:nvPr/>
        </p:nvSpPr>
        <p:spPr>
          <a:xfrm flipH="1">
            <a:off x="3756075" y="-17535"/>
            <a:ext cx="8435925" cy="1323439"/>
          </a:xfrm>
          <a:prstGeom prst="rect">
            <a:avLst/>
          </a:prstGeom>
        </p:spPr>
        <p:txBody>
          <a:bodyPr wrap="square">
            <a:spAutoFit/>
          </a:bodyPr>
          <a:lstStyle/>
          <a:p>
            <a:pPr algn="ctr"/>
            <a:r>
              <a:rPr lang="en-US" sz="4400" dirty="0">
                <a:latin typeface="Century Schoolbook" panose="02040604050505020304" pitchFamily="18" charset="0"/>
              </a:rPr>
              <a:t>R.A.C.K</a:t>
            </a:r>
          </a:p>
          <a:p>
            <a:pPr algn="ctr"/>
            <a:r>
              <a:rPr lang="en-US" sz="3600" dirty="0">
                <a:latin typeface="Century Schoolbook" panose="02040604050505020304" pitchFamily="18" charset="0"/>
              </a:rPr>
              <a:t>Random Acts of  Christmas Kindness</a:t>
            </a:r>
          </a:p>
        </p:txBody>
      </p:sp>
      <p:sp>
        <p:nvSpPr>
          <p:cNvPr id="25" name="TextBox 24">
            <a:extLst>
              <a:ext uri="{FF2B5EF4-FFF2-40B4-BE49-F238E27FC236}">
                <a16:creationId xmlns:a16="http://schemas.microsoft.com/office/drawing/2014/main" id="{5636902F-A0B6-4E9D-9680-D45EFB9E0EAB}"/>
              </a:ext>
            </a:extLst>
          </p:cNvPr>
          <p:cNvSpPr txBox="1"/>
          <p:nvPr/>
        </p:nvSpPr>
        <p:spPr>
          <a:xfrm>
            <a:off x="6059458" y="2107708"/>
            <a:ext cx="5310666" cy="4031873"/>
          </a:xfrm>
          <a:prstGeom prst="rect">
            <a:avLst/>
          </a:prstGeom>
          <a:noFill/>
        </p:spPr>
        <p:txBody>
          <a:bodyPr wrap="square" rtlCol="0">
            <a:spAutoFit/>
          </a:bodyPr>
          <a:lstStyle/>
          <a:p>
            <a:pPr marL="285750" indent="-285750">
              <a:buFont typeface="Wingdings" panose="05000000000000000000" pitchFamily="2" charset="2"/>
              <a:buChar char="ü"/>
            </a:pPr>
            <a:r>
              <a:rPr lang="en-US" sz="3200" dirty="0">
                <a:latin typeface="Century Schoolbook" panose="02040604050505020304" pitchFamily="18" charset="0"/>
              </a:rPr>
              <a:t>Share a R.A.C.K you have done for </a:t>
            </a:r>
            <a:r>
              <a:rPr lang="en-US" sz="3200" b="1" dirty="0">
                <a:latin typeface="Century Schoolbook" panose="02040604050505020304" pitchFamily="18" charset="0"/>
              </a:rPr>
              <a:t>someone else </a:t>
            </a:r>
          </a:p>
          <a:p>
            <a:pPr marL="285750" indent="-285750">
              <a:buFont typeface="Wingdings" panose="05000000000000000000" pitchFamily="2" charset="2"/>
              <a:buChar char="ü"/>
            </a:pPr>
            <a:endParaRPr lang="en-US" sz="3200" dirty="0">
              <a:latin typeface="Century Schoolbook" panose="02040604050505020304" pitchFamily="18" charset="0"/>
            </a:endParaRPr>
          </a:p>
          <a:p>
            <a:pPr marL="285750" indent="-285750">
              <a:buFont typeface="Wingdings" panose="05000000000000000000" pitchFamily="2" charset="2"/>
              <a:buChar char="ü"/>
            </a:pPr>
            <a:endParaRPr lang="en-US" sz="3200" dirty="0">
              <a:latin typeface="Century Schoolbook" panose="02040604050505020304" pitchFamily="18" charset="0"/>
            </a:endParaRPr>
          </a:p>
          <a:p>
            <a:pPr marL="285750" indent="-285750">
              <a:buFont typeface="Wingdings" panose="05000000000000000000" pitchFamily="2" charset="2"/>
              <a:buChar char="ü"/>
            </a:pPr>
            <a:r>
              <a:rPr lang="en-US" sz="3200" dirty="0">
                <a:latin typeface="Century Schoolbook" panose="02040604050505020304" pitchFamily="18" charset="0"/>
              </a:rPr>
              <a:t>Share a R.A.C.K someone has done for YOU </a:t>
            </a:r>
          </a:p>
        </p:txBody>
      </p:sp>
      <p:cxnSp>
        <p:nvCxnSpPr>
          <p:cNvPr id="27" name="Straight Connector 26">
            <a:extLst>
              <a:ext uri="{FF2B5EF4-FFF2-40B4-BE49-F238E27FC236}">
                <a16:creationId xmlns:a16="http://schemas.microsoft.com/office/drawing/2014/main" id="{9B24FBD0-F5FD-4179-8443-E6010C74BA02}"/>
              </a:ext>
            </a:extLst>
          </p:cNvPr>
          <p:cNvCxnSpPr>
            <a:cxnSpLocks/>
          </p:cNvCxnSpPr>
          <p:nvPr/>
        </p:nvCxnSpPr>
        <p:spPr>
          <a:xfrm>
            <a:off x="5614876" y="1644580"/>
            <a:ext cx="5073039" cy="0"/>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656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02A825-7218-4E34-8CE8-52ACB006B8B2}"/>
              </a:ext>
            </a:extLst>
          </p:cNvPr>
          <p:cNvSpPr txBox="1"/>
          <p:nvPr/>
        </p:nvSpPr>
        <p:spPr>
          <a:xfrm>
            <a:off x="2438400" y="221673"/>
            <a:ext cx="8645236" cy="1015663"/>
          </a:xfrm>
          <a:prstGeom prst="rect">
            <a:avLst/>
          </a:prstGeom>
          <a:noFill/>
        </p:spPr>
        <p:txBody>
          <a:bodyPr wrap="square" rtlCol="0">
            <a:spAutoFit/>
          </a:bodyPr>
          <a:lstStyle/>
          <a:p>
            <a:r>
              <a:rPr lang="en-US" sz="6000" dirty="0">
                <a:latin typeface="Century Schoolbook" panose="02040604050505020304" pitchFamily="18" charset="0"/>
              </a:rPr>
              <a:t>Video:</a:t>
            </a:r>
          </a:p>
        </p:txBody>
      </p:sp>
      <p:pic>
        <p:nvPicPr>
          <p:cNvPr id="6" name="Online Media 5" title="Life Vest Inside - Kindness Boomerang - &quot;One Day&quot;">
            <a:hlinkClick r:id="" action="ppaction://media"/>
            <a:extLst>
              <a:ext uri="{FF2B5EF4-FFF2-40B4-BE49-F238E27FC236}">
                <a16:creationId xmlns:a16="http://schemas.microsoft.com/office/drawing/2014/main" id="{54C2DAED-14EC-45FA-AA77-38B4239490BE}"/>
              </a:ext>
            </a:extLst>
          </p:cNvPr>
          <p:cNvPicPr>
            <a:picLocks noRot="1" noChangeAspect="1"/>
          </p:cNvPicPr>
          <p:nvPr>
            <a:videoFile r:link="rId1"/>
          </p:nvPr>
        </p:nvPicPr>
        <p:blipFill>
          <a:blip r:embed="rId3"/>
          <a:stretch>
            <a:fillRect/>
          </a:stretch>
        </p:blipFill>
        <p:spPr>
          <a:xfrm>
            <a:off x="1707406" y="1373868"/>
            <a:ext cx="8645236" cy="4862946"/>
          </a:xfrm>
          <a:prstGeom prst="rect">
            <a:avLst/>
          </a:prstGeom>
        </p:spPr>
      </p:pic>
      <p:sp>
        <p:nvSpPr>
          <p:cNvPr id="7" name="Rectangle 6">
            <a:extLst>
              <a:ext uri="{FF2B5EF4-FFF2-40B4-BE49-F238E27FC236}">
                <a16:creationId xmlns:a16="http://schemas.microsoft.com/office/drawing/2014/main" id="{83F882F3-16DA-4748-A782-9B5869E53658}"/>
              </a:ext>
            </a:extLst>
          </p:cNvPr>
          <p:cNvSpPr/>
          <p:nvPr/>
        </p:nvSpPr>
        <p:spPr>
          <a:xfrm>
            <a:off x="4460107" y="6276028"/>
            <a:ext cx="3139834" cy="646331"/>
          </a:xfrm>
          <a:prstGeom prst="rect">
            <a:avLst/>
          </a:prstGeom>
        </p:spPr>
        <p:txBody>
          <a:bodyPr wrap="none">
            <a:spAutoFit/>
          </a:bodyPr>
          <a:lstStyle/>
          <a:p>
            <a:r>
              <a:rPr lang="en-US" dirty="0">
                <a:hlinkClick r:id="rId4"/>
              </a:rPr>
              <a:t>https://youtu.be/nwAYpLVyeFU</a:t>
            </a:r>
            <a:endParaRPr lang="en-US" dirty="0"/>
          </a:p>
          <a:p>
            <a:endParaRPr lang="en-US" dirty="0"/>
          </a:p>
        </p:txBody>
      </p:sp>
    </p:spTree>
    <p:extLst>
      <p:ext uri="{BB962C8B-B14F-4D97-AF65-F5344CB8AC3E}">
        <p14:creationId xmlns:p14="http://schemas.microsoft.com/office/powerpoint/2010/main" val="1134475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D3B40-750E-489C-8008-855BD1199FDE}"/>
              </a:ext>
            </a:extLst>
          </p:cNvPr>
          <p:cNvSpPr>
            <a:spLocks noGrp="1"/>
          </p:cNvSpPr>
          <p:nvPr>
            <p:ph type="title" idx="4294967295"/>
          </p:nvPr>
        </p:nvSpPr>
        <p:spPr>
          <a:xfrm>
            <a:off x="457200" y="268143"/>
            <a:ext cx="10515600" cy="1325563"/>
          </a:xfrm>
          <a:prstGeom prst="rect">
            <a:avLst/>
          </a:prstGeom>
        </p:spPr>
        <p:txBody>
          <a:bodyPr/>
          <a:lstStyle/>
          <a:p>
            <a:r>
              <a:rPr lang="en-US" sz="6600" dirty="0">
                <a:latin typeface="Bookman Old Style" panose="02050604050505020204" pitchFamily="18" charset="0"/>
              </a:rPr>
              <a:t>Class Discussion </a:t>
            </a:r>
          </a:p>
        </p:txBody>
      </p:sp>
      <p:sp>
        <p:nvSpPr>
          <p:cNvPr id="4" name="TextBox 3">
            <a:extLst>
              <a:ext uri="{FF2B5EF4-FFF2-40B4-BE49-F238E27FC236}">
                <a16:creationId xmlns:a16="http://schemas.microsoft.com/office/drawing/2014/main" id="{0ABF5B49-286C-4D17-919B-68F95EB5D0BC}"/>
              </a:ext>
            </a:extLst>
          </p:cNvPr>
          <p:cNvSpPr txBox="1"/>
          <p:nvPr/>
        </p:nvSpPr>
        <p:spPr>
          <a:xfrm>
            <a:off x="457200" y="1730326"/>
            <a:ext cx="10923563" cy="3970318"/>
          </a:xfrm>
          <a:prstGeom prst="rect">
            <a:avLst/>
          </a:prstGeom>
          <a:noFill/>
        </p:spPr>
        <p:txBody>
          <a:bodyPr wrap="square" rtlCol="0">
            <a:spAutoFit/>
          </a:bodyPr>
          <a:lstStyle/>
          <a:p>
            <a:pPr marL="285750" indent="-285750">
              <a:buFont typeface="Wingdings" panose="05000000000000000000" pitchFamily="2" charset="2"/>
              <a:buChar char="ü"/>
            </a:pPr>
            <a:r>
              <a:rPr lang="en-US" sz="3600" dirty="0">
                <a:latin typeface="Century Schoolbook" panose="02040604050505020304" pitchFamily="18" charset="0"/>
              </a:rPr>
              <a:t>  What does Kindness Boomerang mean?</a:t>
            </a:r>
          </a:p>
          <a:p>
            <a:pPr marL="285750" indent="-285750">
              <a:buFont typeface="Wingdings" panose="05000000000000000000" pitchFamily="2" charset="2"/>
              <a:buChar char="ü"/>
            </a:pPr>
            <a:endParaRPr lang="en-US" sz="3600" dirty="0">
              <a:latin typeface="Century Schoolbook" panose="02040604050505020304" pitchFamily="18" charset="0"/>
            </a:endParaRPr>
          </a:p>
          <a:p>
            <a:pPr marL="285750" indent="-285750">
              <a:buFont typeface="Wingdings" panose="05000000000000000000" pitchFamily="2" charset="2"/>
              <a:buChar char="ü"/>
            </a:pPr>
            <a:r>
              <a:rPr lang="en-US" sz="3600" dirty="0">
                <a:latin typeface="Century Schoolbook" panose="02040604050505020304" pitchFamily="18" charset="0"/>
              </a:rPr>
              <a:t>  What are some R.A.C.K ideas for school, home, and your neighborhood. </a:t>
            </a:r>
          </a:p>
          <a:p>
            <a:pPr marL="285750" indent="-285750">
              <a:buFont typeface="Wingdings" panose="05000000000000000000" pitchFamily="2" charset="2"/>
              <a:buChar char="ü"/>
            </a:pPr>
            <a:endParaRPr lang="en-US" sz="3600" dirty="0">
              <a:latin typeface="Century Schoolbook" panose="02040604050505020304" pitchFamily="18" charset="0"/>
            </a:endParaRPr>
          </a:p>
          <a:p>
            <a:pPr marL="285750" indent="-285750">
              <a:buFont typeface="Wingdings" panose="05000000000000000000" pitchFamily="2" charset="2"/>
              <a:buChar char="ü"/>
            </a:pPr>
            <a:r>
              <a:rPr lang="en-US" sz="3600" dirty="0">
                <a:latin typeface="Century Schoolbook" panose="02040604050505020304" pitchFamily="18" charset="0"/>
              </a:rPr>
              <a:t> Be prepared to share one R.A.C.K you did tomorrow.</a:t>
            </a:r>
          </a:p>
        </p:txBody>
      </p:sp>
    </p:spTree>
    <p:extLst>
      <p:ext uri="{BB962C8B-B14F-4D97-AF65-F5344CB8AC3E}">
        <p14:creationId xmlns:p14="http://schemas.microsoft.com/office/powerpoint/2010/main" val="1038772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piece of paper&#10;&#10;Description generated with high confidence">
            <a:extLst>
              <a:ext uri="{FF2B5EF4-FFF2-40B4-BE49-F238E27FC236}">
                <a16:creationId xmlns:a16="http://schemas.microsoft.com/office/drawing/2014/main" id="{C4825164-F254-42EF-84CF-BD5FB85B3B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564" y="0"/>
            <a:ext cx="8746487" cy="6559866"/>
          </a:xfrm>
          <a:prstGeom prst="rect">
            <a:avLst/>
          </a:prstGeom>
        </p:spPr>
      </p:pic>
    </p:spTree>
    <p:extLst>
      <p:ext uri="{BB962C8B-B14F-4D97-AF65-F5344CB8AC3E}">
        <p14:creationId xmlns:p14="http://schemas.microsoft.com/office/powerpoint/2010/main" val="3288863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705</Words>
  <Application>Microsoft Office PowerPoint</Application>
  <PresentationFormat>Widescreen</PresentationFormat>
  <Paragraphs>92</Paragraphs>
  <Slides>31</Slides>
  <Notes>0</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Bookman Old Style</vt:lpstr>
      <vt:lpstr>Calibri</vt:lpstr>
      <vt:lpstr>Calibri Light</vt:lpstr>
      <vt:lpstr>Century Schoolbook</vt:lpstr>
      <vt:lpstr>Impact</vt:lpstr>
      <vt:lpstr>Times New Roman</vt:lpstr>
      <vt:lpstr>Wingdings</vt:lpstr>
      <vt:lpstr>Office Theme</vt:lpstr>
      <vt:lpstr>PowerPoint Presentation</vt:lpstr>
      <vt:lpstr>PowerPoint Presentation</vt:lpstr>
      <vt:lpstr>PowerPoint Presentation</vt:lpstr>
      <vt:lpstr>PowerPoint Presentation</vt:lpstr>
      <vt:lpstr>Monday Kindness </vt:lpstr>
      <vt:lpstr>PowerPoint Presentation</vt:lpstr>
      <vt:lpstr>PowerPoint Presentation</vt:lpstr>
      <vt:lpstr>Class Discussion </vt:lpstr>
      <vt:lpstr>PowerPoint Presentation</vt:lpstr>
      <vt:lpstr>PowerPoint Presentation</vt:lpstr>
      <vt:lpstr>Tuesday Science of Kindness </vt:lpstr>
      <vt:lpstr>Collaboration </vt:lpstr>
      <vt:lpstr>PowerPoint Presentation</vt:lpstr>
      <vt:lpstr>PowerPoint Presentation</vt:lpstr>
      <vt:lpstr>Wednesday Random Acts of Compliments  </vt:lpstr>
      <vt:lpstr>Discussion  This week we have discussed Random Acts of Kindness; how it can boomerang &amp; make us happier  Today we are going to look at how just a compliment can be an act of kindness </vt:lpstr>
      <vt:lpstr>PowerPoint Presentation</vt:lpstr>
      <vt:lpstr>PowerPoint Presentation</vt:lpstr>
      <vt:lpstr>Thursday </vt:lpstr>
      <vt:lpstr>PowerPoint Presentation</vt:lpstr>
      <vt:lpstr>PowerPoint Presentation</vt:lpstr>
      <vt:lpstr>Friday  </vt:lpstr>
      <vt:lpstr>Peace Doves</vt:lpstr>
      <vt:lpstr>PowerPoint Presentation</vt:lpstr>
      <vt:lpstr>PowerPoint Presentation</vt:lpstr>
      <vt:lpstr>PowerPoint Presentation</vt:lpstr>
      <vt:lpstr>PowerPoint Presentation</vt:lpstr>
      <vt:lpstr>PowerPoint Presentation</vt:lpstr>
      <vt:lpstr>Class Activity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Hendricks</dc:creator>
  <cp:lastModifiedBy>Hannah Hendricks</cp:lastModifiedBy>
  <cp:revision>3</cp:revision>
  <dcterms:created xsi:type="dcterms:W3CDTF">2018-12-11T02:34:25Z</dcterms:created>
  <dcterms:modified xsi:type="dcterms:W3CDTF">2018-12-11T02:52:06Z</dcterms:modified>
</cp:coreProperties>
</file>