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271" r:id="rId3"/>
    <p:sldId id="422" r:id="rId4"/>
    <p:sldId id="399" r:id="rId5"/>
    <p:sldId id="378" r:id="rId6"/>
    <p:sldId id="382" r:id="rId7"/>
    <p:sldId id="412" r:id="rId8"/>
    <p:sldId id="411" r:id="rId9"/>
    <p:sldId id="413" r:id="rId10"/>
    <p:sldId id="409" r:id="rId11"/>
    <p:sldId id="410" r:id="rId12"/>
    <p:sldId id="420" r:id="rId13"/>
    <p:sldId id="414" r:id="rId14"/>
    <p:sldId id="417" r:id="rId15"/>
    <p:sldId id="418" r:id="rId16"/>
    <p:sldId id="419" r:id="rId17"/>
    <p:sldId id="384" r:id="rId18"/>
    <p:sldId id="299" r:id="rId19"/>
    <p:sldId id="415" r:id="rId20"/>
    <p:sldId id="421" r:id="rId21"/>
    <p:sldId id="335" r:id="rId22"/>
    <p:sldId id="416" r:id="rId23"/>
    <p:sldId id="326" r:id="rId24"/>
    <p:sldId id="3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E2227C-63BD-4421-954E-B6BE2267348A}" v="56" dt="2019-03-11T03:03:27.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0" autoAdjust="0"/>
    <p:restoredTop sz="94660"/>
  </p:normalViewPr>
  <p:slideViewPr>
    <p:cSldViewPr snapToGrid="0">
      <p:cViewPr varScale="1">
        <p:scale>
          <a:sx n="68" d="100"/>
          <a:sy n="68" d="100"/>
        </p:scale>
        <p:origin x="870" y="72"/>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0DD4F-D37C-40D8-A4DD-E262BB36FAD0}" type="datetimeFigureOut">
              <a:rPr lang="en-US" smtClean="0"/>
              <a:t>3/17/2019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6BA0D-3F2F-4D34-BC5B-C1EF32D44106}" type="slidenum">
              <a:rPr lang="en-US" smtClean="0"/>
              <a:t>‹#›</a:t>
            </a:fld>
            <a:endParaRPr lang="en-US"/>
          </a:p>
        </p:txBody>
      </p:sp>
    </p:spTree>
    <p:extLst>
      <p:ext uri="{BB962C8B-B14F-4D97-AF65-F5344CB8AC3E}">
        <p14:creationId xmlns:p14="http://schemas.microsoft.com/office/powerpoint/2010/main" val="99254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3/17/2019</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oKrpuu47YE" TargetMode="External"/><Relationship Id="rId2" Type="http://schemas.openxmlformats.org/officeDocument/2006/relationships/slideLayout" Target="../slideLayouts/slideLayout4.xml"/><Relationship Id="rId1" Type="http://schemas.openxmlformats.org/officeDocument/2006/relationships/video" Target="https://www.youtube.com/embed/LoKrpuu47YE" TargetMode="Externa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sjlO7ELEvc" TargetMode="External"/><Relationship Id="rId2" Type="http://schemas.openxmlformats.org/officeDocument/2006/relationships/slideLayout" Target="../slideLayouts/slideLayout7.xml"/><Relationship Id="rId1" Type="http://schemas.openxmlformats.org/officeDocument/2006/relationships/video" Target="https://www.youtube.com/embed/asjlO7ELEvc"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5531C-AA7B-470A-A717-C8F63BE06521}"/>
              </a:ext>
            </a:extLst>
          </p:cNvPr>
          <p:cNvSpPr/>
          <p:nvPr/>
        </p:nvSpPr>
        <p:spPr>
          <a:xfrm>
            <a:off x="2148114" y="756871"/>
            <a:ext cx="7418809" cy="2308324"/>
          </a:xfrm>
          <a:prstGeom prst="rect">
            <a:avLst/>
          </a:prstGeom>
        </p:spPr>
        <p:txBody>
          <a:bodyPr wrap="square">
            <a:spAutoFit/>
          </a:bodyPr>
          <a:lstStyle/>
          <a:p>
            <a:pPr algn="ctr"/>
            <a:r>
              <a:rPr lang="en-US" sz="4800" dirty="0">
                <a:latin typeface="Century Schoolbook" panose="02040604050505020304" pitchFamily="18" charset="0"/>
              </a:rPr>
              <a:t>Conflict Management</a:t>
            </a:r>
          </a:p>
          <a:p>
            <a:pPr algn="ctr"/>
            <a:r>
              <a:rPr lang="en-US" sz="4800" dirty="0">
                <a:latin typeface="Century Schoolbook" panose="02040604050505020304" pitchFamily="18" charset="0"/>
              </a:rPr>
              <a:t>SEL Lesson </a:t>
            </a:r>
          </a:p>
          <a:p>
            <a:pPr algn="ctr"/>
            <a:r>
              <a:rPr lang="en-US" sz="4800" dirty="0">
                <a:latin typeface="Century Schoolbook" panose="02040604050505020304" pitchFamily="18" charset="0"/>
              </a:rPr>
              <a:t>3/4/19-3/8/19 </a:t>
            </a:r>
          </a:p>
        </p:txBody>
      </p:sp>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endParaRPr lang="en-US" sz="36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3900184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4660231" y="-177231"/>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Making Connection</a:t>
            </a:r>
            <a:endParaRPr lang="en-US" sz="54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8AF4506-41FB-467B-9F43-44D770424394}"/>
              </a:ext>
            </a:extLst>
          </p:cNvPr>
          <p:cNvSpPr txBox="1"/>
          <p:nvPr/>
        </p:nvSpPr>
        <p:spPr>
          <a:xfrm>
            <a:off x="5838092" y="1899138"/>
            <a:ext cx="6079677" cy="3416320"/>
          </a:xfrm>
          <a:prstGeom prst="rect">
            <a:avLst/>
          </a:prstGeom>
          <a:noFill/>
        </p:spPr>
        <p:txBody>
          <a:bodyPr wrap="square" rtlCol="0">
            <a:spAutoFit/>
          </a:bodyPr>
          <a:lstStyle/>
          <a:p>
            <a:pPr marL="742950" indent="-742950">
              <a:buFont typeface="+mj-lt"/>
              <a:buAutoNum type="arabicPeriod"/>
            </a:pPr>
            <a:r>
              <a:rPr lang="en-US" sz="3600" dirty="0">
                <a:latin typeface="Century Schoolbook" panose="02040604050505020304" pitchFamily="18" charset="0"/>
              </a:rPr>
              <a:t>What strategies have you used to solve conflict?</a:t>
            </a:r>
          </a:p>
          <a:p>
            <a:pPr marL="742950" indent="-742950">
              <a:buFont typeface="+mj-lt"/>
              <a:buAutoNum type="arabicPeriod"/>
            </a:pPr>
            <a:endParaRPr lang="en-US" sz="3600" dirty="0">
              <a:latin typeface="Century Schoolbook" panose="02040604050505020304" pitchFamily="18" charset="0"/>
            </a:endParaRPr>
          </a:p>
          <a:p>
            <a:pPr marL="742950" indent="-742950">
              <a:buFont typeface="+mj-lt"/>
              <a:buAutoNum type="arabicPeriod"/>
            </a:pPr>
            <a:r>
              <a:rPr lang="en-US" sz="3600" dirty="0">
                <a:latin typeface="Century Schoolbook" panose="02040604050505020304" pitchFamily="18" charset="0"/>
              </a:rPr>
              <a:t>What strategy worked best?</a:t>
            </a:r>
          </a:p>
        </p:txBody>
      </p:sp>
      <p:pic>
        <p:nvPicPr>
          <p:cNvPr id="5" name="Picture 4" descr="A close up of a womans face&#10;&#10;Description automatically generated">
            <a:extLst>
              <a:ext uri="{FF2B5EF4-FFF2-40B4-BE49-F238E27FC236}">
                <a16:creationId xmlns:a16="http://schemas.microsoft.com/office/drawing/2014/main" id="{DE5C7039-9BDE-4781-9C70-2AD29BC5C955}"/>
              </a:ext>
            </a:extLst>
          </p:cNvPr>
          <p:cNvPicPr>
            <a:picLocks noChangeAspect="1"/>
          </p:cNvPicPr>
          <p:nvPr/>
        </p:nvPicPr>
        <p:blipFill rotWithShape="1">
          <a:blip r:embed="rId3">
            <a:extLst>
              <a:ext uri="{28A0092B-C50C-407E-A947-70E740481C1C}">
                <a14:useLocalDpi xmlns:a14="http://schemas.microsoft.com/office/drawing/2010/main" val="0"/>
              </a:ext>
            </a:extLst>
          </a:blip>
          <a:srcRect l="15948" t="22493"/>
          <a:stretch/>
        </p:blipFill>
        <p:spPr>
          <a:xfrm>
            <a:off x="94643" y="1934307"/>
            <a:ext cx="4322368" cy="2989385"/>
          </a:xfrm>
          <a:prstGeom prst="rect">
            <a:avLst/>
          </a:prstGeom>
        </p:spPr>
      </p:pic>
    </p:spTree>
    <p:extLst>
      <p:ext uri="{BB962C8B-B14F-4D97-AF65-F5344CB8AC3E}">
        <p14:creationId xmlns:p14="http://schemas.microsoft.com/office/powerpoint/2010/main" val="122113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516A-6278-43BD-ADEC-47CD8D2D9639}"/>
              </a:ext>
            </a:extLst>
          </p:cNvPr>
          <p:cNvSpPr txBox="1">
            <a:spLocks/>
          </p:cNvSpPr>
          <p:nvPr/>
        </p:nvSpPr>
        <p:spPr>
          <a:xfrm>
            <a:off x="798287" y="113055"/>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 Activity</a:t>
            </a:r>
          </a:p>
        </p:txBody>
      </p:sp>
      <p:sp>
        <p:nvSpPr>
          <p:cNvPr id="3" name="TextBox 2">
            <a:extLst>
              <a:ext uri="{FF2B5EF4-FFF2-40B4-BE49-F238E27FC236}">
                <a16:creationId xmlns:a16="http://schemas.microsoft.com/office/drawing/2014/main" id="{0FF0B39B-1EE3-4BE8-AD02-5250434D2C62}"/>
              </a:ext>
            </a:extLst>
          </p:cNvPr>
          <p:cNvSpPr txBox="1"/>
          <p:nvPr/>
        </p:nvSpPr>
        <p:spPr>
          <a:xfrm>
            <a:off x="407963" y="1790695"/>
            <a:ext cx="10576002" cy="3455241"/>
          </a:xfrm>
          <a:prstGeom prst="rect">
            <a:avLst/>
          </a:prstGeom>
          <a:noFill/>
        </p:spPr>
        <p:txBody>
          <a:bodyPr wrap="square" rtlCol="0">
            <a:spAutoFit/>
          </a:bodyPr>
          <a:lstStyle/>
          <a:p>
            <a:r>
              <a:rPr lang="en-US" sz="2800" b="1" u="sng" dirty="0">
                <a:latin typeface="Century Schoolbook" panose="02040604050505020304" pitchFamily="18" charset="0"/>
              </a:rPr>
              <a:t>Directions:</a:t>
            </a:r>
          </a:p>
          <a:p>
            <a:endParaRPr lang="en-US" sz="2800" dirty="0">
              <a:latin typeface="Century Schoolbook" panose="02040604050505020304" pitchFamily="18" charset="0"/>
            </a:endParaRPr>
          </a:p>
          <a:p>
            <a:pPr marL="800100" lvl="1" indent="-342900">
              <a:lnSpc>
                <a:spcPct val="150000"/>
              </a:lnSpc>
              <a:buFont typeface="+mj-lt"/>
              <a:buAutoNum type="arabicPeriod"/>
            </a:pPr>
            <a:r>
              <a:rPr lang="en-US" sz="2800" dirty="0">
                <a:latin typeface="Century Schoolbook" panose="02040604050505020304" pitchFamily="18" charset="0"/>
              </a:rPr>
              <a:t>Read each conflict scenario </a:t>
            </a:r>
          </a:p>
          <a:p>
            <a:pPr marL="800100" lvl="1" indent="-342900">
              <a:lnSpc>
                <a:spcPct val="150000"/>
              </a:lnSpc>
              <a:buFont typeface="+mj-lt"/>
              <a:buAutoNum type="arabicPeriod"/>
            </a:pPr>
            <a:r>
              <a:rPr lang="en-US" sz="2800" dirty="0">
                <a:latin typeface="Century Schoolbook" panose="02040604050505020304" pitchFamily="18" charset="0"/>
              </a:rPr>
              <a:t>Use “Top 50  Conflict Resolution Strategies” to choose best conflict strategy for scenario </a:t>
            </a:r>
          </a:p>
          <a:p>
            <a:pPr marL="800100" lvl="1" indent="-342900">
              <a:lnSpc>
                <a:spcPct val="150000"/>
              </a:lnSpc>
              <a:buFont typeface="+mj-lt"/>
              <a:buAutoNum type="arabicPeriod"/>
            </a:pPr>
            <a:r>
              <a:rPr lang="en-US" sz="2800" dirty="0">
                <a:latin typeface="Century Schoolbook" panose="02040604050505020304" pitchFamily="18" charset="0"/>
              </a:rPr>
              <a:t>Share your strategy with class </a:t>
            </a:r>
          </a:p>
        </p:txBody>
      </p:sp>
      <p:pic>
        <p:nvPicPr>
          <p:cNvPr id="4" name="Picture 3">
            <a:extLst>
              <a:ext uri="{FF2B5EF4-FFF2-40B4-BE49-F238E27FC236}">
                <a16:creationId xmlns:a16="http://schemas.microsoft.com/office/drawing/2014/main" id="{4C9172AC-043A-4C55-9345-9E6C77571243}"/>
              </a:ext>
            </a:extLst>
          </p:cNvPr>
          <p:cNvPicPr>
            <a:picLocks noChangeAspect="1"/>
          </p:cNvPicPr>
          <p:nvPr/>
        </p:nvPicPr>
        <p:blipFill rotWithShape="1">
          <a:blip r:embed="rId2"/>
          <a:srcRect l="1927" t="1565" r="1506"/>
          <a:stretch/>
        </p:blipFill>
        <p:spPr>
          <a:xfrm>
            <a:off x="9073661" y="4206240"/>
            <a:ext cx="1761827" cy="2313928"/>
          </a:xfrm>
          <a:prstGeom prst="rect">
            <a:avLst/>
          </a:prstGeom>
        </p:spPr>
      </p:pic>
    </p:spTree>
    <p:extLst>
      <p:ext uri="{BB962C8B-B14F-4D97-AF65-F5344CB8AC3E}">
        <p14:creationId xmlns:p14="http://schemas.microsoft.com/office/powerpoint/2010/main" val="296883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08326F-8940-4BA6-AB97-DAE153F05BD3}"/>
              </a:ext>
            </a:extLst>
          </p:cNvPr>
          <p:cNvSpPr/>
          <p:nvPr/>
        </p:nvSpPr>
        <p:spPr>
          <a:xfrm>
            <a:off x="787790" y="2071823"/>
            <a:ext cx="11296357" cy="3016210"/>
          </a:xfrm>
          <a:prstGeom prst="rect">
            <a:avLst/>
          </a:prstGeom>
        </p:spPr>
        <p:txBody>
          <a:bodyPr wrap="square">
            <a:spAutoFit/>
          </a:bodyPr>
          <a:lstStyle/>
          <a:p>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 </a:t>
            </a:r>
            <a:r>
              <a:rPr lang="en-US" sz="4400" dirty="0">
                <a:solidFill>
                  <a:srgbClr val="000000"/>
                </a:solidFill>
                <a:latin typeface="Century Schoolbook" panose="02040604050505020304" pitchFamily="18" charset="0"/>
              </a:rPr>
              <a:t>You notice a group of girls who are making fun of the outfit you are wearing today. They are the same group of girls that caused problems for you last year. 	</a:t>
            </a:r>
          </a:p>
        </p:txBody>
      </p:sp>
      <p:sp>
        <p:nvSpPr>
          <p:cNvPr id="3" name="Title 1">
            <a:extLst>
              <a:ext uri="{FF2B5EF4-FFF2-40B4-BE49-F238E27FC236}">
                <a16:creationId xmlns:a16="http://schemas.microsoft.com/office/drawing/2014/main" id="{03CF8212-DEEA-4442-85ED-CCF62229115F}"/>
              </a:ext>
            </a:extLst>
          </p:cNvPr>
          <p:cNvSpPr txBox="1">
            <a:spLocks/>
          </p:cNvSpPr>
          <p:nvPr/>
        </p:nvSpPr>
        <p:spPr>
          <a:xfrm>
            <a:off x="-420913" y="113055"/>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4" name="Picture 3">
            <a:extLst>
              <a:ext uri="{FF2B5EF4-FFF2-40B4-BE49-F238E27FC236}">
                <a16:creationId xmlns:a16="http://schemas.microsoft.com/office/drawing/2014/main" id="{B97B4E13-E3B7-4E54-A66A-8EB457380321}"/>
              </a:ext>
            </a:extLst>
          </p:cNvPr>
          <p:cNvPicPr>
            <a:picLocks noChangeAspect="1"/>
          </p:cNvPicPr>
          <p:nvPr/>
        </p:nvPicPr>
        <p:blipFill>
          <a:blip r:embed="rId2"/>
          <a:stretch>
            <a:fillRect/>
          </a:stretch>
        </p:blipFill>
        <p:spPr>
          <a:xfrm>
            <a:off x="9862987" y="441582"/>
            <a:ext cx="1633870" cy="1633870"/>
          </a:xfrm>
          <a:prstGeom prst="rect">
            <a:avLst/>
          </a:prstGeom>
        </p:spPr>
      </p:pic>
    </p:spTree>
    <p:extLst>
      <p:ext uri="{BB962C8B-B14F-4D97-AF65-F5344CB8AC3E}">
        <p14:creationId xmlns:p14="http://schemas.microsoft.com/office/powerpoint/2010/main" val="53246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08326F-8940-4BA6-AB97-DAE153F05BD3}"/>
              </a:ext>
            </a:extLst>
          </p:cNvPr>
          <p:cNvSpPr/>
          <p:nvPr/>
        </p:nvSpPr>
        <p:spPr>
          <a:xfrm>
            <a:off x="787790" y="2071823"/>
            <a:ext cx="11296357" cy="2769989"/>
          </a:xfrm>
          <a:prstGeom prst="rect">
            <a:avLst/>
          </a:prstGeom>
        </p:spPr>
        <p:txBody>
          <a:bodyPr wrap="square">
            <a:spAutoFit/>
          </a:bodyPr>
          <a:lstStyle/>
          <a:p>
            <a:endParaRPr lang="en-US" sz="1400" dirty="0">
              <a:solidFill>
                <a:srgbClr val="000000"/>
              </a:solidFill>
              <a:latin typeface="Arial" panose="020B0604020202020204" pitchFamily="34" charset="0"/>
            </a:endParaRPr>
          </a:p>
          <a:p>
            <a:r>
              <a:rPr lang="en-US" sz="4000" dirty="0">
                <a:solidFill>
                  <a:srgbClr val="000000"/>
                </a:solidFill>
                <a:latin typeface="Arial" panose="020B0604020202020204" pitchFamily="34" charset="0"/>
              </a:rPr>
              <a:t> </a:t>
            </a:r>
            <a:r>
              <a:rPr lang="en-US" sz="4000" dirty="0">
                <a:solidFill>
                  <a:srgbClr val="000000"/>
                </a:solidFill>
                <a:latin typeface="Century Schoolbook" panose="02040604050505020304" pitchFamily="18" charset="0"/>
              </a:rPr>
              <a:t>You have just finished your test and walk to the teacher’s desk to turn it in. Upon returning to your desk, you discover your backpack is missing.</a:t>
            </a:r>
          </a:p>
        </p:txBody>
      </p:sp>
      <p:sp>
        <p:nvSpPr>
          <p:cNvPr id="3" name="Title 1">
            <a:extLst>
              <a:ext uri="{FF2B5EF4-FFF2-40B4-BE49-F238E27FC236}">
                <a16:creationId xmlns:a16="http://schemas.microsoft.com/office/drawing/2014/main" id="{03CF8212-DEEA-4442-85ED-CCF62229115F}"/>
              </a:ext>
            </a:extLst>
          </p:cNvPr>
          <p:cNvSpPr txBox="1">
            <a:spLocks/>
          </p:cNvSpPr>
          <p:nvPr/>
        </p:nvSpPr>
        <p:spPr>
          <a:xfrm>
            <a:off x="1" y="74958"/>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4" name="Picture 3">
            <a:extLst>
              <a:ext uri="{FF2B5EF4-FFF2-40B4-BE49-F238E27FC236}">
                <a16:creationId xmlns:a16="http://schemas.microsoft.com/office/drawing/2014/main" id="{4EB84592-79DB-42FD-9D6F-077FDDD48256}"/>
              </a:ext>
            </a:extLst>
          </p:cNvPr>
          <p:cNvPicPr>
            <a:picLocks noChangeAspect="1"/>
          </p:cNvPicPr>
          <p:nvPr/>
        </p:nvPicPr>
        <p:blipFill>
          <a:blip r:embed="rId2"/>
          <a:stretch>
            <a:fillRect/>
          </a:stretch>
        </p:blipFill>
        <p:spPr>
          <a:xfrm>
            <a:off x="10283901" y="549794"/>
            <a:ext cx="1633870" cy="1633870"/>
          </a:xfrm>
          <a:prstGeom prst="rect">
            <a:avLst/>
          </a:prstGeom>
        </p:spPr>
      </p:pic>
    </p:spTree>
    <p:extLst>
      <p:ext uri="{BB962C8B-B14F-4D97-AF65-F5344CB8AC3E}">
        <p14:creationId xmlns:p14="http://schemas.microsoft.com/office/powerpoint/2010/main" val="50010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08326F-8940-4BA6-AB97-DAE153F05BD3}"/>
              </a:ext>
            </a:extLst>
          </p:cNvPr>
          <p:cNvSpPr/>
          <p:nvPr/>
        </p:nvSpPr>
        <p:spPr>
          <a:xfrm>
            <a:off x="584590" y="2652394"/>
            <a:ext cx="11296357" cy="3200876"/>
          </a:xfrm>
          <a:prstGeom prst="rect">
            <a:avLst/>
          </a:prstGeom>
        </p:spPr>
        <p:txBody>
          <a:bodyPr wrap="square">
            <a:spAutoFit/>
          </a:bodyPr>
          <a:lstStyle/>
          <a:p>
            <a:endParaRPr lang="en-US" sz="1400" dirty="0">
              <a:solidFill>
                <a:srgbClr val="000000"/>
              </a:solidFill>
              <a:latin typeface="Arial" panose="020B0604020202020204" pitchFamily="34" charset="0"/>
            </a:endParaRPr>
          </a:p>
          <a:p>
            <a:r>
              <a:rPr lang="en-US" sz="3600" dirty="0">
                <a:solidFill>
                  <a:srgbClr val="000000"/>
                </a:solidFill>
                <a:latin typeface="Century Schoolbook" panose="02040604050505020304" pitchFamily="18" charset="0"/>
              </a:rPr>
              <a:t>You are working on a group project that is worth 30 percent of your nine weeks grade. One of your partners is not doing any of the work and spends most of the time texting.</a:t>
            </a:r>
          </a:p>
          <a:p>
            <a:endParaRPr lang="en-US" sz="4400" dirty="0">
              <a:solidFill>
                <a:srgbClr val="000000"/>
              </a:solidFill>
              <a:latin typeface="Century Schoolbook" panose="02040604050505020304" pitchFamily="18" charset="0"/>
            </a:endParaRPr>
          </a:p>
        </p:txBody>
      </p:sp>
      <p:sp>
        <p:nvSpPr>
          <p:cNvPr id="3" name="Title 1">
            <a:extLst>
              <a:ext uri="{FF2B5EF4-FFF2-40B4-BE49-F238E27FC236}">
                <a16:creationId xmlns:a16="http://schemas.microsoft.com/office/drawing/2014/main" id="{03CF8212-DEEA-4442-85ED-CCF62229115F}"/>
              </a:ext>
            </a:extLst>
          </p:cNvPr>
          <p:cNvSpPr txBox="1">
            <a:spLocks/>
          </p:cNvSpPr>
          <p:nvPr/>
        </p:nvSpPr>
        <p:spPr>
          <a:xfrm>
            <a:off x="-551542" y="131250"/>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4" name="Picture 3">
            <a:extLst>
              <a:ext uri="{FF2B5EF4-FFF2-40B4-BE49-F238E27FC236}">
                <a16:creationId xmlns:a16="http://schemas.microsoft.com/office/drawing/2014/main" id="{F6A857A8-5D46-4960-9409-53ACD46BA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901" y="562958"/>
            <a:ext cx="1454052" cy="1454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067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08326F-8940-4BA6-AB97-DAE153F05BD3}"/>
              </a:ext>
            </a:extLst>
          </p:cNvPr>
          <p:cNvSpPr/>
          <p:nvPr/>
        </p:nvSpPr>
        <p:spPr>
          <a:xfrm>
            <a:off x="787790" y="2071823"/>
            <a:ext cx="11296357" cy="3077766"/>
          </a:xfrm>
          <a:prstGeom prst="rect">
            <a:avLst/>
          </a:prstGeom>
        </p:spPr>
        <p:txBody>
          <a:bodyPr wrap="square">
            <a:spAutoFit/>
          </a:bodyPr>
          <a:lstStyle/>
          <a:p>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 </a:t>
            </a:r>
            <a:r>
              <a:rPr lang="en-US" sz="3600" dirty="0">
                <a:solidFill>
                  <a:srgbClr val="000000"/>
                </a:solidFill>
                <a:latin typeface="Century Schoolbook" panose="02040604050505020304" pitchFamily="18" charset="0"/>
              </a:rPr>
              <a:t>You set up the DVR to record your favorite television show. When you sit down to watch it, your brother tells you he deleted it by accident. You suspect it was on purpose because you accidently deleted one of his favorite shows.</a:t>
            </a:r>
          </a:p>
        </p:txBody>
      </p:sp>
      <p:sp>
        <p:nvSpPr>
          <p:cNvPr id="3" name="Title 1">
            <a:extLst>
              <a:ext uri="{FF2B5EF4-FFF2-40B4-BE49-F238E27FC236}">
                <a16:creationId xmlns:a16="http://schemas.microsoft.com/office/drawing/2014/main" id="{03CF8212-DEEA-4442-85ED-CCF62229115F}"/>
              </a:ext>
            </a:extLst>
          </p:cNvPr>
          <p:cNvSpPr txBox="1">
            <a:spLocks/>
          </p:cNvSpPr>
          <p:nvPr/>
        </p:nvSpPr>
        <p:spPr>
          <a:xfrm>
            <a:off x="-478300" y="81475"/>
            <a:ext cx="11917770"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What would you do?</a:t>
            </a:r>
          </a:p>
        </p:txBody>
      </p:sp>
      <p:pic>
        <p:nvPicPr>
          <p:cNvPr id="5" name="Picture 4">
            <a:extLst>
              <a:ext uri="{FF2B5EF4-FFF2-40B4-BE49-F238E27FC236}">
                <a16:creationId xmlns:a16="http://schemas.microsoft.com/office/drawing/2014/main" id="{1FC81230-DD7E-4277-A19F-D45AED91A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158" y="617771"/>
            <a:ext cx="1454052" cy="1454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1095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256B3C-746E-4644-8332-336C5C0FD093}"/>
              </a:ext>
            </a:extLst>
          </p:cNvPr>
          <p:cNvPicPr>
            <a:picLocks noChangeAspect="1"/>
          </p:cNvPicPr>
          <p:nvPr/>
        </p:nvPicPr>
        <p:blipFill rotWithShape="1">
          <a:blip r:embed="rId2"/>
          <a:srcRect l="1927" t="1565" r="1506"/>
          <a:stretch/>
        </p:blipFill>
        <p:spPr>
          <a:xfrm>
            <a:off x="407963" y="253218"/>
            <a:ext cx="4825218" cy="6337288"/>
          </a:xfrm>
          <a:prstGeom prst="rect">
            <a:avLst/>
          </a:prstGeom>
        </p:spPr>
      </p:pic>
      <p:pic>
        <p:nvPicPr>
          <p:cNvPr id="3" name="Picture 2">
            <a:extLst>
              <a:ext uri="{FF2B5EF4-FFF2-40B4-BE49-F238E27FC236}">
                <a16:creationId xmlns:a16="http://schemas.microsoft.com/office/drawing/2014/main" id="{ADE29960-66AF-4170-9906-583EA3C8908C}"/>
              </a:ext>
            </a:extLst>
          </p:cNvPr>
          <p:cNvPicPr>
            <a:picLocks noChangeAspect="1"/>
          </p:cNvPicPr>
          <p:nvPr/>
        </p:nvPicPr>
        <p:blipFill rotWithShape="1">
          <a:blip r:embed="rId3"/>
          <a:srcRect t="3564"/>
          <a:stretch/>
        </p:blipFill>
        <p:spPr>
          <a:xfrm>
            <a:off x="5969391" y="253218"/>
            <a:ext cx="5144086" cy="6364371"/>
          </a:xfrm>
          <a:prstGeom prst="rect">
            <a:avLst/>
          </a:prstGeom>
        </p:spPr>
      </p:pic>
    </p:spTree>
    <p:extLst>
      <p:ext uri="{BB962C8B-B14F-4D97-AF65-F5344CB8AC3E}">
        <p14:creationId xmlns:p14="http://schemas.microsoft.com/office/powerpoint/2010/main" val="35237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118360" y="1441938"/>
            <a:ext cx="7682601" cy="3974124"/>
          </a:xfrm>
        </p:spPr>
        <p:txBody>
          <a:bodyPr vert="horz" lIns="91440" tIns="45720" rIns="91440" bIns="45720" rtlCol="0" anchor="ctr">
            <a:normAutofit/>
          </a:bodyPr>
          <a:lstStyle/>
          <a:p>
            <a:pPr algn="ctr"/>
            <a:r>
              <a:rPr lang="en-US" sz="8000" dirty="0">
                <a:solidFill>
                  <a:schemeClr val="bg1"/>
                </a:solidFill>
                <a:latin typeface="Bookman Old Style" panose="02050604050505020204" pitchFamily="18" charset="0"/>
              </a:rPr>
              <a:t>Thursday</a:t>
            </a:r>
            <a:br>
              <a:rPr lang="en-US" sz="8000" dirty="0">
                <a:solidFill>
                  <a:schemeClr val="bg1"/>
                </a:solidFill>
                <a:latin typeface="Bookman Old Style" panose="02050604050505020204" pitchFamily="18" charset="0"/>
              </a:rPr>
            </a:br>
            <a:r>
              <a:rPr lang="en-US" sz="4000" dirty="0">
                <a:solidFill>
                  <a:schemeClr val="bg1"/>
                </a:solidFill>
                <a:latin typeface="Bookman Old Style" panose="02050604050505020204" pitchFamily="18" charset="0"/>
              </a:rPr>
              <a:t>Peer Mediation</a:t>
            </a:r>
          </a:p>
        </p:txBody>
      </p:sp>
    </p:spTree>
    <p:extLst>
      <p:ext uri="{BB962C8B-B14F-4D97-AF65-F5344CB8AC3E}">
        <p14:creationId xmlns:p14="http://schemas.microsoft.com/office/powerpoint/2010/main" val="124500177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4660231" y="-177231"/>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Making Connection</a:t>
            </a:r>
            <a:endParaRPr lang="en-US" sz="54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C5DFEC3-F29A-45A8-8B51-ACEF3E68F3B9}"/>
              </a:ext>
            </a:extLst>
          </p:cNvPr>
          <p:cNvSpPr txBox="1"/>
          <p:nvPr/>
        </p:nvSpPr>
        <p:spPr>
          <a:xfrm>
            <a:off x="5964702" y="1856935"/>
            <a:ext cx="5430129" cy="2246769"/>
          </a:xfrm>
          <a:prstGeom prst="rect">
            <a:avLst/>
          </a:prstGeom>
          <a:noFill/>
        </p:spPr>
        <p:txBody>
          <a:bodyPr wrap="square" rtlCol="0">
            <a:spAutoFit/>
          </a:bodyPr>
          <a:lstStyle/>
          <a:p>
            <a:pPr marL="514350" indent="-514350">
              <a:buAutoNum type="arabicPeriod"/>
            </a:pPr>
            <a:r>
              <a:rPr lang="en-US" sz="2800" dirty="0">
                <a:latin typeface="Century Schoolbook" panose="02040604050505020304" pitchFamily="18" charset="0"/>
              </a:rPr>
              <a:t>Have you ever helped two friends solve a conflict</a:t>
            </a:r>
          </a:p>
          <a:p>
            <a:pPr marL="514350" indent="-514350">
              <a:buAutoNum type="arabicPeriod"/>
            </a:pPr>
            <a:endParaRPr lang="en-US" sz="2800" dirty="0">
              <a:latin typeface="Century Schoolbook" panose="02040604050505020304" pitchFamily="18" charset="0"/>
            </a:endParaRPr>
          </a:p>
          <a:p>
            <a:pPr marL="514350" indent="-514350">
              <a:buAutoNum type="arabicPeriod"/>
            </a:pPr>
            <a:endParaRPr lang="en-US" sz="2800" dirty="0">
              <a:latin typeface="Century Schoolbook" panose="02040604050505020304" pitchFamily="18" charset="0"/>
            </a:endParaRPr>
          </a:p>
          <a:p>
            <a:pPr marL="514350" indent="-514350">
              <a:buAutoNum type="arabicPeriod"/>
            </a:pPr>
            <a:r>
              <a:rPr lang="en-US" sz="2800" dirty="0">
                <a:latin typeface="Century Schoolbook" panose="02040604050505020304" pitchFamily="18" charset="0"/>
              </a:rPr>
              <a:t>What strategy did you use?</a:t>
            </a:r>
          </a:p>
        </p:txBody>
      </p:sp>
      <p:pic>
        <p:nvPicPr>
          <p:cNvPr id="5" name="Picture 4" descr="A close up of a womans face&#10;&#10;Description automatically generated">
            <a:extLst>
              <a:ext uri="{FF2B5EF4-FFF2-40B4-BE49-F238E27FC236}">
                <a16:creationId xmlns:a16="http://schemas.microsoft.com/office/drawing/2014/main" id="{8512D716-DC32-4A50-866D-1F125A86DFBB}"/>
              </a:ext>
            </a:extLst>
          </p:cNvPr>
          <p:cNvPicPr>
            <a:picLocks noChangeAspect="1"/>
          </p:cNvPicPr>
          <p:nvPr/>
        </p:nvPicPr>
        <p:blipFill rotWithShape="1">
          <a:blip r:embed="rId3">
            <a:extLst>
              <a:ext uri="{28A0092B-C50C-407E-A947-70E740481C1C}">
                <a14:useLocalDpi xmlns:a14="http://schemas.microsoft.com/office/drawing/2010/main" val="0"/>
              </a:ext>
            </a:extLst>
          </a:blip>
          <a:srcRect l="12586" t="21613"/>
          <a:stretch/>
        </p:blipFill>
        <p:spPr>
          <a:xfrm>
            <a:off x="319314" y="2085061"/>
            <a:ext cx="3996604" cy="2687878"/>
          </a:xfrm>
          <a:prstGeom prst="rect">
            <a:avLst/>
          </a:prstGeom>
        </p:spPr>
      </p:pic>
    </p:spTree>
    <p:extLst>
      <p:ext uri="{BB962C8B-B14F-4D97-AF65-F5344CB8AC3E}">
        <p14:creationId xmlns:p14="http://schemas.microsoft.com/office/powerpoint/2010/main" val="429455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latin typeface="Bookman Old Style" panose="02050604050505020204" pitchFamily="18" charset="0"/>
              </a:rPr>
              <a:t>Overview</a:t>
            </a:r>
          </a:p>
        </p:txBody>
      </p:sp>
      <p:sp>
        <p:nvSpPr>
          <p:cNvPr id="2" name="Rectangle 1">
            <a:extLst>
              <a:ext uri="{FF2B5EF4-FFF2-40B4-BE49-F238E27FC236}">
                <a16:creationId xmlns:a16="http://schemas.microsoft.com/office/drawing/2014/main" id="{3940DED3-FF9B-4A3A-A3FF-15F83638420B}"/>
              </a:ext>
            </a:extLst>
          </p:cNvPr>
          <p:cNvSpPr/>
          <p:nvPr/>
        </p:nvSpPr>
        <p:spPr>
          <a:xfrm>
            <a:off x="590843" y="2069699"/>
            <a:ext cx="10522633" cy="2431756"/>
          </a:xfrm>
          <a:prstGeom prst="rect">
            <a:avLst/>
          </a:prstGeom>
        </p:spPr>
        <p:txBody>
          <a:bodyPr wrap="square">
            <a:spAutoFit/>
          </a:bodyPr>
          <a:lstStyle/>
          <a:p>
            <a:pPr algn="just">
              <a:lnSpc>
                <a:spcPct val="107000"/>
              </a:lnSpc>
            </a:pPr>
            <a:r>
              <a:rPr lang="en-US" sz="2400" b="1" dirty="0">
                <a:solidFill>
                  <a:srgbClr val="534D42"/>
                </a:solidFill>
                <a:latin typeface="Century Schoolbook" panose="02040604050505020304" pitchFamily="18" charset="0"/>
                <a:ea typeface="Times New Roman" panose="02020603050405020304" pitchFamily="18" charset="0"/>
                <a:cs typeface="Times New Roman" panose="02020603050405020304" pitchFamily="18" charset="0"/>
              </a:rPr>
              <a:t>This week we will continue with “</a:t>
            </a:r>
            <a:r>
              <a:rPr lang="en-US" sz="2400" b="1"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Conflict Management”. </a:t>
            </a:r>
            <a:r>
              <a:rPr lang="en-US" sz="2400" dirty="0">
                <a:latin typeface="Century Schoolbook" panose="02040604050505020304" pitchFamily="18" charset="0"/>
              </a:rPr>
              <a:t>Teaching students conflict management and resolution skills may provide them with necessary tools to solve their own conflict in a productive and practical way. This can also improve students self-esteem, self-confidence, and communication skills.</a:t>
            </a:r>
            <a:r>
              <a:rPr lang="en-US" sz="2400" b="1"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 </a:t>
            </a:r>
            <a:r>
              <a:rPr lang="en-US" sz="2400" dirty="0">
                <a:latin typeface="Century Schoolbook" panose="02040604050505020304" pitchFamily="18" charset="0"/>
              </a:rPr>
              <a:t>Students will be introduced to conflict management strategies and skills. </a:t>
            </a:r>
            <a:endParaRPr lang="en-US" sz="2400" b="1" dirty="0">
              <a:latin typeface="Century Schoolbook"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035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809A-1C48-4BEF-9946-351BBA339484}"/>
              </a:ext>
            </a:extLst>
          </p:cNvPr>
          <p:cNvSpPr txBox="1">
            <a:spLocks/>
          </p:cNvSpPr>
          <p:nvPr/>
        </p:nvSpPr>
        <p:spPr>
          <a:xfrm>
            <a:off x="1243340" y="202597"/>
            <a:ext cx="9036148" cy="1454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000000"/>
                </a:solidFill>
                <a:latin typeface="Bookman Old Style" panose="02050604050505020204" pitchFamily="18" charset="0"/>
              </a:rPr>
              <a:t>Peer Mediation</a:t>
            </a:r>
          </a:p>
        </p:txBody>
      </p:sp>
      <p:sp>
        <p:nvSpPr>
          <p:cNvPr id="3" name="Rectangle 2">
            <a:extLst>
              <a:ext uri="{FF2B5EF4-FFF2-40B4-BE49-F238E27FC236}">
                <a16:creationId xmlns:a16="http://schemas.microsoft.com/office/drawing/2014/main" id="{90949EDE-ACD9-4B82-A0AC-F8C4BEC3C552}"/>
              </a:ext>
            </a:extLst>
          </p:cNvPr>
          <p:cNvSpPr/>
          <p:nvPr/>
        </p:nvSpPr>
        <p:spPr>
          <a:xfrm>
            <a:off x="351692" y="2263950"/>
            <a:ext cx="11437034" cy="1938992"/>
          </a:xfrm>
          <a:prstGeom prst="rect">
            <a:avLst/>
          </a:prstGeom>
        </p:spPr>
        <p:txBody>
          <a:bodyPr wrap="square">
            <a:spAutoFit/>
          </a:bodyPr>
          <a:lstStyle/>
          <a:p>
            <a:r>
              <a:rPr lang="en-US" sz="4000" b="1" dirty="0">
                <a:latin typeface="Century Schoolbook" panose="02040604050505020304" pitchFamily="18" charset="0"/>
              </a:rPr>
              <a:t>Peer Mediation Peer mediation</a:t>
            </a:r>
            <a:r>
              <a:rPr lang="en-US" sz="4000" dirty="0">
                <a:latin typeface="Century Schoolbook" panose="02040604050505020304" pitchFamily="18" charset="0"/>
              </a:rPr>
              <a:t> is a process where youth are used to help their peers help themselves in resolving their conflicts</a:t>
            </a:r>
          </a:p>
        </p:txBody>
      </p:sp>
    </p:spTree>
    <p:extLst>
      <p:ext uri="{BB962C8B-B14F-4D97-AF65-F5344CB8AC3E}">
        <p14:creationId xmlns:p14="http://schemas.microsoft.com/office/powerpoint/2010/main" val="2788355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2A825-7218-4E34-8CE8-52ACB006B8B2}"/>
              </a:ext>
            </a:extLst>
          </p:cNvPr>
          <p:cNvSpPr txBox="1"/>
          <p:nvPr/>
        </p:nvSpPr>
        <p:spPr>
          <a:xfrm>
            <a:off x="1425526" y="179470"/>
            <a:ext cx="10166252" cy="769441"/>
          </a:xfrm>
          <a:prstGeom prst="rect">
            <a:avLst/>
          </a:prstGeom>
          <a:noFill/>
        </p:spPr>
        <p:txBody>
          <a:bodyPr wrap="square" rtlCol="0">
            <a:spAutoFit/>
          </a:bodyPr>
          <a:lstStyle/>
          <a:p>
            <a:pPr algn="ctr"/>
            <a:r>
              <a:rPr lang="en-US" sz="4400" dirty="0">
                <a:latin typeface="Century Schoolbook" panose="02040604050505020304" pitchFamily="18" charset="0"/>
              </a:rPr>
              <a:t>Video: Peer Mediation</a:t>
            </a:r>
          </a:p>
        </p:txBody>
      </p:sp>
      <p:sp>
        <p:nvSpPr>
          <p:cNvPr id="4" name="Rectangle 3">
            <a:extLst>
              <a:ext uri="{FF2B5EF4-FFF2-40B4-BE49-F238E27FC236}">
                <a16:creationId xmlns:a16="http://schemas.microsoft.com/office/drawing/2014/main" id="{29CC4189-FC0D-448E-8473-1EA5133EBAAE}"/>
              </a:ext>
            </a:extLst>
          </p:cNvPr>
          <p:cNvSpPr/>
          <p:nvPr/>
        </p:nvSpPr>
        <p:spPr>
          <a:xfrm>
            <a:off x="3293445" y="6211669"/>
            <a:ext cx="4901726" cy="646331"/>
          </a:xfrm>
          <a:prstGeom prst="rect">
            <a:avLst/>
          </a:prstGeom>
        </p:spPr>
        <p:txBody>
          <a:bodyPr wrap="none">
            <a:spAutoFit/>
          </a:bodyPr>
          <a:lstStyle/>
          <a:p>
            <a:r>
              <a:rPr lang="en-US" dirty="0">
                <a:hlinkClick r:id="rId3"/>
              </a:rPr>
              <a:t>https://www.youtube.com/watch?v=LoKrpuu47YE</a:t>
            </a:r>
            <a:endParaRPr lang="en-US" dirty="0"/>
          </a:p>
          <a:p>
            <a:endParaRPr lang="en-US" dirty="0"/>
          </a:p>
        </p:txBody>
      </p:sp>
      <p:pic>
        <p:nvPicPr>
          <p:cNvPr id="5" name="Online Media 4" title="Peer Mediation in 5 Steps!">
            <a:hlinkClick r:id="" action="ppaction://media"/>
            <a:extLst>
              <a:ext uri="{FF2B5EF4-FFF2-40B4-BE49-F238E27FC236}">
                <a16:creationId xmlns:a16="http://schemas.microsoft.com/office/drawing/2014/main" id="{0139801D-89AE-4056-9816-D27F36D52CCB}"/>
              </a:ext>
            </a:extLst>
          </p:cNvPr>
          <p:cNvPicPr>
            <a:picLocks noRot="1" noChangeAspect="1"/>
          </p:cNvPicPr>
          <p:nvPr>
            <a:videoFile r:link="rId1"/>
          </p:nvPr>
        </p:nvPicPr>
        <p:blipFill>
          <a:blip r:embed="rId4"/>
          <a:stretch>
            <a:fillRect/>
          </a:stretch>
        </p:blipFill>
        <p:spPr>
          <a:xfrm>
            <a:off x="1685779" y="1144319"/>
            <a:ext cx="8822787" cy="4962818"/>
          </a:xfrm>
          <a:prstGeom prst="rect">
            <a:avLst/>
          </a:prstGeom>
        </p:spPr>
      </p:pic>
    </p:spTree>
    <p:extLst>
      <p:ext uri="{BB962C8B-B14F-4D97-AF65-F5344CB8AC3E}">
        <p14:creationId xmlns:p14="http://schemas.microsoft.com/office/powerpoint/2010/main" val="113447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C89574-7F3D-4F43-B505-ABC91F8A8151}"/>
              </a:ext>
            </a:extLst>
          </p:cNvPr>
          <p:cNvPicPr>
            <a:picLocks noChangeAspect="1"/>
          </p:cNvPicPr>
          <p:nvPr/>
        </p:nvPicPr>
        <p:blipFill rotWithShape="1">
          <a:blip r:embed="rId2"/>
          <a:srcRect l="8197" r="17741" b="-1"/>
          <a:stretch/>
        </p:blipFill>
        <p:spPr>
          <a:xfrm>
            <a:off x="321733" y="321732"/>
            <a:ext cx="3777025" cy="6214533"/>
          </a:xfrm>
          <a:prstGeom prst="rect">
            <a:avLst/>
          </a:prstGeom>
        </p:spPr>
      </p:pic>
      <p:pic>
        <p:nvPicPr>
          <p:cNvPr id="4" name="Picture 3">
            <a:extLst>
              <a:ext uri="{FF2B5EF4-FFF2-40B4-BE49-F238E27FC236}">
                <a16:creationId xmlns:a16="http://schemas.microsoft.com/office/drawing/2014/main" id="{794414B4-6D30-4D70-AA66-07ED84511967}"/>
              </a:ext>
            </a:extLst>
          </p:cNvPr>
          <p:cNvPicPr>
            <a:picLocks noChangeAspect="1"/>
          </p:cNvPicPr>
          <p:nvPr/>
        </p:nvPicPr>
        <p:blipFill rotWithShape="1">
          <a:blip r:embed="rId3"/>
          <a:srcRect l="10783" r="14179"/>
          <a:stretch/>
        </p:blipFill>
        <p:spPr>
          <a:xfrm>
            <a:off x="7835454" y="321730"/>
            <a:ext cx="3822924" cy="6214533"/>
          </a:xfrm>
          <a:prstGeom prst="rect">
            <a:avLst/>
          </a:prstGeom>
        </p:spPr>
      </p:pic>
      <p:pic>
        <p:nvPicPr>
          <p:cNvPr id="3" name="Picture 2">
            <a:extLst>
              <a:ext uri="{FF2B5EF4-FFF2-40B4-BE49-F238E27FC236}">
                <a16:creationId xmlns:a16="http://schemas.microsoft.com/office/drawing/2014/main" id="{04529F05-8C73-4C5A-96BE-F35E793587FB}"/>
              </a:ext>
            </a:extLst>
          </p:cNvPr>
          <p:cNvPicPr>
            <a:picLocks noChangeAspect="1"/>
          </p:cNvPicPr>
          <p:nvPr/>
        </p:nvPicPr>
        <p:blipFill rotWithShape="1">
          <a:blip r:embed="rId4"/>
          <a:srcRect l="10357" r="11415"/>
          <a:stretch/>
        </p:blipFill>
        <p:spPr>
          <a:xfrm>
            <a:off x="4098758" y="321731"/>
            <a:ext cx="3782595" cy="6214533"/>
          </a:xfrm>
          <a:prstGeom prst="rect">
            <a:avLst/>
          </a:prstGeom>
        </p:spPr>
      </p:pic>
    </p:spTree>
    <p:extLst>
      <p:ext uri="{BB962C8B-B14F-4D97-AF65-F5344CB8AC3E}">
        <p14:creationId xmlns:p14="http://schemas.microsoft.com/office/powerpoint/2010/main" val="318513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63B3CA6-5ADD-4B4D-A0F8-AC7F752A5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45" y="219921"/>
            <a:ext cx="8308438" cy="6418158"/>
          </a:xfrm>
          <a:prstGeom prst="rect">
            <a:avLst/>
          </a:prstGeom>
        </p:spPr>
      </p:pic>
    </p:spTree>
    <p:extLst>
      <p:ext uri="{BB962C8B-B14F-4D97-AF65-F5344CB8AC3E}">
        <p14:creationId xmlns:p14="http://schemas.microsoft.com/office/powerpoint/2010/main" val="377971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latin typeface="Bookman Old Style" panose="02050604050505020204" pitchFamily="18" charset="0"/>
              </a:rPr>
              <a:t>Objection</a:t>
            </a:r>
          </a:p>
        </p:txBody>
      </p:sp>
      <p:sp>
        <p:nvSpPr>
          <p:cNvPr id="3" name="TextBox 2">
            <a:extLst>
              <a:ext uri="{FF2B5EF4-FFF2-40B4-BE49-F238E27FC236}">
                <a16:creationId xmlns:a16="http://schemas.microsoft.com/office/drawing/2014/main" id="{C494531D-3A84-46A7-B183-8B70B32D2CEF}"/>
              </a:ext>
            </a:extLst>
          </p:cNvPr>
          <p:cNvSpPr txBox="1"/>
          <p:nvPr/>
        </p:nvSpPr>
        <p:spPr>
          <a:xfrm>
            <a:off x="1617785" y="1786597"/>
            <a:ext cx="9188734" cy="2889189"/>
          </a:xfrm>
          <a:prstGeom prst="rect">
            <a:avLst/>
          </a:prstGeom>
          <a:noFill/>
        </p:spPr>
        <p:txBody>
          <a:bodyPr wrap="none" rtlCol="0">
            <a:spAutoFit/>
          </a:bodyPr>
          <a:lstStyle/>
          <a:p>
            <a:pPr marL="457200" indent="-457200">
              <a:lnSpc>
                <a:spcPct val="200000"/>
              </a:lnSpc>
              <a:buFont typeface="Wingdings" panose="05000000000000000000" pitchFamily="2" charset="2"/>
              <a:buChar char="ü"/>
            </a:pPr>
            <a:r>
              <a:rPr lang="en-US" sz="3200" dirty="0">
                <a:latin typeface="Century Schoolbook" panose="02040604050505020304" pitchFamily="18" charset="0"/>
              </a:rPr>
              <a:t> Use I-statements to effectively communicate</a:t>
            </a:r>
          </a:p>
          <a:p>
            <a:pPr marL="457200" indent="-457200">
              <a:lnSpc>
                <a:spcPct val="200000"/>
              </a:lnSpc>
              <a:buFont typeface="Wingdings" panose="05000000000000000000" pitchFamily="2" charset="2"/>
              <a:buChar char="ü"/>
            </a:pPr>
            <a:r>
              <a:rPr lang="en-US" sz="3200" dirty="0">
                <a:latin typeface="Century Schoolbook" panose="02040604050505020304" pitchFamily="18" charset="0"/>
              </a:rPr>
              <a:t> Explore top Conflict Resolution strategies</a:t>
            </a:r>
          </a:p>
          <a:p>
            <a:pPr marL="457200" indent="-457200">
              <a:lnSpc>
                <a:spcPct val="200000"/>
              </a:lnSpc>
              <a:buFont typeface="Wingdings" panose="05000000000000000000" pitchFamily="2" charset="2"/>
              <a:buChar char="ü"/>
            </a:pPr>
            <a:r>
              <a:rPr lang="en-US" sz="3200" dirty="0">
                <a:latin typeface="Century Schoolbook" panose="02040604050505020304" pitchFamily="18" charset="0"/>
              </a:rPr>
              <a:t> Explore Peer Mediation</a:t>
            </a:r>
          </a:p>
        </p:txBody>
      </p:sp>
    </p:spTree>
    <p:extLst>
      <p:ext uri="{BB962C8B-B14F-4D97-AF65-F5344CB8AC3E}">
        <p14:creationId xmlns:p14="http://schemas.microsoft.com/office/powerpoint/2010/main" val="180750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F51489-3631-4A35-8FC3-35E890A65883}"/>
              </a:ext>
            </a:extLst>
          </p:cNvPr>
          <p:cNvSpPr/>
          <p:nvPr/>
        </p:nvSpPr>
        <p:spPr>
          <a:xfrm>
            <a:off x="5870917" y="4004939"/>
            <a:ext cx="6096000" cy="1255728"/>
          </a:xfrm>
          <a:prstGeom prst="rect">
            <a:avLst/>
          </a:prstGeom>
        </p:spPr>
        <p:txBody>
          <a:bodyPr>
            <a:spAutoFit/>
          </a:bodyPr>
          <a:lstStyle/>
          <a:p>
            <a:pPr algn="ctr">
              <a:lnSpc>
                <a:spcPct val="90000"/>
              </a:lnSpc>
              <a:spcBef>
                <a:spcPct val="0"/>
              </a:spcBef>
              <a:spcAft>
                <a:spcPts val="600"/>
              </a:spcAft>
            </a:pPr>
            <a:r>
              <a:rPr lang="en-US" sz="2800" b="1" dirty="0">
                <a:latin typeface="Century Schoolbook" panose="02040604050505020304" pitchFamily="18" charset="0"/>
              </a:rPr>
              <a:t>Management </a:t>
            </a:r>
            <a:r>
              <a:rPr lang="en-US" sz="2800" dirty="0">
                <a:latin typeface="Century Schoolbook" panose="02040604050505020304" pitchFamily="18" charset="0"/>
              </a:rPr>
              <a:t>is the process of dealing with or controlling things or people. </a:t>
            </a:r>
          </a:p>
        </p:txBody>
      </p:sp>
      <p:sp>
        <p:nvSpPr>
          <p:cNvPr id="8" name="Rectangle 7">
            <a:extLst>
              <a:ext uri="{FF2B5EF4-FFF2-40B4-BE49-F238E27FC236}">
                <a16:creationId xmlns:a16="http://schemas.microsoft.com/office/drawing/2014/main" id="{EB0CA162-F4BC-433C-8FE3-63B4642546FF}"/>
              </a:ext>
            </a:extLst>
          </p:cNvPr>
          <p:cNvSpPr/>
          <p:nvPr/>
        </p:nvSpPr>
        <p:spPr>
          <a:xfrm>
            <a:off x="225083" y="4080886"/>
            <a:ext cx="5012788" cy="2419124"/>
          </a:xfrm>
          <a:prstGeom prst="rect">
            <a:avLst/>
          </a:prstGeom>
        </p:spPr>
        <p:txBody>
          <a:bodyPr wrap="square">
            <a:spAutoFit/>
          </a:bodyPr>
          <a:lstStyle/>
          <a:p>
            <a:pPr algn="ctr">
              <a:lnSpc>
                <a:spcPct val="90000"/>
              </a:lnSpc>
              <a:spcBef>
                <a:spcPct val="0"/>
              </a:spcBef>
              <a:spcAft>
                <a:spcPts val="600"/>
              </a:spcAft>
            </a:pPr>
            <a:r>
              <a:rPr lang="en-US" sz="2800" b="1" dirty="0">
                <a:latin typeface="Century Schoolbook" panose="02040604050505020304" pitchFamily="18" charset="0"/>
              </a:rPr>
              <a:t>Conflict</a:t>
            </a:r>
            <a:r>
              <a:rPr lang="en-US" sz="2800" dirty="0">
                <a:latin typeface="Century Schoolbook" panose="02040604050505020304" pitchFamily="18" charset="0"/>
              </a:rPr>
              <a:t>s occur when people perceive that, as a consequence of a disagreement, there is a threat to their needs, interests or concerns. </a:t>
            </a:r>
          </a:p>
        </p:txBody>
      </p:sp>
      <p:pic>
        <p:nvPicPr>
          <p:cNvPr id="5" name="Picture 4">
            <a:extLst>
              <a:ext uri="{FF2B5EF4-FFF2-40B4-BE49-F238E27FC236}">
                <a16:creationId xmlns:a16="http://schemas.microsoft.com/office/drawing/2014/main" id="{F0ADE9AC-CCD7-4042-9F55-694665CD2746}"/>
              </a:ext>
            </a:extLst>
          </p:cNvPr>
          <p:cNvPicPr>
            <a:picLocks noChangeAspect="1"/>
          </p:cNvPicPr>
          <p:nvPr/>
        </p:nvPicPr>
        <p:blipFill rotWithShape="1">
          <a:blip r:embed="rId2">
            <a:extLst>
              <a:ext uri="{28A0092B-C50C-407E-A947-70E740481C1C}">
                <a14:useLocalDpi xmlns:a14="http://schemas.microsoft.com/office/drawing/2010/main" val="0"/>
              </a:ext>
            </a:extLst>
          </a:blip>
          <a:srcRect b="9422"/>
          <a:stretch/>
        </p:blipFill>
        <p:spPr>
          <a:xfrm>
            <a:off x="7251895" y="597526"/>
            <a:ext cx="3962400" cy="2708382"/>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AF591CE5-F878-4C05-AD22-90AAB4938997}"/>
              </a:ext>
            </a:extLst>
          </p:cNvPr>
          <p:cNvPicPr>
            <a:picLocks noChangeAspect="1"/>
          </p:cNvPicPr>
          <p:nvPr/>
        </p:nvPicPr>
        <p:blipFill rotWithShape="1">
          <a:blip r:embed="rId3">
            <a:extLst>
              <a:ext uri="{28A0092B-C50C-407E-A947-70E740481C1C}">
                <a14:useLocalDpi xmlns:a14="http://schemas.microsoft.com/office/drawing/2010/main" val="0"/>
              </a:ext>
            </a:extLst>
          </a:blip>
          <a:srcRect r="7879"/>
          <a:stretch/>
        </p:blipFill>
        <p:spPr>
          <a:xfrm>
            <a:off x="1551198" y="356345"/>
            <a:ext cx="3147412" cy="3369948"/>
          </a:xfrm>
          <a:prstGeom prst="rect">
            <a:avLst/>
          </a:prstGeom>
        </p:spPr>
      </p:pic>
    </p:spTree>
    <p:extLst>
      <p:ext uri="{BB962C8B-B14F-4D97-AF65-F5344CB8AC3E}">
        <p14:creationId xmlns:p14="http://schemas.microsoft.com/office/powerpoint/2010/main" val="367651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Monday</a:t>
            </a:r>
            <a:br>
              <a:rPr lang="en-US" sz="7200" dirty="0">
                <a:solidFill>
                  <a:schemeClr val="bg1"/>
                </a:solidFill>
                <a:latin typeface="Bookman Old Style" panose="02050604050505020204" pitchFamily="18" charset="0"/>
              </a:rPr>
            </a:br>
            <a:r>
              <a:rPr lang="en-US" dirty="0">
                <a:solidFill>
                  <a:schemeClr val="bg1"/>
                </a:solidFill>
                <a:latin typeface="Bookman Old Style" panose="02050604050505020204" pitchFamily="18" charset="0"/>
              </a:rPr>
              <a:t>I-Statements</a:t>
            </a:r>
          </a:p>
        </p:txBody>
      </p:sp>
    </p:spTree>
    <p:extLst>
      <p:ext uri="{BB962C8B-B14F-4D97-AF65-F5344CB8AC3E}">
        <p14:creationId xmlns:p14="http://schemas.microsoft.com/office/powerpoint/2010/main" val="41517300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4660231" y="-177231"/>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Making Connection</a:t>
            </a:r>
            <a:endParaRPr lang="en-US" sz="54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BCD8FDE5-3252-4113-B31D-5D1F99D3613D}"/>
              </a:ext>
            </a:extLst>
          </p:cNvPr>
          <p:cNvSpPr/>
          <p:nvPr/>
        </p:nvSpPr>
        <p:spPr>
          <a:xfrm>
            <a:off x="5446426" y="1454051"/>
            <a:ext cx="6096000" cy="5324535"/>
          </a:xfrm>
          <a:prstGeom prst="rect">
            <a:avLst/>
          </a:prstGeom>
        </p:spPr>
        <p:txBody>
          <a:bodyPr>
            <a:spAutoFit/>
          </a:bodyPr>
          <a:lstStyle/>
          <a:p>
            <a:endParaRPr lang="en-US" sz="2000" dirty="0">
              <a:solidFill>
                <a:srgbClr val="000000"/>
              </a:solidFill>
              <a:latin typeface="BJICAD+TimesNewRoman"/>
            </a:endParaRPr>
          </a:p>
          <a:p>
            <a:r>
              <a:rPr lang="en-US" sz="3200" dirty="0">
                <a:solidFill>
                  <a:srgbClr val="000000"/>
                </a:solidFill>
                <a:latin typeface="Century Schoolbook" panose="02040604050505020304" pitchFamily="18" charset="0"/>
              </a:rPr>
              <a:t>When you’re angry, frustrated, hurt, or fearful, the words you choose to communicate your feelings can either heighten or relieve the level of anger and intensity.</a:t>
            </a:r>
          </a:p>
          <a:p>
            <a:endParaRPr lang="en-US" sz="3200" dirty="0">
              <a:solidFill>
                <a:srgbClr val="000000"/>
              </a:solidFill>
              <a:latin typeface="Century Schoolbook" panose="02040604050505020304" pitchFamily="18" charset="0"/>
            </a:endParaRPr>
          </a:p>
          <a:p>
            <a:r>
              <a:rPr lang="en-US" sz="3200" dirty="0">
                <a:solidFill>
                  <a:srgbClr val="000000"/>
                </a:solidFill>
                <a:latin typeface="Century Schoolbook" panose="02040604050505020304" pitchFamily="18" charset="0"/>
              </a:rPr>
              <a:t>What are some words that could  cause a conflict to increase?</a:t>
            </a:r>
            <a:endParaRPr lang="en-US" sz="3200" dirty="0">
              <a:latin typeface="Century Schoolbook" panose="02040604050505020304" pitchFamily="18" charset="0"/>
            </a:endParaRPr>
          </a:p>
        </p:txBody>
      </p:sp>
    </p:spTree>
    <p:extLst>
      <p:ext uri="{BB962C8B-B14F-4D97-AF65-F5344CB8AC3E}">
        <p14:creationId xmlns:p14="http://schemas.microsoft.com/office/powerpoint/2010/main" val="409397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A8F06F-8DAB-4BCF-8734-78F3D8380C67}"/>
              </a:ext>
            </a:extLst>
          </p:cNvPr>
          <p:cNvSpPr/>
          <p:nvPr/>
        </p:nvSpPr>
        <p:spPr>
          <a:xfrm>
            <a:off x="3718778" y="6234283"/>
            <a:ext cx="4754443" cy="646331"/>
          </a:xfrm>
          <a:prstGeom prst="rect">
            <a:avLst/>
          </a:prstGeom>
        </p:spPr>
        <p:txBody>
          <a:bodyPr wrap="none">
            <a:spAutoFit/>
          </a:bodyPr>
          <a:lstStyle/>
          <a:p>
            <a:r>
              <a:rPr lang="en-US" dirty="0">
                <a:hlinkClick r:id="rId3"/>
              </a:rPr>
              <a:t>https://www.youtube.com/watch?v=asjlO7ELEvc</a:t>
            </a:r>
            <a:endParaRPr lang="en-US" dirty="0"/>
          </a:p>
          <a:p>
            <a:endParaRPr lang="en-US" dirty="0"/>
          </a:p>
        </p:txBody>
      </p:sp>
      <p:pic>
        <p:nvPicPr>
          <p:cNvPr id="3" name="Online Media 2" title="The Power of &amp;quot;I&amp;quot;: Using &amp;quot;I&amp;quot; Messages">
            <a:hlinkClick r:id="" action="ppaction://media"/>
            <a:extLst>
              <a:ext uri="{FF2B5EF4-FFF2-40B4-BE49-F238E27FC236}">
                <a16:creationId xmlns:a16="http://schemas.microsoft.com/office/drawing/2014/main" id="{3355C8EF-A5FB-4F69-92CA-5EFB6BDB8CA5}"/>
              </a:ext>
            </a:extLst>
          </p:cNvPr>
          <p:cNvPicPr>
            <a:picLocks noRot="1" noChangeAspect="1"/>
          </p:cNvPicPr>
          <p:nvPr>
            <a:videoFile r:link="rId1"/>
          </p:nvPr>
        </p:nvPicPr>
        <p:blipFill>
          <a:blip r:embed="rId4"/>
          <a:stretch>
            <a:fillRect/>
          </a:stretch>
        </p:blipFill>
        <p:spPr>
          <a:xfrm>
            <a:off x="1882726" y="623717"/>
            <a:ext cx="9934136" cy="5587952"/>
          </a:xfrm>
          <a:prstGeom prst="rect">
            <a:avLst/>
          </a:prstGeom>
        </p:spPr>
      </p:pic>
    </p:spTree>
    <p:extLst>
      <p:ext uri="{BB962C8B-B14F-4D97-AF65-F5344CB8AC3E}">
        <p14:creationId xmlns:p14="http://schemas.microsoft.com/office/powerpoint/2010/main" val="337422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B072D1-DE14-4B55-922B-B889EA338689}"/>
              </a:ext>
            </a:extLst>
          </p:cNvPr>
          <p:cNvSpPr txBox="1"/>
          <p:nvPr/>
        </p:nvSpPr>
        <p:spPr>
          <a:xfrm>
            <a:off x="2897945" y="211015"/>
            <a:ext cx="7287572" cy="1323439"/>
          </a:xfrm>
          <a:prstGeom prst="rect">
            <a:avLst/>
          </a:prstGeom>
          <a:noFill/>
        </p:spPr>
        <p:txBody>
          <a:bodyPr wrap="none" rtlCol="0">
            <a:spAutoFit/>
          </a:bodyPr>
          <a:lstStyle/>
          <a:p>
            <a:r>
              <a:rPr lang="en-US" sz="8000" dirty="0">
                <a:latin typeface="Bookman Old Style" panose="02050604050505020204" pitchFamily="18" charset="0"/>
              </a:rPr>
              <a:t>I - Statements</a:t>
            </a:r>
          </a:p>
        </p:txBody>
      </p:sp>
      <p:sp>
        <p:nvSpPr>
          <p:cNvPr id="3" name="TextBox 2">
            <a:extLst>
              <a:ext uri="{FF2B5EF4-FFF2-40B4-BE49-F238E27FC236}">
                <a16:creationId xmlns:a16="http://schemas.microsoft.com/office/drawing/2014/main" id="{F43757D7-0BE3-47D1-8586-F57778E5CCB2}"/>
              </a:ext>
            </a:extLst>
          </p:cNvPr>
          <p:cNvSpPr txBox="1"/>
          <p:nvPr/>
        </p:nvSpPr>
        <p:spPr>
          <a:xfrm>
            <a:off x="590842" y="2216338"/>
            <a:ext cx="9977411" cy="4247317"/>
          </a:xfrm>
          <a:prstGeom prst="rect">
            <a:avLst/>
          </a:prstGeom>
          <a:noFill/>
        </p:spPr>
        <p:txBody>
          <a:bodyPr wrap="none" rtlCol="0">
            <a:spAutoFit/>
          </a:bodyPr>
          <a:lstStyle/>
          <a:p>
            <a:r>
              <a:rPr lang="en-US" sz="5400" dirty="0">
                <a:latin typeface="Bookman Old Style" panose="02050604050505020204" pitchFamily="18" charset="0"/>
              </a:rPr>
              <a:t>I feel _______________________</a:t>
            </a:r>
          </a:p>
          <a:p>
            <a:endParaRPr lang="en-US" sz="5400" dirty="0">
              <a:latin typeface="Bookman Old Style" panose="02050604050505020204" pitchFamily="18" charset="0"/>
            </a:endParaRPr>
          </a:p>
          <a:p>
            <a:r>
              <a:rPr lang="en-US" sz="5400" dirty="0">
                <a:latin typeface="Bookman Old Style" panose="02050604050505020204" pitchFamily="18" charset="0"/>
              </a:rPr>
              <a:t>when you __________________</a:t>
            </a:r>
          </a:p>
          <a:p>
            <a:endParaRPr lang="en-US" sz="5400" dirty="0">
              <a:latin typeface="Bookman Old Style" panose="02050604050505020204" pitchFamily="18" charset="0"/>
            </a:endParaRPr>
          </a:p>
          <a:p>
            <a:r>
              <a:rPr lang="en-US" sz="5400" dirty="0">
                <a:latin typeface="Bookman Old Style" panose="02050604050505020204" pitchFamily="18" charset="0"/>
              </a:rPr>
              <a:t>because____________________</a:t>
            </a:r>
          </a:p>
        </p:txBody>
      </p:sp>
      <p:sp>
        <p:nvSpPr>
          <p:cNvPr id="4" name="TextBox 3">
            <a:extLst>
              <a:ext uri="{FF2B5EF4-FFF2-40B4-BE49-F238E27FC236}">
                <a16:creationId xmlns:a16="http://schemas.microsoft.com/office/drawing/2014/main" id="{D9BA2FD1-49C7-4804-B6F3-E2F7B9B6A072}"/>
              </a:ext>
            </a:extLst>
          </p:cNvPr>
          <p:cNvSpPr txBox="1"/>
          <p:nvPr/>
        </p:nvSpPr>
        <p:spPr>
          <a:xfrm>
            <a:off x="4030167" y="2216338"/>
            <a:ext cx="2608406" cy="769441"/>
          </a:xfrm>
          <a:prstGeom prst="rect">
            <a:avLst/>
          </a:prstGeom>
          <a:noFill/>
        </p:spPr>
        <p:txBody>
          <a:bodyPr wrap="none" rtlCol="0">
            <a:spAutoFit/>
          </a:bodyPr>
          <a:lstStyle/>
          <a:p>
            <a:r>
              <a:rPr lang="en-US" sz="4400" i="1" dirty="0">
                <a:latin typeface="Bookman Old Style" panose="02050604050505020204" pitchFamily="18" charset="0"/>
              </a:rPr>
              <a:t>(emotion)</a:t>
            </a:r>
          </a:p>
        </p:txBody>
      </p:sp>
      <p:sp>
        <p:nvSpPr>
          <p:cNvPr id="5" name="TextBox 4">
            <a:extLst>
              <a:ext uri="{FF2B5EF4-FFF2-40B4-BE49-F238E27FC236}">
                <a16:creationId xmlns:a16="http://schemas.microsoft.com/office/drawing/2014/main" id="{31EB6167-BE84-4AC4-8539-BAEE75BF1C3E}"/>
              </a:ext>
            </a:extLst>
          </p:cNvPr>
          <p:cNvSpPr txBox="1"/>
          <p:nvPr/>
        </p:nvSpPr>
        <p:spPr>
          <a:xfrm>
            <a:off x="3869547" y="5499998"/>
            <a:ext cx="6413935" cy="769441"/>
          </a:xfrm>
          <a:prstGeom prst="rect">
            <a:avLst/>
          </a:prstGeom>
          <a:noFill/>
        </p:spPr>
        <p:txBody>
          <a:bodyPr wrap="none" rtlCol="0">
            <a:spAutoFit/>
          </a:bodyPr>
          <a:lstStyle/>
          <a:p>
            <a:r>
              <a:rPr lang="en-US" sz="4400" i="1" dirty="0">
                <a:latin typeface="Bookman Old Style" panose="02050604050505020204" pitchFamily="18" charset="0"/>
              </a:rPr>
              <a:t>(thoughts about event)</a:t>
            </a:r>
          </a:p>
        </p:txBody>
      </p:sp>
      <p:sp>
        <p:nvSpPr>
          <p:cNvPr id="6" name="TextBox 5">
            <a:extLst>
              <a:ext uri="{FF2B5EF4-FFF2-40B4-BE49-F238E27FC236}">
                <a16:creationId xmlns:a16="http://schemas.microsoft.com/office/drawing/2014/main" id="{9D59A21F-680D-4E07-9C68-44EC304A8B91}"/>
              </a:ext>
            </a:extLst>
          </p:cNvPr>
          <p:cNvSpPr txBox="1"/>
          <p:nvPr/>
        </p:nvSpPr>
        <p:spPr>
          <a:xfrm>
            <a:off x="4357179" y="3858168"/>
            <a:ext cx="1954381" cy="769441"/>
          </a:xfrm>
          <a:prstGeom prst="rect">
            <a:avLst/>
          </a:prstGeom>
          <a:noFill/>
        </p:spPr>
        <p:txBody>
          <a:bodyPr wrap="none" rtlCol="0">
            <a:spAutoFit/>
          </a:bodyPr>
          <a:lstStyle/>
          <a:p>
            <a:r>
              <a:rPr lang="en-US" sz="4400" i="1" dirty="0">
                <a:latin typeface="Bookman Old Style" panose="02050604050505020204" pitchFamily="18" charset="0"/>
              </a:rPr>
              <a:t>(event)</a:t>
            </a:r>
          </a:p>
        </p:txBody>
      </p:sp>
    </p:spTree>
    <p:extLst>
      <p:ext uri="{BB962C8B-B14F-4D97-AF65-F5344CB8AC3E}">
        <p14:creationId xmlns:p14="http://schemas.microsoft.com/office/powerpoint/2010/main" val="182272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BA06AB-0D1C-41A0-9268-A5DC94BB3CD2}"/>
              </a:ext>
            </a:extLst>
          </p:cNvPr>
          <p:cNvSpPr>
            <a:spLocks noGrp="1"/>
          </p:cNvSpPr>
          <p:nvPr>
            <p:ph type="title"/>
          </p:nvPr>
        </p:nvSpPr>
        <p:spPr>
          <a:xfrm>
            <a:off x="1179226" y="826680"/>
            <a:ext cx="9833548" cy="1325563"/>
          </a:xfrm>
        </p:spPr>
        <p:txBody>
          <a:bodyPr>
            <a:normAutofit/>
          </a:bodyPr>
          <a:lstStyle/>
          <a:p>
            <a:pPr algn="ctr"/>
            <a:r>
              <a:rPr lang="en-US" sz="5400" dirty="0">
                <a:solidFill>
                  <a:srgbClr val="FFFFFF"/>
                </a:solidFill>
                <a:latin typeface="Century Schoolbook" panose="02040604050505020304" pitchFamily="18" charset="0"/>
              </a:rPr>
              <a:t>Practice using I-Statement</a:t>
            </a:r>
          </a:p>
        </p:txBody>
      </p:sp>
      <p:sp>
        <p:nvSpPr>
          <p:cNvPr id="5" name="Content Placeholder 4">
            <a:extLst>
              <a:ext uri="{FF2B5EF4-FFF2-40B4-BE49-F238E27FC236}">
                <a16:creationId xmlns:a16="http://schemas.microsoft.com/office/drawing/2014/main" id="{45650AD0-2FB1-46C9-BC8A-E2110C7B0DE6}"/>
              </a:ext>
            </a:extLst>
          </p:cNvPr>
          <p:cNvSpPr>
            <a:spLocks noGrp="1"/>
          </p:cNvSpPr>
          <p:nvPr>
            <p:ph idx="1"/>
          </p:nvPr>
        </p:nvSpPr>
        <p:spPr>
          <a:xfrm>
            <a:off x="838048" y="2807509"/>
            <a:ext cx="10515600" cy="4351338"/>
          </a:xfrm>
        </p:spPr>
        <p:txBody>
          <a:bodyPr/>
          <a:lstStyle/>
          <a:p>
            <a:pPr marL="514350" indent="-514350">
              <a:buFont typeface="+mj-lt"/>
              <a:buAutoNum type="arabicPeriod"/>
            </a:pPr>
            <a:r>
              <a:rPr lang="en-US" dirty="0">
                <a:latin typeface="Century Schoolbook" panose="02040604050505020304" pitchFamily="18" charset="0"/>
              </a:rPr>
              <a:t>A friend borrowed your Xbox controller and hasn't brought it back. You want to have it back, and he keeps forgetting to bring it to your house.</a:t>
            </a:r>
          </a:p>
          <a:p>
            <a:pPr marL="514350" indent="-514350">
              <a:buFont typeface="+mj-lt"/>
              <a:buAutoNum type="arabicPeriod"/>
            </a:pPr>
            <a:r>
              <a:rPr lang="en-US" dirty="0">
                <a:latin typeface="Century Schoolbook" panose="02040604050505020304" pitchFamily="18" charset="0"/>
              </a:rPr>
              <a:t>Your little brother went into your room and broke your T.V.</a:t>
            </a:r>
          </a:p>
          <a:p>
            <a:pPr marL="514350" indent="-514350">
              <a:buFont typeface="+mj-lt"/>
              <a:buAutoNum type="arabicPeriod"/>
            </a:pPr>
            <a:r>
              <a:rPr lang="en-US" dirty="0">
                <a:latin typeface="Century Schoolbook" panose="02040604050505020304" pitchFamily="18" charset="0"/>
              </a:rPr>
              <a:t>Your big brother invited his friends over and they made fun of you, teasing you that you are a baby.</a:t>
            </a:r>
          </a:p>
          <a:p>
            <a:pPr marL="514350" indent="-514350">
              <a:buFont typeface="+mj-lt"/>
              <a:buAutoNum type="arabicPeriod"/>
            </a:pPr>
            <a:r>
              <a:rPr lang="en-US" dirty="0">
                <a:latin typeface="Century Schoolbook" panose="02040604050505020304" pitchFamily="18" charset="0"/>
              </a:rPr>
              <a:t>Your friend had a birthday party and didn't invite you.</a:t>
            </a:r>
          </a:p>
          <a:p>
            <a:pPr marL="0" indent="0">
              <a:buNone/>
            </a:pPr>
            <a:endParaRPr lang="en-US" dirty="0"/>
          </a:p>
        </p:txBody>
      </p:sp>
    </p:spTree>
    <p:extLst>
      <p:ext uri="{BB962C8B-B14F-4D97-AF65-F5344CB8AC3E}">
        <p14:creationId xmlns:p14="http://schemas.microsoft.com/office/powerpoint/2010/main" val="3277961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562</Words>
  <Application>Microsoft Office PowerPoint</Application>
  <PresentationFormat>Widescreen</PresentationFormat>
  <Paragraphs>66</Paragraphs>
  <Slides>24</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BJICAD+TimesNewRoman</vt:lpstr>
      <vt:lpstr>Bookman Old Style</vt:lpstr>
      <vt:lpstr>Calibri</vt:lpstr>
      <vt:lpstr>Calibri Light</vt:lpstr>
      <vt:lpstr>Century Schoolbook</vt:lpstr>
      <vt:lpstr>Impact</vt:lpstr>
      <vt:lpstr>Wingdings</vt:lpstr>
      <vt:lpstr>Office Theme</vt:lpstr>
      <vt:lpstr>PowerPoint Presentation</vt:lpstr>
      <vt:lpstr>PowerPoint Presentation</vt:lpstr>
      <vt:lpstr>PowerPoint Presentation</vt:lpstr>
      <vt:lpstr>PowerPoint Presentation</vt:lpstr>
      <vt:lpstr>Monday I-Statements</vt:lpstr>
      <vt:lpstr>Making Connection</vt:lpstr>
      <vt:lpstr>PowerPoint Presentation</vt:lpstr>
      <vt:lpstr>PowerPoint Presentation</vt:lpstr>
      <vt:lpstr>Practice using I-Statement</vt:lpstr>
      <vt:lpstr>Tuesday </vt:lpstr>
      <vt:lpstr>Making Connection</vt:lpstr>
      <vt:lpstr>PowerPoint Presentation</vt:lpstr>
      <vt:lpstr>PowerPoint Presentation</vt:lpstr>
      <vt:lpstr>PowerPoint Presentation</vt:lpstr>
      <vt:lpstr>PowerPoint Presentation</vt:lpstr>
      <vt:lpstr>PowerPoint Presentation</vt:lpstr>
      <vt:lpstr>PowerPoint Presentation</vt:lpstr>
      <vt:lpstr>Thursday Peer Mediation</vt:lpstr>
      <vt:lpstr>Making Connection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2</cp:revision>
  <dcterms:created xsi:type="dcterms:W3CDTF">2019-03-11T00:28:19Z</dcterms:created>
  <dcterms:modified xsi:type="dcterms:W3CDTF">2019-03-17T18:44:35Z</dcterms:modified>
</cp:coreProperties>
</file>