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8" r:id="rId2"/>
    <p:sldId id="271" r:id="rId3"/>
    <p:sldId id="399" r:id="rId4"/>
    <p:sldId id="378" r:id="rId5"/>
    <p:sldId id="382" r:id="rId6"/>
    <p:sldId id="390" r:id="rId7"/>
    <p:sldId id="391" r:id="rId8"/>
    <p:sldId id="392" r:id="rId9"/>
    <p:sldId id="393" r:id="rId10"/>
    <p:sldId id="371" r:id="rId11"/>
    <p:sldId id="398" r:id="rId12"/>
    <p:sldId id="400" r:id="rId13"/>
    <p:sldId id="329" r:id="rId14"/>
    <p:sldId id="387" r:id="rId15"/>
    <p:sldId id="407" r:id="rId16"/>
    <p:sldId id="299" r:id="rId17"/>
    <p:sldId id="368" r:id="rId18"/>
    <p:sldId id="335" r:id="rId19"/>
    <p:sldId id="396" r:id="rId20"/>
    <p:sldId id="294" r:id="rId21"/>
    <p:sldId id="303" r:id="rId22"/>
    <p:sldId id="379" r:id="rId23"/>
    <p:sldId id="404" r:id="rId24"/>
    <p:sldId id="401" r:id="rId25"/>
    <p:sldId id="402" r:id="rId26"/>
    <p:sldId id="403" r:id="rId27"/>
    <p:sldId id="405" r:id="rId28"/>
    <p:sldId id="406" r:id="rId29"/>
    <p:sldId id="408" r:id="rId30"/>
    <p:sldId id="384" r:id="rId31"/>
    <p:sldId id="326" r:id="rId32"/>
    <p:sldId id="383" r:id="rId33"/>
    <p:sldId id="3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70D"/>
    <a:srgbClr val="83B61D"/>
    <a:srgbClr val="FFC200"/>
    <a:srgbClr val="5A9BD5"/>
    <a:srgbClr val="E11C47"/>
    <a:srgbClr val="20307E"/>
    <a:srgbClr val="129B3B"/>
    <a:srgbClr val="FFC000"/>
    <a:srgbClr val="CE4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65" autoAdjust="0"/>
    <p:restoredTop sz="94660"/>
  </p:normalViewPr>
  <p:slideViewPr>
    <p:cSldViewPr snapToGrid="0">
      <p:cViewPr varScale="1">
        <p:scale>
          <a:sx n="68" d="100"/>
          <a:sy n="68" d="100"/>
        </p:scale>
        <p:origin x="870" y="72"/>
      </p:cViewPr>
      <p:guideLst/>
    </p:cSldViewPr>
  </p:slideViewPr>
  <p:notesTextViewPr>
    <p:cViewPr>
      <p:scale>
        <a:sx n="1" d="1"/>
        <a:sy n="1" d="1"/>
      </p:scale>
      <p:origin x="0" y="0"/>
    </p:cViewPr>
  </p:notesTextViewPr>
  <p:sorterViewPr>
    <p:cViewPr>
      <p:scale>
        <a:sx n="50" d="100"/>
        <a:sy n="50" d="100"/>
      </p:scale>
      <p:origin x="0" y="-5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0DD4F-D37C-40D8-A4DD-E262BB36FAD0}"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6BA0D-3F2F-4D34-BC5B-C1EF32D44106}" type="slidenum">
              <a:rPr lang="en-US" smtClean="0"/>
              <a:t>‹#›</a:t>
            </a:fld>
            <a:endParaRPr lang="en-US"/>
          </a:p>
        </p:txBody>
      </p:sp>
    </p:spTree>
    <p:extLst>
      <p:ext uri="{BB962C8B-B14F-4D97-AF65-F5344CB8AC3E}">
        <p14:creationId xmlns:p14="http://schemas.microsoft.com/office/powerpoint/2010/main" val="99254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272638" y="332510"/>
            <a:ext cx="11646724" cy="5995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9361" y="5571734"/>
            <a:ext cx="2776994" cy="1033159"/>
          </a:xfrm>
          <a:prstGeom prst="rect">
            <a:avLst/>
          </a:prstGeom>
        </p:spPr>
      </p:pic>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5798127"/>
            <a:ext cx="3196816" cy="1059873"/>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2439553" y="4167760"/>
            <a:ext cx="7764395" cy="2671957"/>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spTree>
    <p:extLst>
      <p:ext uri="{BB962C8B-B14F-4D97-AF65-F5344CB8AC3E}">
        <p14:creationId xmlns:p14="http://schemas.microsoft.com/office/powerpoint/2010/main" val="23821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1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40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05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83B61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5903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32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27810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FC2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47368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E11C47"/>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VCS</a:t>
            </a:r>
          </a:p>
        </p:txBody>
      </p:sp>
    </p:spTree>
    <p:extLst>
      <p:ext uri="{BB962C8B-B14F-4D97-AF65-F5344CB8AC3E}">
        <p14:creationId xmlns:p14="http://schemas.microsoft.com/office/powerpoint/2010/main" val="334304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5A9BD5"/>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404272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129B3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16140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272638" y="332509"/>
            <a:ext cx="11646724" cy="62230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B1FBB17-260A-4CE0-83A3-AB8503F17855}"/>
              </a:ext>
            </a:extLst>
          </p:cNvPr>
          <p:cNvSpPr/>
          <p:nvPr userDrawn="1"/>
        </p:nvSpPr>
        <p:spPr>
          <a:xfrm>
            <a:off x="3115733" y="626533"/>
            <a:ext cx="5314659" cy="3826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19730E-C535-4F88-8995-FAA02A87D55B}"/>
              </a:ext>
            </a:extLst>
          </p:cNvPr>
          <p:cNvSpPr/>
          <p:nvPr userDrawn="1"/>
        </p:nvSpPr>
        <p:spPr>
          <a:xfrm>
            <a:off x="2334193" y="3027314"/>
            <a:ext cx="7302178" cy="457137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A30B8A-F5AE-496B-8698-C62A26D47920}"/>
              </a:ext>
            </a:extLst>
          </p:cNvPr>
          <p:cNvSpPr/>
          <p:nvPr userDrawn="1"/>
        </p:nvSpPr>
        <p:spPr>
          <a:xfrm flipH="1">
            <a:off x="-658230" y="3121490"/>
            <a:ext cx="6752318" cy="4383023"/>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99A416-FB9A-40E5-830D-76A244FA4C5A}"/>
              </a:ext>
            </a:extLst>
          </p:cNvPr>
          <p:cNvSpPr/>
          <p:nvPr userDrawn="1"/>
        </p:nvSpPr>
        <p:spPr>
          <a:xfrm>
            <a:off x="6073893" y="2990841"/>
            <a:ext cx="6752318" cy="4607847"/>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1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E3670D"/>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0629" y="195944"/>
            <a:ext cx="11930741" cy="64661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9838939" y="5886450"/>
            <a:ext cx="2222432" cy="775606"/>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60182" y="5383844"/>
            <a:ext cx="2301189" cy="502606"/>
          </a:xfrm>
          <a:prstGeom prst="rect">
            <a:avLst/>
          </a:prstGeom>
        </p:spPr>
      </p:pic>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b="1" dirty="0">
                <a:solidFill>
                  <a:schemeClr val="bg1"/>
                </a:solidFill>
                <a:latin typeface="+mn-lt"/>
              </a:rPr>
              <a:t>VCS</a:t>
            </a:r>
          </a:p>
        </p:txBody>
      </p:sp>
    </p:spTree>
    <p:extLst>
      <p:ext uri="{BB962C8B-B14F-4D97-AF65-F5344CB8AC3E}">
        <p14:creationId xmlns:p14="http://schemas.microsoft.com/office/powerpoint/2010/main" val="298058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20307E"/>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7025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83B61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494440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A9BD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3244735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11C4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2657457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C000"/>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5081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3670D"/>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80E27-96A2-4860-AB3B-1433FD0293A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2332" y="6147807"/>
            <a:ext cx="2132668" cy="733914"/>
          </a:xfrm>
          <a:prstGeom prst="rect">
            <a:avLst/>
          </a:prstGeom>
        </p:spPr>
      </p:pic>
      <p:sp>
        <p:nvSpPr>
          <p:cNvPr id="24" name="Rectangle 23">
            <a:extLst>
              <a:ext uri="{FF2B5EF4-FFF2-40B4-BE49-F238E27FC236}">
                <a16:creationId xmlns:a16="http://schemas.microsoft.com/office/drawing/2014/main" id="{06904EC9-A409-47FA-9AA2-015F02E361D1}"/>
              </a:ext>
            </a:extLst>
          </p:cNvPr>
          <p:cNvSpPr/>
          <p:nvPr userDrawn="1"/>
        </p:nvSpPr>
        <p:spPr>
          <a:xfrm>
            <a:off x="130629" y="159657"/>
            <a:ext cx="11930742" cy="650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A1B274-A7B9-4C9C-979E-7D8257C1692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2876354" y="6131904"/>
            <a:ext cx="2261617" cy="749817"/>
          </a:xfrm>
          <a:prstGeom prst="rect">
            <a:avLst/>
          </a:prstGeom>
        </p:spPr>
      </p:pic>
      <p:pic>
        <p:nvPicPr>
          <p:cNvPr id="17" name="Picture 16">
            <a:extLst>
              <a:ext uri="{FF2B5EF4-FFF2-40B4-BE49-F238E27FC236}">
                <a16:creationId xmlns:a16="http://schemas.microsoft.com/office/drawing/2014/main" id="{92D41E5E-C698-40FE-A759-3CA7E46CAAC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7321046" y="6071616"/>
            <a:ext cx="2371911" cy="786384"/>
          </a:xfrm>
          <a:prstGeom prst="rect">
            <a:avLst/>
          </a:prstGeom>
        </p:spPr>
      </p:pic>
      <p:pic>
        <p:nvPicPr>
          <p:cNvPr id="18" name="Picture 17">
            <a:extLst>
              <a:ext uri="{FF2B5EF4-FFF2-40B4-BE49-F238E27FC236}">
                <a16:creationId xmlns:a16="http://schemas.microsoft.com/office/drawing/2014/main" id="{04DB0854-EE10-4150-82B1-A8222D50D24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30867" b="23556"/>
          <a:stretch/>
        </p:blipFill>
        <p:spPr>
          <a:xfrm flipH="1">
            <a:off x="6665445" y="6093418"/>
            <a:ext cx="1441049" cy="764582"/>
          </a:xfrm>
          <a:prstGeom prst="rect">
            <a:avLst/>
          </a:prstGeom>
        </p:spPr>
      </p:pic>
      <p:pic>
        <p:nvPicPr>
          <p:cNvPr id="19" name="Picture 18">
            <a:extLst>
              <a:ext uri="{FF2B5EF4-FFF2-40B4-BE49-F238E27FC236}">
                <a16:creationId xmlns:a16="http://schemas.microsoft.com/office/drawing/2014/main" id="{093FFB0A-B558-4BF5-B739-DF0E1857D6C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942054" y="6100800"/>
            <a:ext cx="2055094" cy="764582"/>
          </a:xfrm>
          <a:prstGeom prst="rect">
            <a:avLst/>
          </a:prstGeom>
        </p:spPr>
      </p:pic>
      <p:pic>
        <p:nvPicPr>
          <p:cNvPr id="20" name="Picture 19">
            <a:extLst>
              <a:ext uri="{FF2B5EF4-FFF2-40B4-BE49-F238E27FC236}">
                <a16:creationId xmlns:a16="http://schemas.microsoft.com/office/drawing/2014/main" id="{019AC963-8452-406D-87D6-04AD3902F99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8430392" y="6108183"/>
            <a:ext cx="2261617" cy="749817"/>
          </a:xfrm>
          <a:prstGeom prst="rect">
            <a:avLst/>
          </a:prstGeom>
        </p:spPr>
      </p:pic>
      <p:pic>
        <p:nvPicPr>
          <p:cNvPr id="21" name="Picture 20">
            <a:extLst>
              <a:ext uri="{FF2B5EF4-FFF2-40B4-BE49-F238E27FC236}">
                <a16:creationId xmlns:a16="http://schemas.microsoft.com/office/drawing/2014/main" id="{DC7460D4-E1A6-41C4-9E2B-FA7C8241033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0210496" y="6089900"/>
            <a:ext cx="2148536" cy="749817"/>
          </a:xfrm>
          <a:prstGeom prst="rect">
            <a:avLst/>
          </a:prstGeom>
        </p:spPr>
      </p:pic>
      <p:pic>
        <p:nvPicPr>
          <p:cNvPr id="25" name="Picture 24">
            <a:extLst>
              <a:ext uri="{FF2B5EF4-FFF2-40B4-BE49-F238E27FC236}">
                <a16:creationId xmlns:a16="http://schemas.microsoft.com/office/drawing/2014/main" id="{510A9842-289E-43D3-A801-046FE586F5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flipH="1">
            <a:off x="1551251" y="6147807"/>
            <a:ext cx="2132668" cy="733914"/>
          </a:xfrm>
          <a:prstGeom prst="rect">
            <a:avLst/>
          </a:prstGeom>
        </p:spPr>
      </p:pic>
      <p:pic>
        <p:nvPicPr>
          <p:cNvPr id="26" name="Picture 25">
            <a:extLst>
              <a:ext uri="{FF2B5EF4-FFF2-40B4-BE49-F238E27FC236}">
                <a16:creationId xmlns:a16="http://schemas.microsoft.com/office/drawing/2014/main" id="{15F91012-A6E2-475D-9A26-4017A915592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37500" b="94028" l="13203" r="85156">
                        <a14:foregroundMark x1="80078" y1="40694" x2="80078" y2="40694"/>
                        <a14:foregroundMark x1="79922" y1="40694" x2="79922" y2="40694"/>
                        <a14:foregroundMark x1="80078" y1="40694" x2="80078" y2="40694"/>
                        <a14:foregroundMark x1="80078" y1="40417" x2="80078" y2="40417"/>
                        <a14:foregroundMark x1="80078" y1="40417" x2="80078" y2="40417"/>
                        <a14:foregroundMark x1="80078" y1="40417" x2="80078" y2="40417"/>
                        <a14:foregroundMark x1="79609" y1="39306" x2="79609" y2="39306"/>
                        <a14:foregroundMark x1="78828" y1="52361" x2="78828" y2="52361"/>
                        <a14:foregroundMark x1="78828" y1="59167" x2="78672" y2="59167"/>
                        <a14:foregroundMark x1="78672" y1="59306" x2="78672" y2="59306"/>
                        <a14:foregroundMark x1="79141" y1="50000" x2="79141" y2="50972"/>
                        <a14:foregroundMark x1="79141" y1="50972" x2="79141" y2="50972"/>
                        <a14:foregroundMark x1="78984" y1="51944" x2="78984" y2="51667"/>
                        <a14:foregroundMark x1="82969" y1="53333" x2="82969" y2="53333"/>
                        <a14:foregroundMark x1="80547" y1="68194" x2="80547" y2="68194"/>
                        <a14:foregroundMark x1="80547" y1="68194" x2="80547" y2="68194"/>
                        <a14:foregroundMark x1="80547" y1="68194" x2="80547" y2="68194"/>
                        <a14:foregroundMark x1="78828" y1="68889" x2="78828" y2="68889"/>
                        <a14:foregroundMark x1="79922" y1="38611" x2="79922" y2="38611"/>
                        <a14:foregroundMark x1="63516" y1="41667" x2="63516" y2="41667"/>
                        <a14:foregroundMark x1="63516" y1="41667" x2="63516" y2="41667"/>
                        <a14:foregroundMark x1="77734" y1="38611" x2="77734" y2="38611"/>
                        <a14:foregroundMark x1="77734" y1="38750" x2="77734" y2="38750"/>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67188" y1="50278" x2="67188" y2="50278"/>
                        <a14:foregroundMark x1="81016" y1="71806" x2="81016" y2="71806"/>
                        <a14:foregroundMark x1="80078" y1="68611" x2="77734" y2="72778"/>
                        <a14:foregroundMark x1="72656" y1="72500" x2="71484" y2="65556"/>
                        <a14:foregroundMark x1="58125" y1="72500" x2="57969" y2="63889"/>
                        <a14:foregroundMark x1="48281" y1="72917" x2="48281" y2="72917"/>
                        <a14:foregroundMark x1="48125" y1="58889" x2="47969" y2="63611"/>
                        <a14:foregroundMark x1="48906" y1="66944" x2="49219" y2="72083"/>
                        <a14:foregroundMark x1="49531" y1="74444" x2="45859" y2="74444"/>
                        <a14:foregroundMark x1="34063" y1="44306" x2="34766" y2="49306"/>
                        <a14:foregroundMark x1="34766" y1="49306" x2="33594" y2="45278"/>
                        <a14:foregroundMark x1="32031" y1="63889" x2="32031" y2="63889"/>
                        <a14:foregroundMark x1="32031" y1="63889" x2="32031" y2="63889"/>
                        <a14:foregroundMark x1="32031" y1="63889" x2="32344" y2="94028"/>
                        <a14:foregroundMark x1="25000" y1="42639" x2="21875" y2="43750"/>
                        <a14:foregroundMark x1="26328" y1="52361" x2="26328" y2="52361"/>
                        <a14:foregroundMark x1="26328" y1="52917" x2="26016" y2="53611"/>
                        <a14:foregroundMark x1="26016" y1="54028" x2="26016" y2="58333"/>
                        <a14:foregroundMark x1="25156" y1="38056" x2="25156" y2="41111"/>
                        <a14:foregroundMark x1="18984" y1="48333" x2="17891" y2="46944"/>
                        <a14:foregroundMark x1="20078" y1="48611" x2="20078" y2="48611"/>
                        <a14:foregroundMark x1="17109" y1="56528" x2="17109" y2="58333"/>
                        <a14:foregroundMark x1="13906" y1="62917" x2="13281" y2="62639"/>
                        <a14:foregroundMark x1="17578" y1="44583" x2="17578" y2="45417"/>
                        <a14:foregroundMark x1="26172" y1="42083" x2="25469" y2="45278"/>
                        <a14:foregroundMark x1="85156" y1="64306" x2="82969" y2="64861"/>
                      </a14:backgroundRemoval>
                    </a14:imgEffect>
                  </a14:imgLayer>
                </a14:imgProps>
              </a:ext>
              <a:ext uri="{28A0092B-C50C-407E-A947-70E740481C1C}">
                <a14:useLocalDpi xmlns:a14="http://schemas.microsoft.com/office/drawing/2010/main" val="0"/>
              </a:ext>
            </a:extLst>
          </a:blip>
          <a:srcRect l="10700" t="33245" r="12500" b="23556"/>
          <a:stretch/>
        </p:blipFill>
        <p:spPr>
          <a:xfrm>
            <a:off x="-40435" y="6139855"/>
            <a:ext cx="2055094" cy="749817"/>
          </a:xfrm>
          <a:prstGeom prst="rect">
            <a:avLst/>
          </a:prstGeom>
        </p:spPr>
      </p:pic>
      <p:pic>
        <p:nvPicPr>
          <p:cNvPr id="28" name="Picture 27">
            <a:extLst>
              <a:ext uri="{FF2B5EF4-FFF2-40B4-BE49-F238E27FC236}">
                <a16:creationId xmlns:a16="http://schemas.microsoft.com/office/drawing/2014/main" id="{7B527C5A-A865-4D7F-9134-3EC6491564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9339" y="6014014"/>
            <a:ext cx="794702" cy="173572"/>
          </a:xfrm>
          <a:prstGeom prst="rect">
            <a:avLst/>
          </a:prstGeom>
        </p:spPr>
      </p:pic>
    </p:spTree>
    <p:extLst>
      <p:ext uri="{BB962C8B-B14F-4D97-AF65-F5344CB8AC3E}">
        <p14:creationId xmlns:p14="http://schemas.microsoft.com/office/powerpoint/2010/main" val="1682810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7DB4-94C5-4383-864A-5E4B48CA49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28A-6E10-4728-987B-E64BEEB2A9F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6A2-0F15-426A-8B90-FC243D6E327A}"/>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3/4/2019</a:t>
            </a:fld>
            <a:endParaRPr lang="en-US"/>
          </a:p>
        </p:txBody>
      </p:sp>
      <p:sp>
        <p:nvSpPr>
          <p:cNvPr id="5" name="Footer Placeholder 4">
            <a:extLst>
              <a:ext uri="{FF2B5EF4-FFF2-40B4-BE49-F238E27FC236}">
                <a16:creationId xmlns:a16="http://schemas.microsoft.com/office/drawing/2014/main" id="{0DD89900-0029-4522-BB80-CE9BE7A880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9131DA-3BF6-44A9-B3E1-A79EABC1D9C9}"/>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18640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E370-9866-44C1-AB96-0DD5739F58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72375-A4A8-4173-B48B-D97AD4A9E0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4D4033-E28F-43A9-B268-8A2D6710F71E}"/>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3/4/2019</a:t>
            </a:fld>
            <a:endParaRPr lang="en-US"/>
          </a:p>
        </p:txBody>
      </p:sp>
      <p:sp>
        <p:nvSpPr>
          <p:cNvPr id="5" name="Footer Placeholder 4">
            <a:extLst>
              <a:ext uri="{FF2B5EF4-FFF2-40B4-BE49-F238E27FC236}">
                <a16:creationId xmlns:a16="http://schemas.microsoft.com/office/drawing/2014/main" id="{D8B43C29-D2B8-4670-A4C7-369BD843D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735613-4DF1-470D-BFB8-73E1B57363E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838940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6032-D129-4D11-8F2F-FDDE21FB98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52BA7-FD95-463C-8FE1-ED17D982F86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3CA2D-D6A8-45A6-AFCB-A90659FC1D7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C4508-9C85-46FA-A332-0BF11D019A6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3/4/2019</a:t>
            </a:fld>
            <a:endParaRPr lang="en-US"/>
          </a:p>
        </p:txBody>
      </p:sp>
      <p:sp>
        <p:nvSpPr>
          <p:cNvPr id="6" name="Footer Placeholder 5">
            <a:extLst>
              <a:ext uri="{FF2B5EF4-FFF2-40B4-BE49-F238E27FC236}">
                <a16:creationId xmlns:a16="http://schemas.microsoft.com/office/drawing/2014/main" id="{D11F2813-1F73-4742-85CB-4A697BBB8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E36AEF-B2F5-4839-8841-661DA0A3652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81352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83B61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A52D-5472-4DE2-A0D5-4394807C75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3F99B4-9952-4753-8EBF-A097AA5957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50D565-308E-43F0-BB22-5411519ADF3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25B29-B029-45A3-8EF6-0EF7826078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DFDF40-E501-4792-9060-C850DD9F1BE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00976A-B75E-4CF2-AD78-7401316DCC53}"/>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3/4/2019</a:t>
            </a:fld>
            <a:endParaRPr lang="en-US"/>
          </a:p>
        </p:txBody>
      </p:sp>
      <p:sp>
        <p:nvSpPr>
          <p:cNvPr id="8" name="Footer Placeholder 7">
            <a:extLst>
              <a:ext uri="{FF2B5EF4-FFF2-40B4-BE49-F238E27FC236}">
                <a16:creationId xmlns:a16="http://schemas.microsoft.com/office/drawing/2014/main" id="{16413BF1-55D6-444B-8257-F1D551F036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3803AB-EDBF-4624-9D8A-741ECD23589A}"/>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78347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544E-16FA-4139-A9A0-16E14DB450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1C3D93B-2A86-46C1-8AB6-6F6599E267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3/4/2019</a:t>
            </a:fld>
            <a:endParaRPr lang="en-US"/>
          </a:p>
        </p:txBody>
      </p:sp>
      <p:sp>
        <p:nvSpPr>
          <p:cNvPr id="4" name="Footer Placeholder 3">
            <a:extLst>
              <a:ext uri="{FF2B5EF4-FFF2-40B4-BE49-F238E27FC236}">
                <a16:creationId xmlns:a16="http://schemas.microsoft.com/office/drawing/2014/main" id="{4B11810A-DA27-42E1-9F4B-539F9388E6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105D0B5-32E3-44A9-A7F0-0F2AAE5110B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144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799F3-B941-421B-AD1F-3D762BF88F5B}"/>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3/4/2019</a:t>
            </a:fld>
            <a:endParaRPr lang="en-US"/>
          </a:p>
        </p:txBody>
      </p:sp>
      <p:sp>
        <p:nvSpPr>
          <p:cNvPr id="3" name="Footer Placeholder 2">
            <a:extLst>
              <a:ext uri="{FF2B5EF4-FFF2-40B4-BE49-F238E27FC236}">
                <a16:creationId xmlns:a16="http://schemas.microsoft.com/office/drawing/2014/main" id="{5DE67DCE-2AC0-4E63-9F06-19FD19BA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58611D-2D3F-4955-BBB0-74474CD67180}"/>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304792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338A-16D6-4BF0-8ECA-97671F086D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BF860-BA76-4AA9-9924-9FE7331760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A15BA-1C5B-4831-B62C-0A3CD7B6445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7ABF0-49FC-42C3-A061-C85996D51B75}"/>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3/4/2019</a:t>
            </a:fld>
            <a:endParaRPr lang="en-US"/>
          </a:p>
        </p:txBody>
      </p:sp>
      <p:sp>
        <p:nvSpPr>
          <p:cNvPr id="6" name="Footer Placeholder 5">
            <a:extLst>
              <a:ext uri="{FF2B5EF4-FFF2-40B4-BE49-F238E27FC236}">
                <a16:creationId xmlns:a16="http://schemas.microsoft.com/office/drawing/2014/main" id="{F8CB96F5-F80B-4E33-A247-03F0275458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2CAA8B-C8C3-4A8A-94E0-611FB5A61DF1}"/>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509413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03D2-1143-4B7F-AEC8-89E44208F2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F004-C850-4B9F-9884-B086DB4552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D29C2-B76A-4083-9553-492B057267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76A8A-5FC2-4DF0-AE9E-9C3D4699AF79}"/>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3/4/2019</a:t>
            </a:fld>
            <a:endParaRPr lang="en-US"/>
          </a:p>
        </p:txBody>
      </p:sp>
      <p:sp>
        <p:nvSpPr>
          <p:cNvPr id="6" name="Footer Placeholder 5">
            <a:extLst>
              <a:ext uri="{FF2B5EF4-FFF2-40B4-BE49-F238E27FC236}">
                <a16:creationId xmlns:a16="http://schemas.microsoft.com/office/drawing/2014/main" id="{7721F1DA-3729-4742-B9A6-ED2C0D5AC0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14E320-CCB7-4633-BF5F-FF42AAE8777D}"/>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1588882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53A4-F011-49E6-A845-6C48BB6F7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5A01B-1CA0-4E16-8441-4216478A0A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E84E7-646B-4D69-9A63-90A56C8A405F}"/>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3/4/2019</a:t>
            </a:fld>
            <a:endParaRPr lang="en-US"/>
          </a:p>
        </p:txBody>
      </p:sp>
      <p:sp>
        <p:nvSpPr>
          <p:cNvPr id="5" name="Footer Placeholder 4">
            <a:extLst>
              <a:ext uri="{FF2B5EF4-FFF2-40B4-BE49-F238E27FC236}">
                <a16:creationId xmlns:a16="http://schemas.microsoft.com/office/drawing/2014/main" id="{2B52D139-6C7E-4BAC-9805-39FF0441A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C3ACF8-DB21-464B-8A51-2BEF3AF73906}"/>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658273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944A0-DD81-4432-9271-CBB8DDBE08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FA16D-12E4-4AE0-A473-82C33B994F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6F169-5958-48BB-B005-AAA26CB89A5C}"/>
              </a:ext>
            </a:extLst>
          </p:cNvPr>
          <p:cNvSpPr>
            <a:spLocks noGrp="1"/>
          </p:cNvSpPr>
          <p:nvPr>
            <p:ph type="dt" sz="half" idx="10"/>
          </p:nvPr>
        </p:nvSpPr>
        <p:spPr>
          <a:xfrm>
            <a:off x="838200" y="6356350"/>
            <a:ext cx="2743200" cy="365125"/>
          </a:xfrm>
          <a:prstGeom prst="rect">
            <a:avLst/>
          </a:prstGeom>
        </p:spPr>
        <p:txBody>
          <a:bodyPr/>
          <a:lstStyle/>
          <a:p>
            <a:fld id="{8925AA21-1E7C-4C53-B5DF-416C3F46B75A}" type="datetimeFigureOut">
              <a:rPr lang="en-US" smtClean="0"/>
              <a:t>3/4/2019</a:t>
            </a:fld>
            <a:endParaRPr lang="en-US"/>
          </a:p>
        </p:txBody>
      </p:sp>
      <p:sp>
        <p:nvSpPr>
          <p:cNvPr id="5" name="Footer Placeholder 4">
            <a:extLst>
              <a:ext uri="{FF2B5EF4-FFF2-40B4-BE49-F238E27FC236}">
                <a16:creationId xmlns:a16="http://schemas.microsoft.com/office/drawing/2014/main" id="{AFC69F7E-0026-4453-8123-C89D3A86B3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8B5881-61DA-430F-8D7A-8A823A25AB4B}"/>
              </a:ext>
            </a:extLst>
          </p:cNvPr>
          <p:cNvSpPr>
            <a:spLocks noGrp="1"/>
          </p:cNvSpPr>
          <p:nvPr>
            <p:ph type="sldNum" sz="quarter" idx="12"/>
          </p:nvPr>
        </p:nvSpPr>
        <p:spPr>
          <a:xfrm>
            <a:off x="8610600" y="6356350"/>
            <a:ext cx="2743200" cy="365125"/>
          </a:xfrm>
          <a:prstGeom prst="rect">
            <a:avLst/>
          </a:prstGeom>
        </p:spPr>
        <p:txBody>
          <a:bodyPr/>
          <a:lstStyle/>
          <a:p>
            <a:fld id="{20B6926B-7EA5-4719-A2F5-8A37FF9A172B}" type="slidenum">
              <a:rPr lang="en-US" smtClean="0"/>
              <a:t>‹#›</a:t>
            </a:fld>
            <a:endParaRPr lang="en-US"/>
          </a:p>
        </p:txBody>
      </p:sp>
    </p:spTree>
    <p:extLst>
      <p:ext uri="{BB962C8B-B14F-4D97-AF65-F5344CB8AC3E}">
        <p14:creationId xmlns:p14="http://schemas.microsoft.com/office/powerpoint/2010/main" val="4170930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701141" y="156170"/>
            <a:ext cx="10369136" cy="1042540"/>
          </a:xfrm>
          <a:prstGeom prst="rect">
            <a:avLst/>
          </a:prstGeom>
          <a:solidFill>
            <a:srgbClr val="20307E">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6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3670D">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9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FFC2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5A9B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02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29542BD0-801A-4D5E-9D80-24B2F5A59185}"/>
              </a:ext>
            </a:extLst>
          </p:cNvPr>
          <p:cNvCxnSpPr>
            <a:cxnSpLocks/>
          </p:cNvCxnSpPr>
          <p:nvPr userDrawn="1"/>
        </p:nvCxnSpPr>
        <p:spPr>
          <a:xfrm flipV="1">
            <a:off x="0" y="1271447"/>
            <a:ext cx="12070277" cy="1"/>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9BBC18-99E4-49C7-A7B8-7195B908B5B9}"/>
              </a:ext>
            </a:extLst>
          </p:cNvPr>
          <p:cNvCxnSpPr>
            <a:cxnSpLocks/>
          </p:cNvCxnSpPr>
          <p:nvPr userDrawn="1"/>
        </p:nvCxnSpPr>
        <p:spPr>
          <a:xfrm>
            <a:off x="1651185" y="183762"/>
            <a:ext cx="0" cy="1120647"/>
          </a:xfrm>
          <a:prstGeom prst="line">
            <a:avLst/>
          </a:prstGeom>
          <a:ln w="158750">
            <a:solidFill>
              <a:srgbClr val="20307E"/>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7D168FD-92D4-4044-8927-D9E333806494}"/>
              </a:ext>
            </a:extLst>
          </p:cNvPr>
          <p:cNvSpPr/>
          <p:nvPr userDrawn="1"/>
        </p:nvSpPr>
        <p:spPr>
          <a:xfrm>
            <a:off x="1683327" y="195944"/>
            <a:ext cx="10369136" cy="1042540"/>
          </a:xfrm>
          <a:prstGeom prst="rect">
            <a:avLst/>
          </a:prstGeom>
          <a:solidFill>
            <a:srgbClr val="E11C47">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20307E"/>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6904EC9-A409-47FA-9AA2-015F02E361D1}"/>
              </a:ext>
            </a:extLst>
          </p:cNvPr>
          <p:cNvSpPr/>
          <p:nvPr userDrawn="1"/>
        </p:nvSpPr>
        <p:spPr>
          <a:xfrm>
            <a:off x="139535" y="195944"/>
            <a:ext cx="11930742" cy="646611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4328D9-3EED-498A-B838-3B27CC889AE7}"/>
              </a:ext>
            </a:extLst>
          </p:cNvPr>
          <p:cNvSpPr txBox="1"/>
          <p:nvPr userDrawn="1"/>
        </p:nvSpPr>
        <p:spPr>
          <a:xfrm>
            <a:off x="10566586" y="6138836"/>
            <a:ext cx="1085850"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VCS</a:t>
            </a:r>
          </a:p>
        </p:txBody>
      </p:sp>
      <p:sp>
        <p:nvSpPr>
          <p:cNvPr id="19" name="Rectangle 18">
            <a:extLst>
              <a:ext uri="{FF2B5EF4-FFF2-40B4-BE49-F238E27FC236}">
                <a16:creationId xmlns:a16="http://schemas.microsoft.com/office/drawing/2014/main" id="{603234EB-C1F2-41C5-864F-0DA603944B77}"/>
              </a:ext>
            </a:extLst>
          </p:cNvPr>
          <p:cNvSpPr/>
          <p:nvPr userDrawn="1"/>
        </p:nvSpPr>
        <p:spPr>
          <a:xfrm>
            <a:off x="285008" y="362200"/>
            <a:ext cx="1190501" cy="763773"/>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682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5392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73" r:id="rId3"/>
    <p:sldLayoutId id="2147483675" r:id="rId4"/>
    <p:sldLayoutId id="2147483676" r:id="rId5"/>
    <p:sldLayoutId id="2147483677" r:id="rId6"/>
    <p:sldLayoutId id="2147483678" r:id="rId7"/>
    <p:sldLayoutId id="2147483679" r:id="rId8"/>
    <p:sldLayoutId id="2147483674" r:id="rId9"/>
    <p:sldLayoutId id="2147483680" r:id="rId10"/>
    <p:sldLayoutId id="2147483681" r:id="rId11"/>
    <p:sldLayoutId id="2147483682" r:id="rId12"/>
    <p:sldLayoutId id="2147483683" r:id="rId13"/>
    <p:sldLayoutId id="2147483684" r:id="rId14"/>
    <p:sldLayoutId id="2147483649" r:id="rId15"/>
    <p:sldLayoutId id="2147483667" r:id="rId16"/>
    <p:sldLayoutId id="2147483668" r:id="rId17"/>
    <p:sldLayoutId id="2147483669" r:id="rId18"/>
    <p:sldLayoutId id="2147483670" r:id="rId19"/>
    <p:sldLayoutId id="2147483671" r:id="rId20"/>
    <p:sldLayoutId id="2147483666" r:id="rId21"/>
    <p:sldLayoutId id="2147483660" r:id="rId22"/>
    <p:sldLayoutId id="2147483661" r:id="rId23"/>
    <p:sldLayoutId id="2147483662" r:id="rId24"/>
    <p:sldLayoutId id="2147483663" r:id="rId25"/>
    <p:sldLayoutId id="2147483664" r:id="rId26"/>
    <p:sldLayoutId id="2147483650" r:id="rId27"/>
    <p:sldLayoutId id="2147483651" r:id="rId28"/>
    <p:sldLayoutId id="2147483652" r:id="rId29"/>
    <p:sldLayoutId id="2147483653" r:id="rId30"/>
    <p:sldLayoutId id="2147483654" r:id="rId31"/>
    <p:sldLayoutId id="2147483655" r:id="rId32"/>
    <p:sldLayoutId id="2147483656" r:id="rId33"/>
    <p:sldLayoutId id="2147483657" r:id="rId34"/>
    <p:sldLayoutId id="2147483658" r:id="rId35"/>
    <p:sldLayoutId id="214748365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_wzbbgzgaDs" TargetMode="External"/><Relationship Id="rId2" Type="http://schemas.openxmlformats.org/officeDocument/2006/relationships/hyperlink" Target="https://www.youtube.com/watch?v=_wzbbgzgaDs"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video" Target="https://www.youtube.com/embed/ghk-nDJB3Tk" TargetMode="External"/><Relationship Id="rId4" Type="http://schemas.openxmlformats.org/officeDocument/2006/relationships/hyperlink" Target="https://www.youtube.com/watch?v=ghk-nDJB3T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EABFilCZJy8&amp;t=88s" TargetMode="External"/><Relationship Id="rId2" Type="http://schemas.openxmlformats.org/officeDocument/2006/relationships/slideLayout" Target="../slideLayouts/slideLayout4.xml"/><Relationship Id="rId1" Type="http://schemas.openxmlformats.org/officeDocument/2006/relationships/video" Target="https://www.youtube.com/embed/EABFilCZJy8"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ylzqhpU4WyQ" TargetMode="External"/><Relationship Id="rId2" Type="http://schemas.openxmlformats.org/officeDocument/2006/relationships/slideLayout" Target="../slideLayouts/slideLayout7.xml"/><Relationship Id="rId1" Type="http://schemas.openxmlformats.org/officeDocument/2006/relationships/video" Target="https://www.youtube.com/embed/ylzqhpU4WyQ" TargetMode="Externa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bing.com/images/search?view=detailV2&amp;ccid=RDDDgcRu&amp;id=6F204D02A00EE615359486EE7C6DEFAE34ABFCA9&amp;thid=OIP.RDDDgcRuYga8sN59ODMqMwHaGJ&amp;mediaurl=http%3a%2f%2fmoziru.com%2fimages%2falone-clipart-conflict-resolution-20.jpg&amp;exph=970&amp;expw=1169&amp;q=conflict+resolution+kids+pictures&amp;simid=607988503866442641&amp;selectedIndex=196" TargetMode="External"/><Relationship Id="rId2" Type="http://schemas.openxmlformats.org/officeDocument/2006/relationships/image" Target="../media/image6.jpeg"/><Relationship Id="rId1" Type="http://schemas.openxmlformats.org/officeDocument/2006/relationships/slideLayout" Target="../slideLayouts/slideLayout14.xml"/><Relationship Id="rId5" Type="http://schemas.openxmlformats.org/officeDocument/2006/relationships/hyperlink" Target="https://recoveringengineer.com/category/resolving-conflict/problem-solving/" TargetMode="Externa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ylzqhpU4WyQ&amp;t=64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5531C-AA7B-470A-A717-C8F63BE06521}"/>
              </a:ext>
            </a:extLst>
          </p:cNvPr>
          <p:cNvSpPr/>
          <p:nvPr/>
        </p:nvSpPr>
        <p:spPr>
          <a:xfrm>
            <a:off x="4820752" y="1119728"/>
            <a:ext cx="6096000" cy="2308324"/>
          </a:xfrm>
          <a:prstGeom prst="rect">
            <a:avLst/>
          </a:prstGeom>
        </p:spPr>
        <p:txBody>
          <a:bodyPr>
            <a:spAutoFit/>
          </a:bodyPr>
          <a:lstStyle/>
          <a:p>
            <a:pPr algn="ctr"/>
            <a:r>
              <a:rPr lang="en-US" sz="4800" dirty="0">
                <a:latin typeface="Century Schoolbook" panose="02040604050505020304" pitchFamily="18" charset="0"/>
              </a:rPr>
              <a:t>Conflict Resolution</a:t>
            </a:r>
          </a:p>
          <a:p>
            <a:pPr algn="ctr"/>
            <a:r>
              <a:rPr lang="en-US" sz="4800" dirty="0">
                <a:latin typeface="Century Schoolbook" panose="02040604050505020304" pitchFamily="18" charset="0"/>
              </a:rPr>
              <a:t>SEL Lesson </a:t>
            </a:r>
          </a:p>
          <a:p>
            <a:pPr algn="ctr"/>
            <a:r>
              <a:rPr lang="en-US" sz="4800" dirty="0">
                <a:latin typeface="Century Schoolbook" panose="02040604050505020304" pitchFamily="18" charset="0"/>
              </a:rPr>
              <a:t>3/4/19-3/8/19 </a:t>
            </a:r>
          </a:p>
        </p:txBody>
      </p:sp>
      <p:pic>
        <p:nvPicPr>
          <p:cNvPr id="4" name="Picture 3" descr="A screenshot of a cell phone&#10;&#10;Description automatically generated">
            <a:extLst>
              <a:ext uri="{FF2B5EF4-FFF2-40B4-BE49-F238E27FC236}">
                <a16:creationId xmlns:a16="http://schemas.microsoft.com/office/drawing/2014/main" id="{0DF74E75-CDF8-45B9-9AAA-2586B77FE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25" y="586085"/>
            <a:ext cx="3629025" cy="4762500"/>
          </a:xfrm>
          <a:prstGeom prst="rect">
            <a:avLst/>
          </a:prstGeom>
        </p:spPr>
      </p:pic>
    </p:spTree>
    <p:extLst>
      <p:ext uri="{BB962C8B-B14F-4D97-AF65-F5344CB8AC3E}">
        <p14:creationId xmlns:p14="http://schemas.microsoft.com/office/powerpoint/2010/main" val="308221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1712D1D-F426-4AC2-A910-F9C90FFEE718}"/>
              </a:ext>
            </a:extLst>
          </p:cNvPr>
          <p:cNvPicPr>
            <a:picLocks noChangeAspect="1"/>
          </p:cNvPicPr>
          <p:nvPr/>
        </p:nvPicPr>
        <p:blipFill>
          <a:blip r:embed="rId2"/>
          <a:stretch>
            <a:fillRect/>
          </a:stretch>
        </p:blipFill>
        <p:spPr>
          <a:xfrm>
            <a:off x="809922" y="882144"/>
            <a:ext cx="10905066" cy="4143924"/>
          </a:xfrm>
          <a:prstGeom prst="rect">
            <a:avLst/>
          </a:prstGeom>
        </p:spPr>
      </p:pic>
    </p:spTree>
    <p:extLst>
      <p:ext uri="{BB962C8B-B14F-4D97-AF65-F5344CB8AC3E}">
        <p14:creationId xmlns:p14="http://schemas.microsoft.com/office/powerpoint/2010/main" val="342514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4B6886-830C-46CD-9659-5CABFCFBDBDF}"/>
              </a:ext>
            </a:extLst>
          </p:cNvPr>
          <p:cNvSpPr/>
          <p:nvPr/>
        </p:nvSpPr>
        <p:spPr>
          <a:xfrm>
            <a:off x="3635390" y="6211669"/>
            <a:ext cx="4921219" cy="646331"/>
          </a:xfrm>
          <a:prstGeom prst="rect">
            <a:avLst/>
          </a:prstGeom>
        </p:spPr>
        <p:txBody>
          <a:bodyPr wrap="none">
            <a:spAutoFit/>
          </a:bodyPr>
          <a:lstStyle/>
          <a:p>
            <a:r>
              <a:rPr lang="en-US" dirty="0">
                <a:hlinkClick r:id="rId2"/>
              </a:rPr>
              <a:t>https://www.youtube.com/watch?v=_wzbbgzgaDs</a:t>
            </a:r>
            <a:endParaRPr lang="en-US" dirty="0"/>
          </a:p>
          <a:p>
            <a:endParaRPr lang="en-US" dirty="0"/>
          </a:p>
        </p:txBody>
      </p:sp>
      <p:pic>
        <p:nvPicPr>
          <p:cNvPr id="10" name="Picture 9">
            <a:hlinkClick r:id="rId3"/>
            <a:extLst>
              <a:ext uri="{FF2B5EF4-FFF2-40B4-BE49-F238E27FC236}">
                <a16:creationId xmlns:a16="http://schemas.microsoft.com/office/drawing/2014/main" id="{218EA106-62A7-4949-9642-33D8506612C7}"/>
              </a:ext>
            </a:extLst>
          </p:cNvPr>
          <p:cNvPicPr>
            <a:picLocks noChangeAspect="1"/>
          </p:cNvPicPr>
          <p:nvPr/>
        </p:nvPicPr>
        <p:blipFill>
          <a:blip r:embed="rId4"/>
          <a:stretch>
            <a:fillRect/>
          </a:stretch>
        </p:blipFill>
        <p:spPr>
          <a:xfrm>
            <a:off x="1887341" y="870584"/>
            <a:ext cx="9775972" cy="5150387"/>
          </a:xfrm>
          <a:prstGeom prst="rect">
            <a:avLst/>
          </a:prstGeom>
        </p:spPr>
      </p:pic>
    </p:spTree>
    <p:extLst>
      <p:ext uri="{BB962C8B-B14F-4D97-AF65-F5344CB8AC3E}">
        <p14:creationId xmlns:p14="http://schemas.microsoft.com/office/powerpoint/2010/main" val="77420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C60E-0173-48A0-B504-349BE123678D}"/>
              </a:ext>
            </a:extLst>
          </p:cNvPr>
          <p:cNvSpPr txBox="1">
            <a:spLocks/>
          </p:cNvSpPr>
          <p:nvPr/>
        </p:nvSpPr>
        <p:spPr>
          <a:xfrm>
            <a:off x="2324995" y="0"/>
            <a:ext cx="7257539"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0000"/>
                </a:solidFill>
                <a:latin typeface="Bookman Old Style" panose="02050604050505020204" pitchFamily="18" charset="0"/>
              </a:rPr>
              <a:t>Class Discussion</a:t>
            </a:r>
          </a:p>
        </p:txBody>
      </p:sp>
      <p:pic>
        <p:nvPicPr>
          <p:cNvPr id="4" name="Picture 3">
            <a:extLst>
              <a:ext uri="{FF2B5EF4-FFF2-40B4-BE49-F238E27FC236}">
                <a16:creationId xmlns:a16="http://schemas.microsoft.com/office/drawing/2014/main" id="{D40C01F3-C437-4711-8CE2-A85A57B1BEAE}"/>
              </a:ext>
            </a:extLst>
          </p:cNvPr>
          <p:cNvPicPr>
            <a:picLocks noChangeAspect="1"/>
          </p:cNvPicPr>
          <p:nvPr/>
        </p:nvPicPr>
        <p:blipFill rotWithShape="1">
          <a:blip r:embed="rId2"/>
          <a:srcRect l="2572" t="2703" r="7928" b="18162"/>
          <a:stretch/>
        </p:blipFill>
        <p:spPr>
          <a:xfrm>
            <a:off x="3221500" y="4310299"/>
            <a:ext cx="5233183" cy="1900144"/>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a:extLst>
              <a:ext uri="{FF2B5EF4-FFF2-40B4-BE49-F238E27FC236}">
                <a16:creationId xmlns:a16="http://schemas.microsoft.com/office/drawing/2014/main" id="{C94EB1BA-F587-4775-9A5F-68F06E5B9DD0}"/>
              </a:ext>
            </a:extLst>
          </p:cNvPr>
          <p:cNvSpPr/>
          <p:nvPr/>
        </p:nvSpPr>
        <p:spPr>
          <a:xfrm>
            <a:off x="1570892" y="1347373"/>
            <a:ext cx="9500382" cy="2236190"/>
          </a:xfrm>
          <a:prstGeom prst="rect">
            <a:avLst/>
          </a:prstGeom>
        </p:spPr>
        <p:txBody>
          <a:bodyPr wrap="square">
            <a:spAutoFit/>
          </a:bodyPr>
          <a:lstStyle/>
          <a:p>
            <a:pPr marL="457200" indent="-457200">
              <a:lnSpc>
                <a:spcPct val="150000"/>
              </a:lnSpc>
              <a:buFont typeface="+mj-lt"/>
              <a:buAutoNum type="arabicPeriod"/>
            </a:pPr>
            <a:r>
              <a:rPr lang="en-US" sz="2400" dirty="0">
                <a:latin typeface="Century Schoolbook" panose="02040604050505020304" pitchFamily="18" charset="0"/>
              </a:rPr>
              <a:t>How can a minor conflict turn into a serious conflict?</a:t>
            </a:r>
          </a:p>
          <a:p>
            <a:pPr marL="457200" indent="-457200">
              <a:lnSpc>
                <a:spcPct val="150000"/>
              </a:lnSpc>
              <a:buFont typeface="+mj-lt"/>
              <a:buAutoNum type="arabicPeriod"/>
            </a:pPr>
            <a:r>
              <a:rPr lang="en-US" sz="2400" dirty="0">
                <a:latin typeface="Century Schoolbook" panose="02040604050505020304" pitchFamily="18" charset="0"/>
              </a:rPr>
              <a:t>How can a serious conflict affect you?</a:t>
            </a:r>
          </a:p>
          <a:p>
            <a:pPr marL="457200" indent="-457200">
              <a:lnSpc>
                <a:spcPct val="150000"/>
              </a:lnSpc>
              <a:buFont typeface="+mj-lt"/>
              <a:buAutoNum type="arabicPeriod"/>
            </a:pPr>
            <a:r>
              <a:rPr lang="en-US" sz="2400" dirty="0">
                <a:latin typeface="Century Schoolbook" panose="02040604050505020304" pitchFamily="18" charset="0"/>
              </a:rPr>
              <a:t>How can it affect the people around you?</a:t>
            </a:r>
          </a:p>
          <a:p>
            <a:pPr marL="457200" indent="-457200">
              <a:lnSpc>
                <a:spcPct val="150000"/>
              </a:lnSpc>
              <a:buFont typeface="+mj-lt"/>
              <a:buAutoNum type="arabicPeriod"/>
            </a:pPr>
            <a:r>
              <a:rPr lang="en-US" sz="2400" dirty="0">
                <a:latin typeface="Century Schoolbook" panose="02040604050505020304" pitchFamily="18" charset="0"/>
              </a:rPr>
              <a:t>What are the benefits of avoiding serious conflicts?</a:t>
            </a:r>
            <a:endParaRPr lang="en-US" sz="2400" dirty="0">
              <a:effectLst/>
              <a:latin typeface="Century Schoolbook" panose="02040604050505020304" pitchFamily="18" charset="0"/>
            </a:endParaRPr>
          </a:p>
        </p:txBody>
      </p:sp>
    </p:spTree>
    <p:extLst>
      <p:ext uri="{BB962C8B-B14F-4D97-AF65-F5344CB8AC3E}">
        <p14:creationId xmlns:p14="http://schemas.microsoft.com/office/powerpoint/2010/main" val="356494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Wednesday</a:t>
            </a:r>
            <a:br>
              <a:rPr lang="en-US" sz="7200" dirty="0">
                <a:solidFill>
                  <a:schemeClr val="bg1"/>
                </a:solidFill>
                <a:latin typeface="Bookman Old Style" panose="02050604050505020204" pitchFamily="18" charset="0"/>
              </a:rPr>
            </a:br>
            <a:r>
              <a:rPr lang="en-US" sz="3200" dirty="0">
                <a:solidFill>
                  <a:schemeClr val="bg1"/>
                </a:solidFill>
                <a:latin typeface="Bookman Old Style" panose="02050604050505020204" pitchFamily="18" charset="0"/>
              </a:rPr>
              <a:t>Conflict Resolution </a:t>
            </a:r>
          </a:p>
        </p:txBody>
      </p:sp>
    </p:spTree>
    <p:extLst>
      <p:ext uri="{BB962C8B-B14F-4D97-AF65-F5344CB8AC3E}">
        <p14:creationId xmlns:p14="http://schemas.microsoft.com/office/powerpoint/2010/main" val="48459870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Kid President Is Over It!">
            <a:hlinkClick r:id="" action="ppaction://media"/>
            <a:extLst>
              <a:ext uri="{FF2B5EF4-FFF2-40B4-BE49-F238E27FC236}">
                <a16:creationId xmlns:a16="http://schemas.microsoft.com/office/drawing/2014/main" id="{6C6F26C8-F2EA-4D8B-B95F-BAF16A64C76F}"/>
              </a:ext>
            </a:extLst>
          </p:cNvPr>
          <p:cNvPicPr>
            <a:picLocks noRot="1" noChangeAspect="1"/>
          </p:cNvPicPr>
          <p:nvPr>
            <a:videoFile r:link="rId1"/>
          </p:nvPr>
        </p:nvPicPr>
        <p:blipFill>
          <a:blip r:embed="rId3"/>
          <a:stretch>
            <a:fillRect/>
          </a:stretch>
        </p:blipFill>
        <p:spPr>
          <a:xfrm>
            <a:off x="1981200" y="694372"/>
            <a:ext cx="9723120" cy="5469255"/>
          </a:xfrm>
          <a:prstGeom prst="rect">
            <a:avLst/>
          </a:prstGeom>
        </p:spPr>
      </p:pic>
      <p:sp>
        <p:nvSpPr>
          <p:cNvPr id="4" name="Rectangle 3">
            <a:extLst>
              <a:ext uri="{FF2B5EF4-FFF2-40B4-BE49-F238E27FC236}">
                <a16:creationId xmlns:a16="http://schemas.microsoft.com/office/drawing/2014/main" id="{9CA9AD94-71FB-4BEA-B741-CEF736DA833A}"/>
              </a:ext>
            </a:extLst>
          </p:cNvPr>
          <p:cNvSpPr/>
          <p:nvPr/>
        </p:nvSpPr>
        <p:spPr>
          <a:xfrm>
            <a:off x="4224246" y="6353294"/>
            <a:ext cx="4861139" cy="646331"/>
          </a:xfrm>
          <a:prstGeom prst="rect">
            <a:avLst/>
          </a:prstGeom>
        </p:spPr>
        <p:txBody>
          <a:bodyPr wrap="none">
            <a:spAutoFit/>
          </a:bodyPr>
          <a:lstStyle/>
          <a:p>
            <a:r>
              <a:rPr lang="en-US" dirty="0">
                <a:hlinkClick r:id="rId4"/>
              </a:rPr>
              <a:t>https://www.youtube.com/watch?v=ghk-nDJB3Tk</a:t>
            </a:r>
            <a:endParaRPr lang="en-US" dirty="0"/>
          </a:p>
          <a:p>
            <a:endParaRPr lang="en-US" dirty="0"/>
          </a:p>
        </p:txBody>
      </p:sp>
    </p:spTree>
    <p:extLst>
      <p:ext uri="{BB962C8B-B14F-4D97-AF65-F5344CB8AC3E}">
        <p14:creationId xmlns:p14="http://schemas.microsoft.com/office/powerpoint/2010/main" val="289966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87149B-F0A9-4330-A33F-1469B106102A}"/>
              </a:ext>
            </a:extLst>
          </p:cNvPr>
          <p:cNvSpPr/>
          <p:nvPr/>
        </p:nvSpPr>
        <p:spPr>
          <a:xfrm>
            <a:off x="675250" y="1312658"/>
            <a:ext cx="11211950" cy="1938992"/>
          </a:xfrm>
          <a:prstGeom prst="rect">
            <a:avLst/>
          </a:prstGeom>
        </p:spPr>
        <p:txBody>
          <a:bodyPr wrap="square">
            <a:spAutoFit/>
          </a:bodyPr>
          <a:lstStyle/>
          <a:p>
            <a:r>
              <a:rPr lang="en-US" sz="2400" dirty="0">
                <a:solidFill>
                  <a:srgbClr val="000000"/>
                </a:solidFill>
                <a:latin typeface="Century Schoolbook" panose="02040604050505020304" pitchFamily="18" charset="0"/>
              </a:rPr>
              <a:t>Kid President: “How to Disagree”? </a:t>
            </a:r>
          </a:p>
          <a:p>
            <a:pPr>
              <a:buFont typeface="Arial" panose="020B0604020202020204" pitchFamily="34" charset="0"/>
              <a:buChar char="•"/>
            </a:pPr>
            <a:endParaRPr lang="en-US" sz="2400" dirty="0">
              <a:solidFill>
                <a:srgbClr val="000000"/>
              </a:solidFill>
              <a:latin typeface="Century Schoolbook" panose="02040604050505020304" pitchFamily="18" charset="0"/>
            </a:endParaRPr>
          </a:p>
          <a:p>
            <a:pPr>
              <a:buFont typeface="Arial" panose="020B0604020202020204" pitchFamily="34" charset="0"/>
              <a:buChar char="•"/>
            </a:pPr>
            <a:r>
              <a:rPr lang="en-US" sz="2400" dirty="0">
                <a:solidFill>
                  <a:srgbClr val="000000"/>
                </a:solidFill>
                <a:latin typeface="Century Schoolbook" panose="02040604050505020304" pitchFamily="18" charset="0"/>
              </a:rPr>
              <a:t> What are some things you can do to disagree without being “MEAN”?</a:t>
            </a:r>
          </a:p>
          <a:p>
            <a:pPr>
              <a:buFont typeface="Arial" panose="020B0604020202020204" pitchFamily="34" charset="0"/>
              <a:buChar char="•"/>
            </a:pPr>
            <a:endParaRPr lang="en-US" sz="2400" dirty="0">
              <a:solidFill>
                <a:srgbClr val="000000"/>
              </a:solidFill>
              <a:latin typeface="Century Schoolbook" panose="02040604050505020304" pitchFamily="18" charset="0"/>
            </a:endParaRPr>
          </a:p>
          <a:p>
            <a:pPr lvl="1"/>
            <a:endParaRPr lang="en-US" sz="2400"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3718513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118360" y="1441938"/>
            <a:ext cx="7682601" cy="3974124"/>
          </a:xfrm>
        </p:spPr>
        <p:txBody>
          <a:bodyPr vert="horz" lIns="91440" tIns="45720" rIns="91440" bIns="45720" rtlCol="0" anchor="ctr">
            <a:normAutofit/>
          </a:bodyPr>
          <a:lstStyle/>
          <a:p>
            <a:pPr algn="ctr"/>
            <a:r>
              <a:rPr lang="en-US" sz="8000" dirty="0">
                <a:solidFill>
                  <a:schemeClr val="bg1"/>
                </a:solidFill>
                <a:latin typeface="Bookman Old Style" panose="02050604050505020204" pitchFamily="18" charset="0"/>
              </a:rPr>
              <a:t>Thursday</a:t>
            </a:r>
            <a:br>
              <a:rPr lang="en-US" sz="8000" dirty="0">
                <a:solidFill>
                  <a:schemeClr val="bg1"/>
                </a:solidFill>
                <a:latin typeface="Bookman Old Style" panose="02050604050505020204" pitchFamily="18" charset="0"/>
              </a:rPr>
            </a:br>
            <a:r>
              <a:rPr lang="en-US" sz="4000" dirty="0">
                <a:solidFill>
                  <a:schemeClr val="bg1"/>
                </a:solidFill>
                <a:latin typeface="Bookman Old Style" panose="02050604050505020204" pitchFamily="18" charset="0"/>
              </a:rPr>
              <a:t>How to Disagree</a:t>
            </a:r>
          </a:p>
        </p:txBody>
      </p:sp>
    </p:spTree>
    <p:extLst>
      <p:ext uri="{BB962C8B-B14F-4D97-AF65-F5344CB8AC3E}">
        <p14:creationId xmlns:p14="http://schemas.microsoft.com/office/powerpoint/2010/main" val="124500177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4660231" y="-177231"/>
            <a:ext cx="7257539" cy="1454051"/>
          </a:xfrm>
        </p:spPr>
        <p:txBody>
          <a:bodyPr vert="horz" lIns="91440" tIns="45720" rIns="91440" bIns="45720" rtlCol="0" anchor="ctr">
            <a:normAutofit/>
          </a:bodyPr>
          <a:lstStyle/>
          <a:p>
            <a:pPr algn="ctr"/>
            <a:r>
              <a:rPr lang="en-US" sz="5400" dirty="0">
                <a:solidFill>
                  <a:srgbClr val="000000"/>
                </a:solidFill>
                <a:latin typeface="Bookman Old Style" panose="02050604050505020204" pitchFamily="18" charset="0"/>
              </a:rPr>
              <a:t>Making Connection</a:t>
            </a:r>
            <a:endParaRPr lang="en-US" sz="5400" kern="1200" dirty="0">
              <a:solidFill>
                <a:srgbClr val="000000"/>
              </a:solidFill>
              <a:latin typeface="Bookman Old Style" panose="020506040505050202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A8A15FEE-19A4-4972-83AC-1066A3E2BB36}"/>
              </a:ext>
            </a:extLst>
          </p:cNvPr>
          <p:cNvSpPr/>
          <p:nvPr/>
        </p:nvSpPr>
        <p:spPr>
          <a:xfrm>
            <a:off x="5718323" y="1276820"/>
            <a:ext cx="6096000" cy="3416320"/>
          </a:xfrm>
          <a:prstGeom prst="rect">
            <a:avLst/>
          </a:prstGeom>
        </p:spPr>
        <p:txBody>
          <a:bodyPr>
            <a:spAutoFit/>
          </a:bodyPr>
          <a:lstStyle/>
          <a:p>
            <a:r>
              <a:rPr lang="en-US" sz="2400" dirty="0">
                <a:latin typeface="Century Schoolbook" panose="02040604050505020304" pitchFamily="18" charset="0"/>
              </a:rPr>
              <a:t>Everyone gets into conflicts. It happens when you want something, and another person wants something else. How well can you resolve a conflict?</a:t>
            </a:r>
          </a:p>
          <a:p>
            <a:endParaRPr lang="en-US" sz="2400" dirty="0">
              <a:latin typeface="Century Schoolbook" panose="02040604050505020304" pitchFamily="18" charset="0"/>
            </a:endParaRPr>
          </a:p>
          <a:p>
            <a:r>
              <a:rPr lang="en-US" sz="2400" dirty="0">
                <a:latin typeface="Century Schoolbook" panose="02040604050505020304" pitchFamily="18" charset="0"/>
              </a:rPr>
              <a:t> Your attitude has a lot to do with it.</a:t>
            </a:r>
          </a:p>
          <a:p>
            <a:endParaRPr lang="en-US" sz="2400" dirty="0">
              <a:latin typeface="Century Schoolbook" panose="02040604050505020304" pitchFamily="18" charset="0"/>
            </a:endParaRPr>
          </a:p>
          <a:p>
            <a:endParaRPr lang="en-US" sz="2400" dirty="0">
              <a:latin typeface="Century Schoolbook" panose="02040604050505020304" pitchFamily="18" charset="0"/>
            </a:endParaRPr>
          </a:p>
          <a:p>
            <a:endParaRPr lang="en-US" sz="2400" dirty="0">
              <a:latin typeface="Century Schoolbook" panose="02040604050505020304" pitchFamily="18" charset="0"/>
            </a:endParaRPr>
          </a:p>
        </p:txBody>
      </p:sp>
      <p:pic>
        <p:nvPicPr>
          <p:cNvPr id="6" name="Picture 5" descr="A picture containing bottle&#10;&#10;Description automatically generated">
            <a:extLst>
              <a:ext uri="{FF2B5EF4-FFF2-40B4-BE49-F238E27FC236}">
                <a16:creationId xmlns:a16="http://schemas.microsoft.com/office/drawing/2014/main" id="{AF77B04F-15CE-4B7B-A116-90D66B629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12" y="1420273"/>
            <a:ext cx="4088763" cy="4037653"/>
          </a:xfrm>
          <a:prstGeom prst="rect">
            <a:avLst/>
          </a:prstGeom>
        </p:spPr>
      </p:pic>
    </p:spTree>
    <p:extLst>
      <p:ext uri="{BB962C8B-B14F-4D97-AF65-F5344CB8AC3E}">
        <p14:creationId xmlns:p14="http://schemas.microsoft.com/office/powerpoint/2010/main" val="2690624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02A825-7218-4E34-8CE8-52ACB006B8B2}"/>
              </a:ext>
            </a:extLst>
          </p:cNvPr>
          <p:cNvSpPr txBox="1"/>
          <p:nvPr/>
        </p:nvSpPr>
        <p:spPr>
          <a:xfrm>
            <a:off x="1425526" y="179470"/>
            <a:ext cx="10166252" cy="769441"/>
          </a:xfrm>
          <a:prstGeom prst="rect">
            <a:avLst/>
          </a:prstGeom>
          <a:noFill/>
        </p:spPr>
        <p:txBody>
          <a:bodyPr wrap="square" rtlCol="0">
            <a:spAutoFit/>
          </a:bodyPr>
          <a:lstStyle/>
          <a:p>
            <a:pPr algn="ctr"/>
            <a:r>
              <a:rPr lang="en-US" sz="4400" dirty="0">
                <a:latin typeface="Century Schoolbook" panose="02040604050505020304" pitchFamily="18" charset="0"/>
              </a:rPr>
              <a:t>Video: Conflict Resolution</a:t>
            </a:r>
          </a:p>
        </p:txBody>
      </p:sp>
      <p:sp>
        <p:nvSpPr>
          <p:cNvPr id="5" name="Rectangle 4">
            <a:extLst>
              <a:ext uri="{FF2B5EF4-FFF2-40B4-BE49-F238E27FC236}">
                <a16:creationId xmlns:a16="http://schemas.microsoft.com/office/drawing/2014/main" id="{ED812167-F44C-43FE-816E-3CAAED68C7BB}"/>
              </a:ext>
            </a:extLst>
          </p:cNvPr>
          <p:cNvSpPr/>
          <p:nvPr/>
        </p:nvSpPr>
        <p:spPr>
          <a:xfrm>
            <a:off x="3151005" y="6313161"/>
            <a:ext cx="5439823" cy="646331"/>
          </a:xfrm>
          <a:prstGeom prst="rect">
            <a:avLst/>
          </a:prstGeom>
        </p:spPr>
        <p:txBody>
          <a:bodyPr wrap="none">
            <a:spAutoFit/>
          </a:bodyPr>
          <a:lstStyle/>
          <a:p>
            <a:r>
              <a:rPr lang="en-US" dirty="0">
                <a:hlinkClick r:id="rId3"/>
              </a:rPr>
              <a:t>https://www.youtube.com/watch?v=EABFilCZJy8&amp;t=88s</a:t>
            </a:r>
            <a:endParaRPr lang="en-US" dirty="0"/>
          </a:p>
          <a:p>
            <a:endParaRPr lang="en-US" dirty="0"/>
          </a:p>
        </p:txBody>
      </p:sp>
      <p:pic>
        <p:nvPicPr>
          <p:cNvPr id="7" name="Online Media 6" title="CONFLICT RESOLUTION">
            <a:hlinkClick r:id="" action="ppaction://media"/>
            <a:extLst>
              <a:ext uri="{FF2B5EF4-FFF2-40B4-BE49-F238E27FC236}">
                <a16:creationId xmlns:a16="http://schemas.microsoft.com/office/drawing/2014/main" id="{9789C8A0-1A74-4D02-A361-920C1E8B6C1A}"/>
              </a:ext>
            </a:extLst>
          </p:cNvPr>
          <p:cNvPicPr>
            <a:picLocks noRot="1" noChangeAspect="1"/>
          </p:cNvPicPr>
          <p:nvPr>
            <a:videoFile r:link="rId1"/>
          </p:nvPr>
        </p:nvPicPr>
        <p:blipFill>
          <a:blip r:embed="rId4"/>
          <a:stretch>
            <a:fillRect/>
          </a:stretch>
        </p:blipFill>
        <p:spPr>
          <a:xfrm>
            <a:off x="1713914" y="1073980"/>
            <a:ext cx="9369722" cy="5270469"/>
          </a:xfrm>
          <a:prstGeom prst="rect">
            <a:avLst/>
          </a:prstGeom>
        </p:spPr>
      </p:pic>
    </p:spTree>
    <p:extLst>
      <p:ext uri="{BB962C8B-B14F-4D97-AF65-F5344CB8AC3E}">
        <p14:creationId xmlns:p14="http://schemas.microsoft.com/office/powerpoint/2010/main" val="113447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30169A-64D9-4DA6-AACF-774E1E294049}"/>
              </a:ext>
            </a:extLst>
          </p:cNvPr>
          <p:cNvSpPr/>
          <p:nvPr/>
        </p:nvSpPr>
        <p:spPr>
          <a:xfrm>
            <a:off x="1378634" y="1308295"/>
            <a:ext cx="4023360" cy="223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a:ln w="0"/>
                <a:solidFill>
                  <a:schemeClr val="tx1"/>
                </a:solidFill>
                <a:latin typeface="Century Schoolbook" panose="02040604050505020304" pitchFamily="18" charset="0"/>
              </a:rPr>
              <a:t>Competitive </a:t>
            </a:r>
            <a:endParaRPr lang="en-US" sz="2800" b="1" dirty="0">
              <a:ln w="0"/>
              <a:solidFill>
                <a:schemeClr val="tx1"/>
              </a:solidFill>
              <a:latin typeface="Century Schoolbook" panose="02040604050505020304" pitchFamily="18" charset="0"/>
            </a:endParaRPr>
          </a:p>
          <a:p>
            <a:r>
              <a:rPr lang="en-US" dirty="0">
                <a:ln w="0">
                  <a:solidFill>
                    <a:srgbClr val="C00000"/>
                  </a:solidFill>
                </a:ln>
                <a:solidFill>
                  <a:schemeClr val="tx1"/>
                </a:solidFill>
                <a:latin typeface="Century Schoolbook" panose="02040604050505020304" pitchFamily="18" charset="0"/>
              </a:rPr>
              <a:t>I WIN/YOU LOSE</a:t>
            </a:r>
          </a:p>
          <a:p>
            <a:endParaRPr lang="en-US" dirty="0">
              <a:ln w="0"/>
              <a:solidFill>
                <a:schemeClr val="tx1"/>
              </a:solidFill>
              <a:latin typeface="Century Schoolbook" panose="02040604050505020304" pitchFamily="18" charset="0"/>
            </a:endParaRPr>
          </a:p>
          <a:p>
            <a:r>
              <a:rPr lang="en-US" dirty="0">
                <a:ln w="0"/>
                <a:solidFill>
                  <a:schemeClr val="tx1"/>
                </a:solidFill>
                <a:highlight>
                  <a:srgbClr val="FFFF00"/>
                </a:highlight>
                <a:latin typeface="Century Schoolbook" panose="02040604050505020304" pitchFamily="18" charset="0"/>
              </a:rPr>
              <a:t>Never give in.</a:t>
            </a:r>
          </a:p>
          <a:p>
            <a:endParaRPr lang="en-US" dirty="0">
              <a:ln w="0"/>
              <a:solidFill>
                <a:schemeClr val="tx1"/>
              </a:solidFill>
              <a:highlight>
                <a:srgbClr val="FFFF00"/>
              </a:highlight>
              <a:latin typeface="Century Schoolbook" panose="02040604050505020304" pitchFamily="18" charset="0"/>
            </a:endParaRPr>
          </a:p>
          <a:p>
            <a:r>
              <a:rPr lang="en-US" dirty="0">
                <a:ln w="0"/>
                <a:solidFill>
                  <a:schemeClr val="tx1"/>
                </a:solidFill>
                <a:latin typeface="Century Schoolbook" panose="02040604050505020304" pitchFamily="18" charset="0"/>
              </a:rPr>
              <a:t>It’s not enough that you win, the other person has to lose.</a:t>
            </a:r>
            <a:endParaRPr lang="en-US" dirty="0">
              <a:latin typeface="Century Schoolbook" panose="02040604050505020304" pitchFamily="18" charset="0"/>
            </a:endParaRPr>
          </a:p>
        </p:txBody>
      </p:sp>
      <p:sp>
        <p:nvSpPr>
          <p:cNvPr id="4" name="Rectangle 3">
            <a:extLst>
              <a:ext uri="{FF2B5EF4-FFF2-40B4-BE49-F238E27FC236}">
                <a16:creationId xmlns:a16="http://schemas.microsoft.com/office/drawing/2014/main" id="{F807461F-6106-4F75-ACFB-56C36B077612}"/>
              </a:ext>
            </a:extLst>
          </p:cNvPr>
          <p:cNvSpPr/>
          <p:nvPr/>
        </p:nvSpPr>
        <p:spPr>
          <a:xfrm>
            <a:off x="6814626" y="1322362"/>
            <a:ext cx="4023360" cy="223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tx1"/>
                </a:solidFill>
                <a:latin typeface="Century Schoolbook" panose="02040604050505020304" pitchFamily="18" charset="0"/>
              </a:rPr>
              <a:t>Passive</a:t>
            </a:r>
          </a:p>
          <a:p>
            <a:r>
              <a:rPr lang="en-US" dirty="0">
                <a:ln>
                  <a:solidFill>
                    <a:srgbClr val="C00000"/>
                  </a:solidFill>
                </a:ln>
                <a:solidFill>
                  <a:schemeClr val="tx1"/>
                </a:solidFill>
                <a:latin typeface="Century Schoolbook" panose="02040604050505020304" pitchFamily="18" charset="0"/>
              </a:rPr>
              <a:t>YOU WIN/I LOSE</a:t>
            </a:r>
          </a:p>
          <a:p>
            <a:endParaRPr lang="en-US" dirty="0">
              <a:solidFill>
                <a:schemeClr val="tx1"/>
              </a:solidFill>
              <a:latin typeface="Century Schoolbook" panose="02040604050505020304" pitchFamily="18" charset="0"/>
            </a:endParaRPr>
          </a:p>
          <a:p>
            <a:r>
              <a:rPr lang="en-US" dirty="0">
                <a:solidFill>
                  <a:schemeClr val="tx1"/>
                </a:solidFill>
                <a:highlight>
                  <a:srgbClr val="FFFF00"/>
                </a:highlight>
                <a:latin typeface="Century Schoolbook" panose="02040604050505020304" pitchFamily="18" charset="0"/>
              </a:rPr>
              <a:t>Always give in</a:t>
            </a:r>
            <a:r>
              <a:rPr lang="en-US" dirty="0">
                <a:solidFill>
                  <a:schemeClr val="tx1"/>
                </a:solidFill>
                <a:latin typeface="Century Schoolbook" panose="02040604050505020304" pitchFamily="18" charset="0"/>
              </a:rPr>
              <a:t>.</a:t>
            </a:r>
          </a:p>
          <a:p>
            <a:endParaRPr lang="en-US" dirty="0">
              <a:solidFill>
                <a:schemeClr val="tx1"/>
              </a:solidFill>
              <a:latin typeface="Century Schoolbook" panose="02040604050505020304" pitchFamily="18" charset="0"/>
            </a:endParaRPr>
          </a:p>
          <a:p>
            <a:r>
              <a:rPr lang="en-US" dirty="0">
                <a:solidFill>
                  <a:schemeClr val="tx1"/>
                </a:solidFill>
                <a:latin typeface="Century Schoolbook" panose="02040604050505020304" pitchFamily="18" charset="0"/>
              </a:rPr>
              <a:t>To keep the peace, you ignore your</a:t>
            </a:r>
          </a:p>
          <a:p>
            <a:r>
              <a:rPr lang="en-US" dirty="0">
                <a:solidFill>
                  <a:schemeClr val="tx1"/>
                </a:solidFill>
                <a:latin typeface="Century Schoolbook" panose="02040604050505020304" pitchFamily="18" charset="0"/>
              </a:rPr>
              <a:t>own needs.</a:t>
            </a:r>
            <a:endParaRPr lang="en-US" sz="2800" b="1" dirty="0">
              <a:solidFill>
                <a:schemeClr val="tx1"/>
              </a:solidFill>
              <a:latin typeface="Century Schoolbook" panose="02040604050505020304" pitchFamily="18" charset="0"/>
            </a:endParaRPr>
          </a:p>
        </p:txBody>
      </p:sp>
      <p:sp>
        <p:nvSpPr>
          <p:cNvPr id="7" name="Rectangle 6">
            <a:extLst>
              <a:ext uri="{FF2B5EF4-FFF2-40B4-BE49-F238E27FC236}">
                <a16:creationId xmlns:a16="http://schemas.microsoft.com/office/drawing/2014/main" id="{909E4D55-F20B-4F3B-AF31-B461C469C0B2}"/>
              </a:ext>
            </a:extLst>
          </p:cNvPr>
          <p:cNvSpPr/>
          <p:nvPr/>
        </p:nvSpPr>
        <p:spPr>
          <a:xfrm>
            <a:off x="1378634" y="4079630"/>
            <a:ext cx="4023360" cy="223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entury Schoolbook" panose="02040604050505020304" pitchFamily="18" charset="0"/>
              </a:rPr>
              <a:t>Accommodating </a:t>
            </a:r>
          </a:p>
          <a:p>
            <a:r>
              <a:rPr lang="en-US" dirty="0">
                <a:ln>
                  <a:solidFill>
                    <a:srgbClr val="C00000"/>
                  </a:solidFill>
                </a:ln>
                <a:solidFill>
                  <a:schemeClr val="tx1"/>
                </a:solidFill>
                <a:latin typeface="Century Schoolbook" panose="02040604050505020304" pitchFamily="18" charset="0"/>
              </a:rPr>
              <a:t>I LOSE/YOU LOSE</a:t>
            </a:r>
          </a:p>
          <a:p>
            <a:endParaRPr lang="en-US" dirty="0">
              <a:solidFill>
                <a:schemeClr val="tx1"/>
              </a:solidFill>
              <a:latin typeface="Century Schoolbook" panose="02040604050505020304" pitchFamily="18" charset="0"/>
            </a:endParaRPr>
          </a:p>
          <a:p>
            <a:r>
              <a:rPr lang="en-US" dirty="0">
                <a:solidFill>
                  <a:schemeClr val="tx1"/>
                </a:solidFill>
                <a:highlight>
                  <a:srgbClr val="FFFF00"/>
                </a:highlight>
                <a:latin typeface="Century Schoolbook" panose="02040604050505020304" pitchFamily="18" charset="0"/>
              </a:rPr>
              <a:t>Usually give in, but figure out a way to sabotage the other person</a:t>
            </a:r>
            <a:r>
              <a:rPr lang="en-US" dirty="0">
                <a:solidFill>
                  <a:schemeClr val="tx1"/>
                </a:solidFill>
                <a:latin typeface="Century Schoolbook" panose="02040604050505020304" pitchFamily="18" charset="0"/>
              </a:rPr>
              <a:t>.</a:t>
            </a:r>
          </a:p>
          <a:p>
            <a:endParaRPr lang="en-US" dirty="0">
              <a:solidFill>
                <a:schemeClr val="tx1"/>
              </a:solidFill>
              <a:latin typeface="Century Schoolbook" panose="02040604050505020304" pitchFamily="18" charset="0"/>
            </a:endParaRPr>
          </a:p>
          <a:p>
            <a:r>
              <a:rPr lang="en-US" dirty="0">
                <a:solidFill>
                  <a:schemeClr val="tx1"/>
                </a:solidFill>
                <a:latin typeface="Century Schoolbook" panose="02040604050505020304" pitchFamily="18" charset="0"/>
              </a:rPr>
              <a:t>You don’t really care if you win, as long as the other person loses, too.</a:t>
            </a:r>
          </a:p>
        </p:txBody>
      </p:sp>
      <p:sp>
        <p:nvSpPr>
          <p:cNvPr id="8" name="Rectangle 7">
            <a:extLst>
              <a:ext uri="{FF2B5EF4-FFF2-40B4-BE49-F238E27FC236}">
                <a16:creationId xmlns:a16="http://schemas.microsoft.com/office/drawing/2014/main" id="{BD9E3322-A74B-4D7A-A4D8-5E8ADB0D3E3C}"/>
              </a:ext>
            </a:extLst>
          </p:cNvPr>
          <p:cNvSpPr/>
          <p:nvPr/>
        </p:nvSpPr>
        <p:spPr>
          <a:xfrm>
            <a:off x="6406663" y="4016325"/>
            <a:ext cx="4023360" cy="2363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entury Schoolbook" panose="02040604050505020304" pitchFamily="18" charset="0"/>
              </a:rPr>
              <a:t>Collaborative </a:t>
            </a:r>
          </a:p>
          <a:p>
            <a:r>
              <a:rPr lang="en-US" dirty="0">
                <a:ln>
                  <a:solidFill>
                    <a:srgbClr val="C00000"/>
                  </a:solidFill>
                </a:ln>
                <a:solidFill>
                  <a:schemeClr val="tx1"/>
                </a:solidFill>
                <a:latin typeface="Century Schoolbook" panose="02040604050505020304" pitchFamily="18" charset="0"/>
              </a:rPr>
              <a:t>I WIN/YOU WIN</a:t>
            </a:r>
          </a:p>
          <a:p>
            <a:endParaRPr lang="en-US" dirty="0">
              <a:solidFill>
                <a:schemeClr val="tx1"/>
              </a:solidFill>
              <a:latin typeface="Century Schoolbook" panose="02040604050505020304" pitchFamily="18" charset="0"/>
            </a:endParaRPr>
          </a:p>
          <a:p>
            <a:r>
              <a:rPr lang="en-US" b="1" u="sng" dirty="0">
                <a:solidFill>
                  <a:schemeClr val="tx1"/>
                </a:solidFill>
                <a:highlight>
                  <a:srgbClr val="FFFF00"/>
                </a:highlight>
                <a:latin typeface="Century Schoolbook" panose="02040604050505020304" pitchFamily="18" charset="0"/>
              </a:rPr>
              <a:t>Compromise</a:t>
            </a:r>
            <a:r>
              <a:rPr lang="en-US" dirty="0">
                <a:solidFill>
                  <a:schemeClr val="tx1"/>
                </a:solidFill>
                <a:highlight>
                  <a:srgbClr val="FFFF00"/>
                </a:highlight>
                <a:latin typeface="Century Schoolbook" panose="02040604050505020304" pitchFamily="18" charset="0"/>
              </a:rPr>
              <a:t> in order to get most of what you want.</a:t>
            </a:r>
          </a:p>
          <a:p>
            <a:endParaRPr lang="en-US" dirty="0">
              <a:solidFill>
                <a:schemeClr val="tx1"/>
              </a:solidFill>
              <a:latin typeface="Century Schoolbook" panose="02040604050505020304" pitchFamily="18" charset="0"/>
            </a:endParaRPr>
          </a:p>
          <a:p>
            <a:r>
              <a:rPr lang="en-US" dirty="0">
                <a:solidFill>
                  <a:schemeClr val="tx1"/>
                </a:solidFill>
                <a:latin typeface="Century Schoolbook" panose="02040604050505020304" pitchFamily="18" charset="0"/>
              </a:rPr>
              <a:t>You stand up for yourself, but you want the other person to be satisfied, too.</a:t>
            </a:r>
          </a:p>
        </p:txBody>
      </p:sp>
      <p:cxnSp>
        <p:nvCxnSpPr>
          <p:cNvPr id="10" name="Straight Connector 9">
            <a:extLst>
              <a:ext uri="{FF2B5EF4-FFF2-40B4-BE49-F238E27FC236}">
                <a16:creationId xmlns:a16="http://schemas.microsoft.com/office/drawing/2014/main" id="{F5555CBF-5FD9-423C-BEDF-9C2F90E362E7}"/>
              </a:ext>
            </a:extLst>
          </p:cNvPr>
          <p:cNvCxnSpPr>
            <a:cxnSpLocks/>
          </p:cNvCxnSpPr>
          <p:nvPr/>
        </p:nvCxnSpPr>
        <p:spPr>
          <a:xfrm>
            <a:off x="6074898" y="1322362"/>
            <a:ext cx="0" cy="510422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FEFD90-7499-4A82-A91E-E06D16A14E75}"/>
              </a:ext>
            </a:extLst>
          </p:cNvPr>
          <p:cNvCxnSpPr>
            <a:cxnSpLocks/>
          </p:cNvCxnSpPr>
          <p:nvPr/>
        </p:nvCxnSpPr>
        <p:spPr>
          <a:xfrm flipH="1">
            <a:off x="1378636" y="3732628"/>
            <a:ext cx="9791112" cy="5978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415C38C-973F-4C3E-AB9D-C179F18DFA54}"/>
              </a:ext>
            </a:extLst>
          </p:cNvPr>
          <p:cNvSpPr/>
          <p:nvPr/>
        </p:nvSpPr>
        <p:spPr>
          <a:xfrm>
            <a:off x="1560343" y="396669"/>
            <a:ext cx="10508566" cy="523220"/>
          </a:xfrm>
          <a:prstGeom prst="rect">
            <a:avLst/>
          </a:prstGeom>
        </p:spPr>
        <p:txBody>
          <a:bodyPr wrap="square">
            <a:spAutoFit/>
          </a:bodyPr>
          <a:lstStyle/>
          <a:p>
            <a:r>
              <a:rPr lang="en-US" sz="2800" u="sng" dirty="0">
                <a:latin typeface="Century Schoolbook" panose="02040604050505020304" pitchFamily="18" charset="0"/>
              </a:rPr>
              <a:t>Four types of attitudes and how they each resolve conflicts.</a:t>
            </a:r>
          </a:p>
        </p:txBody>
      </p:sp>
    </p:spTree>
    <p:extLst>
      <p:ext uri="{BB962C8B-B14F-4D97-AF65-F5344CB8AC3E}">
        <p14:creationId xmlns:p14="http://schemas.microsoft.com/office/powerpoint/2010/main" val="186179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63836C-602E-4A0A-BFCD-04EF7FC49F16}"/>
              </a:ext>
            </a:extLst>
          </p:cNvPr>
          <p:cNvSpPr txBox="1">
            <a:spLocks/>
          </p:cNvSpPr>
          <p:nvPr/>
        </p:nvSpPr>
        <p:spPr>
          <a:xfrm>
            <a:off x="429491" y="277475"/>
            <a:ext cx="10058400" cy="160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latin typeface="Bookman Old Style" panose="02050604050505020204" pitchFamily="18" charset="0"/>
              </a:rPr>
              <a:t>Overview</a:t>
            </a:r>
          </a:p>
        </p:txBody>
      </p:sp>
      <p:sp>
        <p:nvSpPr>
          <p:cNvPr id="2" name="Rectangle 1">
            <a:extLst>
              <a:ext uri="{FF2B5EF4-FFF2-40B4-BE49-F238E27FC236}">
                <a16:creationId xmlns:a16="http://schemas.microsoft.com/office/drawing/2014/main" id="{3940DED3-FF9B-4A3A-A3FF-15F83638420B}"/>
              </a:ext>
            </a:extLst>
          </p:cNvPr>
          <p:cNvSpPr/>
          <p:nvPr/>
        </p:nvSpPr>
        <p:spPr>
          <a:xfrm>
            <a:off x="604911" y="1886819"/>
            <a:ext cx="10522633" cy="2826928"/>
          </a:xfrm>
          <a:prstGeom prst="rect">
            <a:avLst/>
          </a:prstGeom>
        </p:spPr>
        <p:txBody>
          <a:bodyPr wrap="square">
            <a:spAutoFit/>
          </a:bodyPr>
          <a:lstStyle/>
          <a:p>
            <a:pPr algn="just">
              <a:lnSpc>
                <a:spcPct val="107000"/>
              </a:lnSpc>
            </a:pPr>
            <a:r>
              <a:rPr lang="en-US" sz="2400" b="1" dirty="0">
                <a:solidFill>
                  <a:srgbClr val="534D42"/>
                </a:solidFill>
                <a:latin typeface="Century Schoolbook" panose="02040604050505020304" pitchFamily="18" charset="0"/>
                <a:ea typeface="Times New Roman" panose="02020603050405020304" pitchFamily="18" charset="0"/>
                <a:cs typeface="Times New Roman" panose="02020603050405020304" pitchFamily="18" charset="0"/>
              </a:rPr>
              <a:t>This month we will focus lessons on “</a:t>
            </a:r>
            <a:r>
              <a:rPr lang="en-US" sz="2400" b="1" dirty="0">
                <a:solidFill>
                  <a:srgbClr val="000000"/>
                </a:solidFill>
                <a:latin typeface="Century Schoolbook" panose="02040604050505020304" pitchFamily="18" charset="0"/>
                <a:ea typeface="Times New Roman" panose="02020603050405020304" pitchFamily="18" charset="0"/>
                <a:cs typeface="Times New Roman" panose="02020603050405020304" pitchFamily="18" charset="0"/>
              </a:rPr>
              <a:t>Conflict Resolution”. </a:t>
            </a:r>
            <a:r>
              <a:rPr lang="en-US" sz="2400" dirty="0">
                <a:latin typeface="Century Schoolbook" panose="02040604050505020304" pitchFamily="18" charset="0"/>
              </a:rPr>
              <a:t>Too often, conflicts carry a negative connotation in the minds of young people. They are thought of as undesirable and primarily associated with anger, sadness and violence. Students should understand conflicts as having positive possibilities and as a necessary, natural part of life. When handled appropriately, conflicts are opportunities to make something better. They challenge us to learn, grow and create. </a:t>
            </a:r>
            <a:endParaRPr lang="en-US" sz="2400" b="1" dirty="0">
              <a:latin typeface="Century Schoolbook"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035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0756D8-B17B-49C6-A9B7-690D02400DB4}"/>
              </a:ext>
            </a:extLst>
          </p:cNvPr>
          <p:cNvSpPr>
            <a:spLocks noGrp="1"/>
          </p:cNvSpPr>
          <p:nvPr>
            <p:ph type="title" idx="4294967295"/>
          </p:nvPr>
        </p:nvSpPr>
        <p:spPr>
          <a:xfrm>
            <a:off x="1563343" y="205172"/>
            <a:ext cx="6969125" cy="1325563"/>
          </a:xfrm>
          <a:prstGeom prst="rect">
            <a:avLst/>
          </a:prstGeom>
        </p:spPr>
        <p:txBody>
          <a:bodyPr/>
          <a:lstStyle/>
          <a:p>
            <a:pPr algn="r"/>
            <a:r>
              <a:rPr lang="en-US" b="1" dirty="0">
                <a:latin typeface="Century Schoolbook" panose="02040604050505020304" pitchFamily="18" charset="0"/>
              </a:rPr>
              <a:t>Class Discussion</a:t>
            </a:r>
          </a:p>
        </p:txBody>
      </p:sp>
      <p:sp>
        <p:nvSpPr>
          <p:cNvPr id="3" name="Rectangle 2">
            <a:extLst>
              <a:ext uri="{FF2B5EF4-FFF2-40B4-BE49-F238E27FC236}">
                <a16:creationId xmlns:a16="http://schemas.microsoft.com/office/drawing/2014/main" id="{910BBDC9-C49D-4F81-B694-C892D51611C8}"/>
              </a:ext>
            </a:extLst>
          </p:cNvPr>
          <p:cNvSpPr/>
          <p:nvPr/>
        </p:nvSpPr>
        <p:spPr>
          <a:xfrm>
            <a:off x="759656" y="1166842"/>
            <a:ext cx="10916528" cy="4585871"/>
          </a:xfrm>
          <a:prstGeom prst="rect">
            <a:avLst/>
          </a:prstGeom>
        </p:spPr>
        <p:txBody>
          <a:bodyPr wrap="square">
            <a:spAutoFit/>
          </a:bodyPr>
          <a:lstStyle/>
          <a:p>
            <a:pPr marL="514350" indent="-514350">
              <a:buAutoNum type="arabicPeriod"/>
            </a:pPr>
            <a:r>
              <a:rPr lang="en-US" sz="2800" dirty="0">
                <a:latin typeface="Century Schoolbook" panose="02040604050505020304" pitchFamily="18" charset="0"/>
                <a:cs typeface="Times New Roman" panose="02020603050405020304" pitchFamily="18" charset="0"/>
              </a:rPr>
              <a:t>Which of these attitudes is best for resolving conflicts so that they stay resolved? Why?</a:t>
            </a:r>
          </a:p>
          <a:p>
            <a:pPr marL="514350" indent="-514350">
              <a:buAutoNum type="arabicPeriod"/>
            </a:pPr>
            <a:endParaRPr lang="en-US" sz="2800" dirty="0">
              <a:latin typeface="Century Schoolbook" panose="02040604050505020304" pitchFamily="18" charset="0"/>
              <a:cs typeface="Times New Roman" panose="02020603050405020304" pitchFamily="18" charset="0"/>
            </a:endParaRPr>
          </a:p>
          <a:p>
            <a:pPr marL="514350" indent="-514350">
              <a:buAutoNum type="arabicPeriod"/>
            </a:pPr>
            <a:r>
              <a:rPr lang="en-US" sz="2800" dirty="0">
                <a:latin typeface="Century Schoolbook" panose="02040604050505020304" pitchFamily="18" charset="0"/>
                <a:cs typeface="Times New Roman" panose="02020603050405020304" pitchFamily="18" charset="0"/>
              </a:rPr>
              <a:t>Which of these attitudes is the hardest to deal with? Why?</a:t>
            </a:r>
          </a:p>
          <a:p>
            <a:pPr marL="514350" indent="-514350">
              <a:buAutoNum type="arabicPeriod"/>
            </a:pPr>
            <a:endParaRPr lang="en-US" sz="2800" dirty="0">
              <a:latin typeface="Century Schoolbook" panose="02040604050505020304" pitchFamily="18" charset="0"/>
              <a:cs typeface="Times New Roman" panose="02020603050405020304" pitchFamily="18" charset="0"/>
            </a:endParaRPr>
          </a:p>
          <a:p>
            <a:pPr marL="514350" indent="-514350">
              <a:buAutoNum type="arabicPeriod"/>
            </a:pPr>
            <a:r>
              <a:rPr lang="en-US" sz="2800" dirty="0">
                <a:latin typeface="Century Schoolbook" panose="02040604050505020304" pitchFamily="18" charset="0"/>
                <a:cs typeface="Times New Roman" panose="02020603050405020304" pitchFamily="18" charset="0"/>
              </a:rPr>
              <a:t> Which attitude is the hardest one to keep if you are in a conflict? Why?</a:t>
            </a:r>
          </a:p>
          <a:p>
            <a:pPr marL="514350" indent="-514350">
              <a:buAutoNum type="arabicPeriod"/>
            </a:pPr>
            <a:endParaRPr lang="en-US" sz="3200" dirty="0">
              <a:latin typeface="Century Schoolbook" panose="02040604050505020304" pitchFamily="18" charset="0"/>
              <a:cs typeface="Times New Roman" panose="02020603050405020304" pitchFamily="18" charset="0"/>
            </a:endParaRPr>
          </a:p>
          <a:p>
            <a:pPr marL="514350" indent="-514350">
              <a:buAutoNum type="arabicPeriod"/>
            </a:pPr>
            <a:r>
              <a:rPr lang="en-US" sz="3200" dirty="0">
                <a:latin typeface="Century Schoolbook" panose="02040604050505020304" pitchFamily="18" charset="0"/>
                <a:cs typeface="Times New Roman" panose="02020603050405020304" pitchFamily="18" charset="0"/>
              </a:rPr>
              <a:t>Which attitude are you mostly likely to exhibit while in conflict.</a:t>
            </a:r>
          </a:p>
        </p:txBody>
      </p:sp>
    </p:spTree>
    <p:extLst>
      <p:ext uri="{BB962C8B-B14F-4D97-AF65-F5344CB8AC3E}">
        <p14:creationId xmlns:p14="http://schemas.microsoft.com/office/powerpoint/2010/main" val="402805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6000" dirty="0">
                <a:solidFill>
                  <a:schemeClr val="bg1"/>
                </a:solidFill>
                <a:latin typeface="Bookman Old Style" panose="02050604050505020204" pitchFamily="18" charset="0"/>
              </a:rPr>
              <a:t>Friday</a:t>
            </a:r>
            <a:br>
              <a:rPr lang="en-US" sz="6000" dirty="0">
                <a:solidFill>
                  <a:schemeClr val="bg1"/>
                </a:solidFill>
                <a:latin typeface="Bookman Old Style" panose="02050604050505020204" pitchFamily="18" charset="0"/>
              </a:rPr>
            </a:br>
            <a:r>
              <a:rPr lang="en-US" sz="4800" dirty="0">
                <a:solidFill>
                  <a:schemeClr val="bg1"/>
                </a:solidFill>
                <a:latin typeface="Bookman Old Style" panose="02050604050505020204" pitchFamily="18" charset="0"/>
              </a:rPr>
              <a:t>What conflict strategy would you use?</a:t>
            </a:r>
            <a:endParaRPr lang="en-US" sz="4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51703660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4062F7-23F5-4590-997C-97EC45536BB3}"/>
              </a:ext>
            </a:extLst>
          </p:cNvPr>
          <p:cNvSpPr/>
          <p:nvPr/>
        </p:nvSpPr>
        <p:spPr>
          <a:xfrm>
            <a:off x="4001328" y="6296172"/>
            <a:ext cx="4993546" cy="646331"/>
          </a:xfrm>
          <a:prstGeom prst="rect">
            <a:avLst/>
          </a:prstGeom>
        </p:spPr>
        <p:txBody>
          <a:bodyPr wrap="none">
            <a:spAutoFit/>
          </a:bodyPr>
          <a:lstStyle/>
          <a:p>
            <a:r>
              <a:rPr lang="en-US" dirty="0">
                <a:hlinkClick r:id="rId3"/>
              </a:rPr>
              <a:t>https://www.youtube.com/watch?v=ylzqhpU4WyQ</a:t>
            </a:r>
            <a:endParaRPr lang="en-US" dirty="0"/>
          </a:p>
          <a:p>
            <a:endParaRPr lang="en-US" dirty="0"/>
          </a:p>
        </p:txBody>
      </p:sp>
      <p:pic>
        <p:nvPicPr>
          <p:cNvPr id="5" name="Online Media 4" title="Conflict Management Funny animated">
            <a:hlinkClick r:id="" action="ppaction://media"/>
            <a:extLst>
              <a:ext uri="{FF2B5EF4-FFF2-40B4-BE49-F238E27FC236}">
                <a16:creationId xmlns:a16="http://schemas.microsoft.com/office/drawing/2014/main" id="{BB45BE0C-23D5-453B-9888-ABD67A6D8405}"/>
              </a:ext>
            </a:extLst>
          </p:cNvPr>
          <p:cNvPicPr>
            <a:picLocks noRot="1" noChangeAspect="1"/>
          </p:cNvPicPr>
          <p:nvPr>
            <a:videoFile r:link="rId1"/>
          </p:nvPr>
        </p:nvPicPr>
        <p:blipFill>
          <a:blip r:embed="rId4"/>
          <a:stretch>
            <a:fillRect/>
          </a:stretch>
        </p:blipFill>
        <p:spPr>
          <a:xfrm>
            <a:off x="1742049" y="857250"/>
            <a:ext cx="9512105" cy="5350559"/>
          </a:xfrm>
          <a:prstGeom prst="rect">
            <a:avLst/>
          </a:prstGeom>
        </p:spPr>
      </p:pic>
    </p:spTree>
    <p:extLst>
      <p:ext uri="{BB962C8B-B14F-4D97-AF65-F5344CB8AC3E}">
        <p14:creationId xmlns:p14="http://schemas.microsoft.com/office/powerpoint/2010/main" val="3534659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C5C185-8805-4BAB-AF9C-B6D2197DF069}"/>
              </a:ext>
            </a:extLst>
          </p:cNvPr>
          <p:cNvSpPr/>
          <p:nvPr/>
        </p:nvSpPr>
        <p:spPr>
          <a:xfrm>
            <a:off x="425022" y="3121713"/>
            <a:ext cx="7255938" cy="2923877"/>
          </a:xfrm>
          <a:prstGeom prst="rect">
            <a:avLst/>
          </a:prstGeom>
          <a:solidFill>
            <a:srgbClr val="FFFF00"/>
          </a:solidFill>
          <a:ln w="38100">
            <a:solidFill>
              <a:schemeClr val="tx1"/>
            </a:solidFill>
          </a:ln>
        </p:spPr>
        <p:txBody>
          <a:bodyPr wrap="square" anchor="ctr">
            <a:spAutoFit/>
          </a:bodyPr>
          <a:lstStyle/>
          <a:p>
            <a:pPr marL="457200" indent="-457200">
              <a:buFont typeface="+mj-lt"/>
              <a:buAutoNum type="arabicPeriod"/>
            </a:pPr>
            <a:r>
              <a:rPr lang="en-US" sz="2000" dirty="0">
                <a:latin typeface="Bookman Old Style" panose="02050604050505020204" pitchFamily="18" charset="0"/>
              </a:rPr>
              <a:t>For each of the following scenarios, decide if the conflict strategy they used was positive or negative.</a:t>
            </a:r>
          </a:p>
          <a:p>
            <a:pPr marL="457200" indent="-457200">
              <a:buFont typeface="+mj-lt"/>
              <a:buAutoNum type="arabicPeriod"/>
            </a:pPr>
            <a:endParaRPr lang="en-US" sz="2000" dirty="0">
              <a:latin typeface="Bookman Old Style" panose="02050604050505020204" pitchFamily="18" charset="0"/>
            </a:endParaRPr>
          </a:p>
          <a:p>
            <a:pPr marL="457200" indent="-457200">
              <a:buFont typeface="+mj-lt"/>
              <a:buAutoNum type="arabicPeriod"/>
            </a:pPr>
            <a:r>
              <a:rPr lang="en-US" sz="2000" dirty="0">
                <a:latin typeface="Bookman Old Style" panose="02050604050505020204" pitchFamily="18" charset="0"/>
              </a:rPr>
              <a:t>If the strategy was negative, use the Conflict Resolution Strategy sheet to find an alternative strategy.</a:t>
            </a:r>
          </a:p>
          <a:p>
            <a:pPr marL="457200" indent="-457200">
              <a:buFont typeface="+mj-lt"/>
              <a:buAutoNum type="arabicPeriod"/>
            </a:pPr>
            <a:endParaRPr lang="en-US" sz="2000" dirty="0">
              <a:latin typeface="Bookman Old Style" panose="02050604050505020204" pitchFamily="18" charset="0"/>
            </a:endParaRPr>
          </a:p>
          <a:p>
            <a:pPr marL="457200" indent="-457200">
              <a:buFont typeface="+mj-lt"/>
              <a:buAutoNum type="arabicPeriod"/>
            </a:pPr>
            <a:r>
              <a:rPr lang="en-US" sz="2000" dirty="0">
                <a:latin typeface="Bookman Old Style" panose="02050604050505020204" pitchFamily="18" charset="0"/>
              </a:rPr>
              <a:t>Share with the class</a:t>
            </a:r>
          </a:p>
          <a:p>
            <a:pPr algn="ctr"/>
            <a:endParaRPr lang="en-US" sz="2400" dirty="0"/>
          </a:p>
        </p:txBody>
      </p:sp>
      <p:sp>
        <p:nvSpPr>
          <p:cNvPr id="5" name="Rectangle 4">
            <a:extLst>
              <a:ext uri="{FF2B5EF4-FFF2-40B4-BE49-F238E27FC236}">
                <a16:creationId xmlns:a16="http://schemas.microsoft.com/office/drawing/2014/main" id="{87EDB266-D0DA-45AA-9907-90EE086AC497}"/>
              </a:ext>
            </a:extLst>
          </p:cNvPr>
          <p:cNvSpPr/>
          <p:nvPr/>
        </p:nvSpPr>
        <p:spPr>
          <a:xfrm>
            <a:off x="3048194" y="41550"/>
            <a:ext cx="5262979" cy="101566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a:ln>
                  <a:noFill/>
                </a:ln>
                <a:solidFill>
                  <a:prstClr val="black"/>
                </a:solidFill>
                <a:effectLst/>
                <a:uLnTx/>
                <a:uFillTx/>
                <a:latin typeface="Bookman Old Style" panose="02050604050505020204" pitchFamily="18" charset="0"/>
                <a:ea typeface="+mj-ea"/>
                <a:cs typeface="+mj-cs"/>
              </a:rPr>
              <a:t>Class Activity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a:extLst>
              <a:ext uri="{FF2B5EF4-FFF2-40B4-BE49-F238E27FC236}">
                <a16:creationId xmlns:a16="http://schemas.microsoft.com/office/drawing/2014/main" id="{D08629BF-7772-4F50-937D-2EC1128FD40F}"/>
              </a:ext>
            </a:extLst>
          </p:cNvPr>
          <p:cNvSpPr txBox="1"/>
          <p:nvPr/>
        </p:nvSpPr>
        <p:spPr>
          <a:xfrm>
            <a:off x="239152" y="1174768"/>
            <a:ext cx="11952848" cy="1754326"/>
          </a:xfrm>
          <a:prstGeom prst="rect">
            <a:avLst/>
          </a:prstGeom>
          <a:noFill/>
        </p:spPr>
        <p:txBody>
          <a:bodyPr wrap="square" rtlCol="0">
            <a:spAutoFit/>
          </a:bodyPr>
          <a:lstStyle/>
          <a:p>
            <a:r>
              <a:rPr lang="en-US" sz="2400" dirty="0">
                <a:latin typeface="Century Schoolbook" panose="02040604050505020304" pitchFamily="18" charset="0"/>
              </a:rPr>
              <a:t>All of us will encounter conflict on a daily basis but it is how we react that determines the outcome. If we act disrespectful or unproductive then people may view us as mean or immature. If we act positive people will want to be around us. </a:t>
            </a:r>
          </a:p>
          <a:p>
            <a:endParaRPr lang="en-US" dirty="0"/>
          </a:p>
          <a:p>
            <a:endParaRPr lang="en-US" dirty="0"/>
          </a:p>
        </p:txBody>
      </p:sp>
      <p:pic>
        <p:nvPicPr>
          <p:cNvPr id="10" name="Picture 9" descr="A picture containing clipart&#10;&#10;Description automatically generated">
            <a:extLst>
              <a:ext uri="{FF2B5EF4-FFF2-40B4-BE49-F238E27FC236}">
                <a16:creationId xmlns:a16="http://schemas.microsoft.com/office/drawing/2014/main" id="{664E02F0-D682-424D-B8CC-A34C9B8C4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412" y="3595173"/>
            <a:ext cx="3821566" cy="2425799"/>
          </a:xfrm>
          <a:prstGeom prst="rect">
            <a:avLst/>
          </a:prstGeom>
        </p:spPr>
      </p:pic>
    </p:spTree>
    <p:extLst>
      <p:ext uri="{BB962C8B-B14F-4D97-AF65-F5344CB8AC3E}">
        <p14:creationId xmlns:p14="http://schemas.microsoft.com/office/powerpoint/2010/main" val="1922474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54E0CA-3802-48CC-9916-028B9658A97E}"/>
              </a:ext>
            </a:extLst>
          </p:cNvPr>
          <p:cNvPicPr>
            <a:picLocks noChangeAspect="1"/>
          </p:cNvPicPr>
          <p:nvPr/>
        </p:nvPicPr>
        <p:blipFill>
          <a:blip r:embed="rId2"/>
          <a:stretch>
            <a:fillRect/>
          </a:stretch>
        </p:blipFill>
        <p:spPr>
          <a:xfrm>
            <a:off x="1093544" y="442832"/>
            <a:ext cx="9780783" cy="5972336"/>
          </a:xfrm>
          <a:prstGeom prst="rect">
            <a:avLst/>
          </a:prstGeom>
        </p:spPr>
      </p:pic>
    </p:spTree>
    <p:extLst>
      <p:ext uri="{BB962C8B-B14F-4D97-AF65-F5344CB8AC3E}">
        <p14:creationId xmlns:p14="http://schemas.microsoft.com/office/powerpoint/2010/main" val="258693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0A59CF-17F6-4192-B096-7D22678509C5}"/>
              </a:ext>
            </a:extLst>
          </p:cNvPr>
          <p:cNvPicPr>
            <a:picLocks noChangeAspect="1"/>
          </p:cNvPicPr>
          <p:nvPr/>
        </p:nvPicPr>
        <p:blipFill>
          <a:blip r:embed="rId2"/>
          <a:stretch>
            <a:fillRect/>
          </a:stretch>
        </p:blipFill>
        <p:spPr>
          <a:xfrm>
            <a:off x="915206" y="208096"/>
            <a:ext cx="10361588" cy="6441808"/>
          </a:xfrm>
          <a:prstGeom prst="rect">
            <a:avLst/>
          </a:prstGeom>
        </p:spPr>
      </p:pic>
    </p:spTree>
    <p:extLst>
      <p:ext uri="{BB962C8B-B14F-4D97-AF65-F5344CB8AC3E}">
        <p14:creationId xmlns:p14="http://schemas.microsoft.com/office/powerpoint/2010/main" val="1006234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BD38FA-9D49-4E53-A918-3E627CA56982}"/>
              </a:ext>
            </a:extLst>
          </p:cNvPr>
          <p:cNvPicPr>
            <a:picLocks noChangeAspect="1"/>
          </p:cNvPicPr>
          <p:nvPr/>
        </p:nvPicPr>
        <p:blipFill>
          <a:blip r:embed="rId2"/>
          <a:stretch>
            <a:fillRect/>
          </a:stretch>
        </p:blipFill>
        <p:spPr>
          <a:xfrm>
            <a:off x="236146" y="247064"/>
            <a:ext cx="10145811" cy="6257328"/>
          </a:xfrm>
          <a:prstGeom prst="rect">
            <a:avLst/>
          </a:prstGeom>
        </p:spPr>
      </p:pic>
    </p:spTree>
    <p:extLst>
      <p:ext uri="{BB962C8B-B14F-4D97-AF65-F5344CB8AC3E}">
        <p14:creationId xmlns:p14="http://schemas.microsoft.com/office/powerpoint/2010/main" val="3451479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F506C1-D3DC-427B-A527-90515C76DAA6}"/>
              </a:ext>
            </a:extLst>
          </p:cNvPr>
          <p:cNvPicPr>
            <a:picLocks noChangeAspect="1"/>
          </p:cNvPicPr>
          <p:nvPr/>
        </p:nvPicPr>
        <p:blipFill>
          <a:blip r:embed="rId2"/>
          <a:stretch>
            <a:fillRect/>
          </a:stretch>
        </p:blipFill>
        <p:spPr>
          <a:xfrm>
            <a:off x="860107" y="238459"/>
            <a:ext cx="10140828" cy="6381082"/>
          </a:xfrm>
          <a:prstGeom prst="rect">
            <a:avLst/>
          </a:prstGeom>
        </p:spPr>
      </p:pic>
    </p:spTree>
    <p:extLst>
      <p:ext uri="{BB962C8B-B14F-4D97-AF65-F5344CB8AC3E}">
        <p14:creationId xmlns:p14="http://schemas.microsoft.com/office/powerpoint/2010/main" val="131448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52FC20-DA1F-482B-8170-79D44C1856BE}"/>
              </a:ext>
            </a:extLst>
          </p:cNvPr>
          <p:cNvPicPr>
            <a:picLocks noChangeAspect="1"/>
          </p:cNvPicPr>
          <p:nvPr/>
        </p:nvPicPr>
        <p:blipFill>
          <a:blip r:embed="rId2"/>
          <a:stretch>
            <a:fillRect/>
          </a:stretch>
        </p:blipFill>
        <p:spPr>
          <a:xfrm>
            <a:off x="911176" y="260475"/>
            <a:ext cx="10103827" cy="6337049"/>
          </a:xfrm>
          <a:prstGeom prst="rect">
            <a:avLst/>
          </a:prstGeom>
        </p:spPr>
      </p:pic>
    </p:spTree>
    <p:extLst>
      <p:ext uri="{BB962C8B-B14F-4D97-AF65-F5344CB8AC3E}">
        <p14:creationId xmlns:p14="http://schemas.microsoft.com/office/powerpoint/2010/main" val="2406701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C00FB3-562B-4CF8-9F40-EF11DE76155B}"/>
              </a:ext>
            </a:extLst>
          </p:cNvPr>
          <p:cNvPicPr>
            <a:picLocks noChangeAspect="1"/>
          </p:cNvPicPr>
          <p:nvPr/>
        </p:nvPicPr>
        <p:blipFill>
          <a:blip r:embed="rId2"/>
          <a:stretch>
            <a:fillRect/>
          </a:stretch>
        </p:blipFill>
        <p:spPr>
          <a:xfrm>
            <a:off x="803617" y="336011"/>
            <a:ext cx="10141048" cy="6293415"/>
          </a:xfrm>
          <a:prstGeom prst="rect">
            <a:avLst/>
          </a:prstGeom>
        </p:spPr>
      </p:pic>
    </p:spTree>
    <p:extLst>
      <p:ext uri="{BB962C8B-B14F-4D97-AF65-F5344CB8AC3E}">
        <p14:creationId xmlns:p14="http://schemas.microsoft.com/office/powerpoint/2010/main" val="133247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nflict">
            <a:extLst>
              <a:ext uri="{FF2B5EF4-FFF2-40B4-BE49-F238E27FC236}">
                <a16:creationId xmlns:a16="http://schemas.microsoft.com/office/drawing/2014/main" id="{41FC5C95-2A1B-48C5-BD3D-AEB32DF2F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23" r="8462"/>
          <a:stretch/>
        </p:blipFill>
        <p:spPr bwMode="auto">
          <a:xfrm>
            <a:off x="225083" y="269630"/>
            <a:ext cx="5012788"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2F51489-3631-4A35-8FC3-35E890A65883}"/>
              </a:ext>
            </a:extLst>
          </p:cNvPr>
          <p:cNvSpPr/>
          <p:nvPr/>
        </p:nvSpPr>
        <p:spPr>
          <a:xfrm>
            <a:off x="5870917" y="3774830"/>
            <a:ext cx="6096000" cy="1255728"/>
          </a:xfrm>
          <a:prstGeom prst="rect">
            <a:avLst/>
          </a:prstGeom>
        </p:spPr>
        <p:txBody>
          <a:bodyPr>
            <a:spAutoFit/>
          </a:bodyPr>
          <a:lstStyle/>
          <a:p>
            <a:pPr algn="ctr">
              <a:lnSpc>
                <a:spcPct val="90000"/>
              </a:lnSpc>
              <a:spcBef>
                <a:spcPct val="0"/>
              </a:spcBef>
              <a:spcAft>
                <a:spcPts val="600"/>
              </a:spcAft>
            </a:pPr>
            <a:r>
              <a:rPr lang="en-US" sz="2800" b="1" dirty="0">
                <a:latin typeface="Century Schoolbook" panose="02040604050505020304" pitchFamily="18" charset="0"/>
              </a:rPr>
              <a:t>Resolution </a:t>
            </a:r>
            <a:r>
              <a:rPr lang="en-US" sz="2800" dirty="0">
                <a:latin typeface="Century Schoolbook" panose="02040604050505020304" pitchFamily="18" charset="0"/>
              </a:rPr>
              <a:t>is the act of solving, or explaining, a problem, and  seeking way to solve a problem. </a:t>
            </a:r>
          </a:p>
        </p:txBody>
      </p:sp>
      <p:pic>
        <p:nvPicPr>
          <p:cNvPr id="6" name="Picture 5">
            <a:hlinkClick r:id="rId3"/>
            <a:extLst>
              <a:ext uri="{FF2B5EF4-FFF2-40B4-BE49-F238E27FC236}">
                <a16:creationId xmlns:a16="http://schemas.microsoft.com/office/drawing/2014/main" id="{581F54AA-8B31-46CD-A185-FEBCC9CC348A}"/>
              </a:ext>
            </a:extLst>
          </p:cNvPr>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bwMode="auto">
          <a:xfrm>
            <a:off x="6532215" y="526415"/>
            <a:ext cx="4482790" cy="2902585"/>
          </a:xfrm>
          <a:prstGeom prst="rect">
            <a:avLst/>
          </a:prstGeom>
          <a:noFill/>
        </p:spPr>
      </p:pic>
      <p:sp>
        <p:nvSpPr>
          <p:cNvPr id="8" name="Rectangle 7">
            <a:extLst>
              <a:ext uri="{FF2B5EF4-FFF2-40B4-BE49-F238E27FC236}">
                <a16:creationId xmlns:a16="http://schemas.microsoft.com/office/drawing/2014/main" id="{EB0CA162-F4BC-433C-8FE3-63B4642546FF}"/>
              </a:ext>
            </a:extLst>
          </p:cNvPr>
          <p:cNvSpPr/>
          <p:nvPr/>
        </p:nvSpPr>
        <p:spPr>
          <a:xfrm>
            <a:off x="225083" y="3726293"/>
            <a:ext cx="5012788" cy="2419124"/>
          </a:xfrm>
          <a:prstGeom prst="rect">
            <a:avLst/>
          </a:prstGeom>
        </p:spPr>
        <p:txBody>
          <a:bodyPr wrap="square">
            <a:spAutoFit/>
          </a:bodyPr>
          <a:lstStyle/>
          <a:p>
            <a:pPr algn="ctr">
              <a:lnSpc>
                <a:spcPct val="90000"/>
              </a:lnSpc>
              <a:spcBef>
                <a:spcPct val="0"/>
              </a:spcBef>
              <a:spcAft>
                <a:spcPts val="600"/>
              </a:spcAft>
            </a:pPr>
            <a:r>
              <a:rPr lang="en-US" sz="2800" b="1" dirty="0">
                <a:latin typeface="Century Schoolbook" panose="02040604050505020304" pitchFamily="18" charset="0"/>
              </a:rPr>
              <a:t>Conflict</a:t>
            </a:r>
            <a:r>
              <a:rPr lang="en-US" sz="2800" dirty="0">
                <a:latin typeface="Century Schoolbook" panose="02040604050505020304" pitchFamily="18" charset="0"/>
              </a:rPr>
              <a:t>s occur when people perceive that, as a consequence of a disagreement, there is a threat to their needs, interests or concerns. </a:t>
            </a:r>
          </a:p>
        </p:txBody>
      </p:sp>
    </p:spTree>
    <p:extLst>
      <p:ext uri="{BB962C8B-B14F-4D97-AF65-F5344CB8AC3E}">
        <p14:creationId xmlns:p14="http://schemas.microsoft.com/office/powerpoint/2010/main" val="3676510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256B3C-746E-4644-8332-336C5C0FD093}"/>
              </a:ext>
            </a:extLst>
          </p:cNvPr>
          <p:cNvPicPr>
            <a:picLocks noChangeAspect="1"/>
          </p:cNvPicPr>
          <p:nvPr/>
        </p:nvPicPr>
        <p:blipFill rotWithShape="1">
          <a:blip r:embed="rId2"/>
          <a:srcRect l="1927" t="1565" r="1506"/>
          <a:stretch/>
        </p:blipFill>
        <p:spPr>
          <a:xfrm>
            <a:off x="225083" y="260356"/>
            <a:ext cx="4825218" cy="6337288"/>
          </a:xfrm>
          <a:prstGeom prst="rect">
            <a:avLst/>
          </a:prstGeom>
        </p:spPr>
      </p:pic>
      <p:pic>
        <p:nvPicPr>
          <p:cNvPr id="3" name="Picture 2">
            <a:extLst>
              <a:ext uri="{FF2B5EF4-FFF2-40B4-BE49-F238E27FC236}">
                <a16:creationId xmlns:a16="http://schemas.microsoft.com/office/drawing/2014/main" id="{ADE29960-66AF-4170-9906-583EA3C8908C}"/>
              </a:ext>
            </a:extLst>
          </p:cNvPr>
          <p:cNvPicPr>
            <a:picLocks noChangeAspect="1"/>
          </p:cNvPicPr>
          <p:nvPr/>
        </p:nvPicPr>
        <p:blipFill rotWithShape="1">
          <a:blip r:embed="rId3"/>
          <a:srcRect t="3564"/>
          <a:stretch/>
        </p:blipFill>
        <p:spPr>
          <a:xfrm>
            <a:off x="5969391" y="253218"/>
            <a:ext cx="5144086" cy="6364371"/>
          </a:xfrm>
          <a:prstGeom prst="rect">
            <a:avLst/>
          </a:prstGeom>
        </p:spPr>
      </p:pic>
    </p:spTree>
    <p:extLst>
      <p:ext uri="{BB962C8B-B14F-4D97-AF65-F5344CB8AC3E}">
        <p14:creationId xmlns:p14="http://schemas.microsoft.com/office/powerpoint/2010/main" val="352379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A99C3-DC5A-4DD4-83B2-70A4968AE50B}"/>
              </a:ext>
            </a:extLst>
          </p:cNvPr>
          <p:cNvSpPr txBox="1"/>
          <p:nvPr/>
        </p:nvSpPr>
        <p:spPr>
          <a:xfrm>
            <a:off x="812799" y="2336631"/>
            <a:ext cx="9927771" cy="1938992"/>
          </a:xfrm>
          <a:prstGeom prst="rect">
            <a:avLst/>
          </a:prstGeom>
          <a:noFill/>
        </p:spPr>
        <p:txBody>
          <a:bodyPr wrap="square" rtlCol="0">
            <a:spAutoFit/>
          </a:bodyPr>
          <a:lstStyle/>
          <a:p>
            <a:pPr algn="ctr"/>
            <a:r>
              <a:rPr lang="en-US" sz="6000" dirty="0">
                <a:latin typeface="Bookman Old Style" panose="02050604050505020204" pitchFamily="18" charset="0"/>
              </a:rPr>
              <a:t>Optional Video &amp; Activities</a:t>
            </a:r>
          </a:p>
        </p:txBody>
      </p:sp>
    </p:spTree>
    <p:extLst>
      <p:ext uri="{BB962C8B-B14F-4D97-AF65-F5344CB8AC3E}">
        <p14:creationId xmlns:p14="http://schemas.microsoft.com/office/powerpoint/2010/main" val="2428887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863B3CA6-5ADD-4B4D-A0F8-AC7F752A5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45" y="219921"/>
            <a:ext cx="8308438" cy="6418158"/>
          </a:xfrm>
          <a:prstGeom prst="rect">
            <a:avLst/>
          </a:prstGeom>
        </p:spPr>
      </p:pic>
    </p:spTree>
    <p:extLst>
      <p:ext uri="{BB962C8B-B14F-4D97-AF65-F5344CB8AC3E}">
        <p14:creationId xmlns:p14="http://schemas.microsoft.com/office/powerpoint/2010/main" val="3779719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F652F6-4AB2-4CBB-BE5F-960BD29CA1B5}"/>
              </a:ext>
            </a:extLst>
          </p:cNvPr>
          <p:cNvSpPr/>
          <p:nvPr/>
        </p:nvSpPr>
        <p:spPr>
          <a:xfrm>
            <a:off x="2559212" y="6100076"/>
            <a:ext cx="5666808" cy="646331"/>
          </a:xfrm>
          <a:prstGeom prst="rect">
            <a:avLst/>
          </a:prstGeom>
        </p:spPr>
        <p:txBody>
          <a:bodyPr wrap="none">
            <a:spAutoFit/>
          </a:bodyPr>
          <a:lstStyle/>
          <a:p>
            <a:r>
              <a:rPr lang="en-US" dirty="0">
                <a:hlinkClick r:id="rId2"/>
              </a:rPr>
              <a:t>https://www.youtube.com/watch?v=ylzqhpU4WyQ&amp;t=64s</a:t>
            </a:r>
            <a:endParaRPr lang="en-US" dirty="0"/>
          </a:p>
          <a:p>
            <a:endParaRPr lang="en-US" dirty="0"/>
          </a:p>
        </p:txBody>
      </p:sp>
    </p:spTree>
    <p:extLst>
      <p:ext uri="{BB962C8B-B14F-4D97-AF65-F5344CB8AC3E}">
        <p14:creationId xmlns:p14="http://schemas.microsoft.com/office/powerpoint/2010/main" val="212124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FD9353-000F-4DB6-B1EE-C3438861D8A1}"/>
              </a:ext>
            </a:extLst>
          </p:cNvPr>
          <p:cNvSpPr>
            <a:spLocks noGrp="1"/>
          </p:cNvSpPr>
          <p:nvPr>
            <p:ph type="ctrTitle" idx="4294967295"/>
          </p:nvPr>
        </p:nvSpPr>
        <p:spPr>
          <a:xfrm>
            <a:off x="2555631" y="1441938"/>
            <a:ext cx="7080738" cy="3974124"/>
          </a:xfrm>
        </p:spPr>
        <p:txBody>
          <a:bodyPr vert="horz" lIns="91440" tIns="45720" rIns="91440" bIns="45720" rtlCol="0" anchor="ctr">
            <a:normAutofit/>
          </a:bodyPr>
          <a:lstStyle/>
          <a:p>
            <a:pPr algn="ctr"/>
            <a:r>
              <a:rPr lang="en-US" sz="7200" dirty="0">
                <a:solidFill>
                  <a:schemeClr val="bg1"/>
                </a:solidFill>
                <a:latin typeface="Bookman Old Style" panose="02050604050505020204" pitchFamily="18" charset="0"/>
              </a:rPr>
              <a:t>Tuesday</a:t>
            </a:r>
            <a:br>
              <a:rPr lang="en-US" sz="7200" dirty="0">
                <a:solidFill>
                  <a:schemeClr val="bg1"/>
                </a:solidFill>
                <a:latin typeface="Bookman Old Style" panose="02050604050505020204" pitchFamily="18" charset="0"/>
              </a:rPr>
            </a:br>
            <a:r>
              <a:rPr lang="en-US" sz="3600" dirty="0">
                <a:solidFill>
                  <a:schemeClr val="bg1"/>
                </a:solidFill>
                <a:latin typeface="Bookman Old Style" panose="02050604050505020204" pitchFamily="18" charset="0"/>
              </a:rPr>
              <a:t>What is Conflict</a:t>
            </a:r>
          </a:p>
        </p:txBody>
      </p:sp>
    </p:spTree>
    <p:extLst>
      <p:ext uri="{BB962C8B-B14F-4D97-AF65-F5344CB8AC3E}">
        <p14:creationId xmlns:p14="http://schemas.microsoft.com/office/powerpoint/2010/main" val="41517300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EEB974-A828-41C3-BF58-9373260AAE0B}"/>
              </a:ext>
            </a:extLst>
          </p:cNvPr>
          <p:cNvSpPr>
            <a:spLocks noGrp="1"/>
          </p:cNvSpPr>
          <p:nvPr>
            <p:ph type="title"/>
          </p:nvPr>
        </p:nvSpPr>
        <p:spPr>
          <a:xfrm>
            <a:off x="4660231" y="-177231"/>
            <a:ext cx="7257539" cy="1454051"/>
          </a:xfrm>
        </p:spPr>
        <p:txBody>
          <a:bodyPr vert="horz" lIns="91440" tIns="45720" rIns="91440" bIns="45720" rtlCol="0" anchor="ctr">
            <a:normAutofit/>
          </a:bodyPr>
          <a:lstStyle/>
          <a:p>
            <a:pPr algn="ctr"/>
            <a:r>
              <a:rPr lang="en-US" sz="5400" dirty="0">
                <a:solidFill>
                  <a:srgbClr val="000000"/>
                </a:solidFill>
                <a:latin typeface="Bookman Old Style" panose="02050604050505020204" pitchFamily="18" charset="0"/>
              </a:rPr>
              <a:t>Making Connection</a:t>
            </a:r>
            <a:endParaRPr lang="en-US" sz="5400" kern="1200" dirty="0">
              <a:solidFill>
                <a:srgbClr val="000000"/>
              </a:solidFill>
              <a:latin typeface="Bookman Old Style" panose="02050604050505020204" pitchFamily="18" charset="0"/>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FEA7B8C6-53D0-44C1-9EA7-21A93121D181}"/>
              </a:ext>
            </a:extLst>
          </p:cNvPr>
          <p:cNvSpPr/>
          <p:nvPr/>
        </p:nvSpPr>
        <p:spPr>
          <a:xfrm>
            <a:off x="5614876" y="1710955"/>
            <a:ext cx="6131648" cy="4678204"/>
          </a:xfrm>
          <a:prstGeom prst="rect">
            <a:avLst/>
          </a:prstGeom>
        </p:spPr>
        <p:txBody>
          <a:bodyPr wrap="square">
            <a:spAutoFit/>
          </a:bodyPr>
          <a:lstStyle/>
          <a:p>
            <a:pPr marL="342900" indent="-342900">
              <a:buAutoNum type="arabicPeriod"/>
            </a:pPr>
            <a:r>
              <a:rPr lang="en-US" sz="2800" dirty="0">
                <a:latin typeface="Century Schoolbook" panose="02040604050505020304" pitchFamily="18" charset="0"/>
              </a:rPr>
              <a:t>What are some reasons students get really mad at each other?</a:t>
            </a:r>
          </a:p>
          <a:p>
            <a:pPr marL="342900" indent="-342900">
              <a:buAutoNum type="arabicPeriod"/>
            </a:pPr>
            <a:endParaRPr lang="en-US" sz="2800" dirty="0">
              <a:latin typeface="Century Schoolbook" panose="02040604050505020304" pitchFamily="18" charset="0"/>
            </a:endParaRPr>
          </a:p>
          <a:p>
            <a:pPr marL="342900" indent="-342900">
              <a:buAutoNum type="arabicPeriod"/>
            </a:pPr>
            <a:endParaRPr lang="en-US" sz="2800" dirty="0">
              <a:latin typeface="Century Schoolbook" panose="02040604050505020304" pitchFamily="18" charset="0"/>
            </a:endParaRPr>
          </a:p>
          <a:p>
            <a:pPr marL="342900" indent="-342900">
              <a:buAutoNum type="arabicPeriod"/>
            </a:pPr>
            <a:r>
              <a:rPr lang="en-US" sz="2800" dirty="0">
                <a:latin typeface="Century Schoolbook" panose="02040604050505020304" pitchFamily="18" charset="0"/>
              </a:rPr>
              <a:t>What are some examples of minor conflicts that can happen here at school?</a:t>
            </a:r>
          </a:p>
          <a:p>
            <a:pPr marL="342900" indent="-342900">
              <a:buAutoNum type="arabicPeriod"/>
            </a:pPr>
            <a:endParaRPr lang="en-US" sz="2800" dirty="0">
              <a:latin typeface="Century Schoolbook" panose="02040604050505020304" pitchFamily="18" charset="0"/>
            </a:endParaRPr>
          </a:p>
          <a:p>
            <a:pPr marL="342900" indent="-342900">
              <a:buAutoNum type="arabicPeriod"/>
            </a:pPr>
            <a:r>
              <a:rPr lang="en-US" sz="2800" dirty="0">
                <a:latin typeface="Century Schoolbook" panose="02040604050505020304" pitchFamily="18" charset="0"/>
              </a:rPr>
              <a:t>What are some examples of serious conflicts? </a:t>
            </a:r>
          </a:p>
          <a:p>
            <a:pPr marL="342900" indent="-342900">
              <a:buAutoNum type="arabicPeriod"/>
            </a:pPr>
            <a:endParaRPr lang="en-US" dirty="0">
              <a:latin typeface="Century Schoolbook" panose="02040604050505020304" pitchFamily="18" charset="0"/>
            </a:endParaRPr>
          </a:p>
        </p:txBody>
      </p:sp>
      <p:pic>
        <p:nvPicPr>
          <p:cNvPr id="6" name="Picture 5">
            <a:extLst>
              <a:ext uri="{FF2B5EF4-FFF2-40B4-BE49-F238E27FC236}">
                <a16:creationId xmlns:a16="http://schemas.microsoft.com/office/drawing/2014/main" id="{5BCFD715-ACC2-4E95-95F4-3EB22EE0F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230" y="455178"/>
            <a:ext cx="4386000" cy="6184260"/>
          </a:xfrm>
          <a:prstGeom prst="rect">
            <a:avLst/>
          </a:prstGeom>
        </p:spPr>
      </p:pic>
    </p:spTree>
    <p:extLst>
      <p:ext uri="{BB962C8B-B14F-4D97-AF65-F5344CB8AC3E}">
        <p14:creationId xmlns:p14="http://schemas.microsoft.com/office/powerpoint/2010/main" val="409397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754811-F8A2-447A-9C86-1CC48127341A}"/>
              </a:ext>
            </a:extLst>
          </p:cNvPr>
          <p:cNvSpPr txBox="1"/>
          <p:nvPr/>
        </p:nvSpPr>
        <p:spPr>
          <a:xfrm>
            <a:off x="1048429" y="2152357"/>
            <a:ext cx="10205726" cy="1446550"/>
          </a:xfrm>
          <a:prstGeom prst="rect">
            <a:avLst/>
          </a:prstGeom>
          <a:noFill/>
        </p:spPr>
        <p:txBody>
          <a:bodyPr wrap="square" rtlCol="0">
            <a:spAutoFit/>
          </a:bodyPr>
          <a:lstStyle/>
          <a:p>
            <a:pPr algn="ctr"/>
            <a:r>
              <a:rPr lang="en-US" sz="8800" dirty="0">
                <a:latin typeface="Century Schoolbook" panose="02040604050505020304" pitchFamily="18" charset="0"/>
              </a:rPr>
              <a:t>MINOR</a:t>
            </a:r>
          </a:p>
        </p:txBody>
      </p:sp>
      <p:pic>
        <p:nvPicPr>
          <p:cNvPr id="3" name="Picture 2" descr="A close up of a sign&#10;&#10;Description automatically generated">
            <a:extLst>
              <a:ext uri="{FF2B5EF4-FFF2-40B4-BE49-F238E27FC236}">
                <a16:creationId xmlns:a16="http://schemas.microsoft.com/office/drawing/2014/main" id="{F124C987-676F-4793-AAA7-98508090BC88}"/>
              </a:ext>
            </a:extLst>
          </p:cNvPr>
          <p:cNvPicPr>
            <a:picLocks noChangeAspect="1"/>
          </p:cNvPicPr>
          <p:nvPr/>
        </p:nvPicPr>
        <p:blipFill>
          <a:blip r:embed="rId2"/>
          <a:stretch>
            <a:fillRect/>
          </a:stretch>
        </p:blipFill>
        <p:spPr>
          <a:xfrm>
            <a:off x="643467" y="1116214"/>
            <a:ext cx="10905066" cy="4334762"/>
          </a:xfrm>
          <a:prstGeom prst="rect">
            <a:avLst/>
          </a:prstGeom>
        </p:spPr>
      </p:pic>
    </p:spTree>
    <p:extLst>
      <p:ext uri="{BB962C8B-B14F-4D97-AF65-F5344CB8AC3E}">
        <p14:creationId xmlns:p14="http://schemas.microsoft.com/office/powerpoint/2010/main" val="30017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7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570076E-B54D-428E-8BB0-D019B1A1B3D3}"/>
              </a:ext>
            </a:extLst>
          </p:cNvPr>
          <p:cNvPicPr>
            <a:picLocks noChangeAspect="1"/>
          </p:cNvPicPr>
          <p:nvPr/>
        </p:nvPicPr>
        <p:blipFill>
          <a:blip r:embed="rId2"/>
          <a:stretch>
            <a:fillRect/>
          </a:stretch>
        </p:blipFill>
        <p:spPr>
          <a:xfrm>
            <a:off x="643467" y="1392702"/>
            <a:ext cx="10905066" cy="3903790"/>
          </a:xfrm>
          <a:prstGeom prst="rect">
            <a:avLst/>
          </a:prstGeom>
        </p:spPr>
      </p:pic>
    </p:spTree>
    <p:extLst>
      <p:ext uri="{BB962C8B-B14F-4D97-AF65-F5344CB8AC3E}">
        <p14:creationId xmlns:p14="http://schemas.microsoft.com/office/powerpoint/2010/main" val="4086332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83133C3-06F5-421C-A85F-908D34248B3C}"/>
              </a:ext>
            </a:extLst>
          </p:cNvPr>
          <p:cNvPicPr>
            <a:picLocks noChangeAspect="1"/>
          </p:cNvPicPr>
          <p:nvPr/>
        </p:nvPicPr>
        <p:blipFill>
          <a:blip r:embed="rId2"/>
          <a:stretch>
            <a:fillRect/>
          </a:stretch>
        </p:blipFill>
        <p:spPr>
          <a:xfrm>
            <a:off x="643467" y="1534245"/>
            <a:ext cx="10905066" cy="3789510"/>
          </a:xfrm>
          <a:prstGeom prst="rect">
            <a:avLst/>
          </a:prstGeom>
        </p:spPr>
      </p:pic>
    </p:spTree>
    <p:extLst>
      <p:ext uri="{BB962C8B-B14F-4D97-AF65-F5344CB8AC3E}">
        <p14:creationId xmlns:p14="http://schemas.microsoft.com/office/powerpoint/2010/main" val="173624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7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sign&#10;&#10;Description automatically generated">
            <a:extLst>
              <a:ext uri="{FF2B5EF4-FFF2-40B4-BE49-F238E27FC236}">
                <a16:creationId xmlns:a16="http://schemas.microsoft.com/office/drawing/2014/main" id="{A2C2F3A5-D6BE-42FE-956A-4D67C07698D8}"/>
              </a:ext>
            </a:extLst>
          </p:cNvPr>
          <p:cNvPicPr>
            <a:picLocks noChangeAspect="1"/>
          </p:cNvPicPr>
          <p:nvPr/>
        </p:nvPicPr>
        <p:blipFill>
          <a:blip r:embed="rId2"/>
          <a:stretch>
            <a:fillRect/>
          </a:stretch>
        </p:blipFill>
        <p:spPr>
          <a:xfrm>
            <a:off x="643467" y="1506983"/>
            <a:ext cx="10905066" cy="3844034"/>
          </a:xfrm>
          <a:prstGeom prst="rect">
            <a:avLst/>
          </a:prstGeom>
        </p:spPr>
      </p:pic>
    </p:spTree>
    <p:extLst>
      <p:ext uri="{BB962C8B-B14F-4D97-AF65-F5344CB8AC3E}">
        <p14:creationId xmlns:p14="http://schemas.microsoft.com/office/powerpoint/2010/main" val="2265063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643</Words>
  <Application>Microsoft Office PowerPoint</Application>
  <PresentationFormat>Widescreen</PresentationFormat>
  <Paragraphs>80</Paragraphs>
  <Slides>33</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Bookman Old Style</vt:lpstr>
      <vt:lpstr>Calibri</vt:lpstr>
      <vt:lpstr>Calibri Light</vt:lpstr>
      <vt:lpstr>Century Schoolbook</vt:lpstr>
      <vt:lpstr>Impact</vt:lpstr>
      <vt:lpstr>Office Theme</vt:lpstr>
      <vt:lpstr>PowerPoint Presentation</vt:lpstr>
      <vt:lpstr>PowerPoint Presentation</vt:lpstr>
      <vt:lpstr>PowerPoint Presentation</vt:lpstr>
      <vt:lpstr>Tuesday What is Conflict</vt:lpstr>
      <vt:lpstr>Making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Wednesday Conflict Resolution </vt:lpstr>
      <vt:lpstr>PowerPoint Presentation</vt:lpstr>
      <vt:lpstr>PowerPoint Presentation</vt:lpstr>
      <vt:lpstr>Thursday How to Disagree</vt:lpstr>
      <vt:lpstr>Making Connection</vt:lpstr>
      <vt:lpstr>PowerPoint Presentation</vt:lpstr>
      <vt:lpstr>PowerPoint Presentation</vt:lpstr>
      <vt:lpstr>Class Discussion</vt:lpstr>
      <vt:lpstr>Friday What conflict strategy would you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Hendricks, Hannah M.</dc:creator>
  <cp:lastModifiedBy>Hendricks, Hannah M.</cp:lastModifiedBy>
  <cp:revision>7</cp:revision>
  <dcterms:created xsi:type="dcterms:W3CDTF">2019-03-03T16:02:24Z</dcterms:created>
  <dcterms:modified xsi:type="dcterms:W3CDTF">2019-03-05T03:18:24Z</dcterms:modified>
</cp:coreProperties>
</file>