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336" r:id="rId3"/>
    <p:sldId id="271" r:id="rId4"/>
    <p:sldId id="298" r:id="rId5"/>
    <p:sldId id="261" r:id="rId6"/>
    <p:sldId id="332" r:id="rId7"/>
    <p:sldId id="333" r:id="rId8"/>
    <p:sldId id="329" r:id="rId9"/>
    <p:sldId id="331" r:id="rId10"/>
    <p:sldId id="335" r:id="rId11"/>
    <p:sldId id="274" r:id="rId12"/>
    <p:sldId id="299" r:id="rId13"/>
    <p:sldId id="318" r:id="rId14"/>
    <p:sldId id="293" r:id="rId15"/>
    <p:sldId id="297" r:id="rId16"/>
    <p:sldId id="301" r:id="rId17"/>
    <p:sldId id="319" r:id="rId18"/>
    <p:sldId id="337" r:id="rId19"/>
    <p:sldId id="334" r:id="rId20"/>
    <p:sldId id="339" r:id="rId21"/>
    <p:sldId id="338" r:id="rId22"/>
    <p:sldId id="303" r:id="rId23"/>
    <p:sldId id="341" r:id="rId24"/>
    <p:sldId id="324" r:id="rId25"/>
    <p:sldId id="30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D7408-262B-44B4-9083-B48C8F25594A}" v="31" dt="2018-09-03T21:35:39.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66" d="100"/>
          <a:sy n="66" d="100"/>
        </p:scale>
        <p:origin x="102" y="48"/>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10/12/2018</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hyperlink" Target="https://vimeo.com/10164159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l4nJeh6iDU" TargetMode="External"/><Relationship Id="rId2" Type="http://schemas.openxmlformats.org/officeDocument/2006/relationships/slideLayout" Target="../slideLayouts/slideLayout6.xml"/><Relationship Id="rId1" Type="http://schemas.openxmlformats.org/officeDocument/2006/relationships/video" Target="https://www.youtube.com/embed/0l4nJeh6iDU"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e-IdVaruy0A" TargetMode="External"/><Relationship Id="rId2" Type="http://schemas.openxmlformats.org/officeDocument/2006/relationships/slideLayout" Target="../slideLayouts/slideLayout8.xml"/><Relationship Id="rId1" Type="http://schemas.openxmlformats.org/officeDocument/2006/relationships/video" Target="https://www.youtube.com/embed/e-IdVaruy0A"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PqU-hnowpZ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FA037-214A-4A4A-ABD1-1D4517201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96" y="885499"/>
            <a:ext cx="4113561" cy="3055788"/>
          </a:xfrm>
          <a:prstGeom prst="rect">
            <a:avLst/>
          </a:prstGeom>
        </p:spPr>
      </p:pic>
      <p:pic>
        <p:nvPicPr>
          <p:cNvPr id="9" name="Picture 8">
            <a:extLst>
              <a:ext uri="{FF2B5EF4-FFF2-40B4-BE49-F238E27FC236}">
                <a16:creationId xmlns:a16="http://schemas.microsoft.com/office/drawing/2014/main" id="{CAF9B095-F0A7-49CE-9F48-A7FEA951A396}"/>
              </a:ext>
            </a:extLst>
          </p:cNvPr>
          <p:cNvPicPr>
            <a:picLocks noChangeAspect="1"/>
          </p:cNvPicPr>
          <p:nvPr/>
        </p:nvPicPr>
        <p:blipFill rotWithShape="1">
          <a:blip r:embed="rId3"/>
          <a:srcRect l="22711" t="55136" r="29259"/>
          <a:stretch/>
        </p:blipFill>
        <p:spPr>
          <a:xfrm>
            <a:off x="7572979" y="2264228"/>
            <a:ext cx="2628735" cy="1534658"/>
          </a:xfrm>
          <a:prstGeom prst="rect">
            <a:avLst/>
          </a:prstGeom>
          <a:ln>
            <a:noFill/>
          </a:ln>
          <a:effectLst>
            <a:softEdge rad="112500"/>
          </a:effectLst>
        </p:spPr>
      </p:pic>
      <p:pic>
        <p:nvPicPr>
          <p:cNvPr id="3" name="Picture 2">
            <a:extLst>
              <a:ext uri="{FF2B5EF4-FFF2-40B4-BE49-F238E27FC236}">
                <a16:creationId xmlns:a16="http://schemas.microsoft.com/office/drawing/2014/main" id="{8CF05ACE-9E46-44CF-ADA1-49D62715C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469" y="440787"/>
            <a:ext cx="6457617" cy="1170443"/>
          </a:xfrm>
          <a:prstGeom prst="rect">
            <a:avLst/>
          </a:prstGeom>
        </p:spPr>
      </p:pic>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F26E08-0ED6-428B-A0E0-47A21CABE689}"/>
              </a:ext>
            </a:extLst>
          </p:cNvPr>
          <p:cNvSpPr/>
          <p:nvPr/>
        </p:nvSpPr>
        <p:spPr>
          <a:xfrm>
            <a:off x="637309" y="2535382"/>
            <a:ext cx="5652654" cy="3693319"/>
          </a:xfrm>
          <a:prstGeom prst="rect">
            <a:avLst/>
          </a:prstGeom>
        </p:spPr>
        <p:txBody>
          <a:bodyPr wrap="square">
            <a:spAutoFit/>
          </a:bodyPr>
          <a:lstStyle/>
          <a:p>
            <a:pPr marL="285750" indent="-285750">
              <a:buFont typeface="Wingdings" panose="05000000000000000000" pitchFamily="2" charset="2"/>
              <a:buChar char="§"/>
            </a:pPr>
            <a:r>
              <a:rPr lang="en-US" dirty="0">
                <a:latin typeface="Bookman Old Style" panose="02050604050505020204" pitchFamily="18" charset="0"/>
              </a:rPr>
              <a:t>Insulter: You look like a giraffe!</a:t>
            </a:r>
          </a:p>
          <a:p>
            <a:r>
              <a:rPr lang="en-US" dirty="0">
                <a:latin typeface="Bookman Old Style" panose="02050604050505020204" pitchFamily="18" charset="0"/>
              </a:rPr>
              <a:t>Me: Yes, I can see the ocean from here!</a:t>
            </a:r>
          </a:p>
          <a:p>
            <a:endParaRPr lang="en-US" dirty="0">
              <a:latin typeface="Bookman Old Style" panose="02050604050505020204" pitchFamily="18" charset="0"/>
            </a:endParaRPr>
          </a:p>
          <a:p>
            <a:pPr marL="285750" indent="-285750">
              <a:buFont typeface="Wingdings" panose="05000000000000000000" pitchFamily="2" charset="2"/>
              <a:buChar char="§"/>
            </a:pPr>
            <a:r>
              <a:rPr lang="en-US" dirty="0">
                <a:latin typeface="Bookman Old Style" panose="02050604050505020204" pitchFamily="18" charset="0"/>
              </a:rPr>
              <a:t>Insulter: You are so fat, you look like a hippopotamus!</a:t>
            </a:r>
          </a:p>
          <a:p>
            <a:r>
              <a:rPr lang="en-US" dirty="0">
                <a:latin typeface="Bookman Old Style" panose="02050604050505020204" pitchFamily="18" charset="0"/>
              </a:rPr>
              <a:t>Me: You are so skinny! That’s great!</a:t>
            </a:r>
          </a:p>
          <a:p>
            <a:endParaRPr lang="en-US" dirty="0">
              <a:latin typeface="Bookman Old Style" panose="02050604050505020204" pitchFamily="18" charset="0"/>
            </a:endParaRPr>
          </a:p>
          <a:p>
            <a:pPr marL="285750" indent="-285750">
              <a:buFont typeface="Wingdings" panose="05000000000000000000" pitchFamily="2" charset="2"/>
              <a:buChar char="§"/>
            </a:pPr>
            <a:r>
              <a:rPr lang="en-US" dirty="0">
                <a:latin typeface="Bookman Old Style" panose="02050604050505020204" pitchFamily="18" charset="0"/>
              </a:rPr>
              <a:t>Insulter: Hey pimple-face! You look like a pizza!</a:t>
            </a:r>
          </a:p>
          <a:p>
            <a:r>
              <a:rPr lang="en-US" dirty="0">
                <a:latin typeface="Bookman Old Style" panose="02050604050505020204" pitchFamily="18" charset="0"/>
              </a:rPr>
              <a:t>Me: You have such great skin! You should be a model!</a:t>
            </a:r>
          </a:p>
          <a:p>
            <a:endParaRPr lang="en-US" dirty="0">
              <a:latin typeface="Bookman Old Style" panose="02050604050505020204" pitchFamily="18" charset="0"/>
            </a:endParaRPr>
          </a:p>
          <a:p>
            <a:endParaRPr lang="en-US" dirty="0">
              <a:latin typeface="Bookman Old Style" panose="02050604050505020204" pitchFamily="18" charset="0"/>
            </a:endParaRPr>
          </a:p>
        </p:txBody>
      </p:sp>
      <p:sp>
        <p:nvSpPr>
          <p:cNvPr id="2" name="Rectangle 1">
            <a:extLst>
              <a:ext uri="{FF2B5EF4-FFF2-40B4-BE49-F238E27FC236}">
                <a16:creationId xmlns:a16="http://schemas.microsoft.com/office/drawing/2014/main" id="{ABD987C7-1AAB-43D6-8492-81AF1FC6BDD3}"/>
              </a:ext>
            </a:extLst>
          </p:cNvPr>
          <p:cNvSpPr/>
          <p:nvPr/>
        </p:nvSpPr>
        <p:spPr>
          <a:xfrm>
            <a:off x="1731819" y="612109"/>
            <a:ext cx="9975272" cy="1200329"/>
          </a:xfrm>
          <a:prstGeom prst="rect">
            <a:avLst/>
          </a:prstGeom>
        </p:spPr>
        <p:txBody>
          <a:bodyPr wrap="square">
            <a:spAutoFit/>
          </a:bodyPr>
          <a:lstStyle/>
          <a:p>
            <a:r>
              <a:rPr lang="en-US" sz="2400" dirty="0">
                <a:solidFill>
                  <a:srgbClr val="333333"/>
                </a:solidFill>
                <a:latin typeface="Century Schoolbook" panose="02040604050505020304" pitchFamily="18" charset="0"/>
              </a:rPr>
              <a:t>So, we may not be able to change our body so it won’t be made fun of, but you can quickly and easily stop people from repeatedly insulting you, regardless of what our body is like. Here are some examples</a:t>
            </a:r>
            <a:endParaRPr lang="en-US" sz="2400" dirty="0">
              <a:latin typeface="Century Schoolbook" panose="02040604050505020304" pitchFamily="18" charset="0"/>
            </a:endParaRPr>
          </a:p>
        </p:txBody>
      </p:sp>
      <p:sp>
        <p:nvSpPr>
          <p:cNvPr id="3" name="Rectangle 2">
            <a:extLst>
              <a:ext uri="{FF2B5EF4-FFF2-40B4-BE49-F238E27FC236}">
                <a16:creationId xmlns:a16="http://schemas.microsoft.com/office/drawing/2014/main" id="{2307B6D6-7FC8-4CAF-94D6-B49FD1509566}"/>
              </a:ext>
            </a:extLst>
          </p:cNvPr>
          <p:cNvSpPr/>
          <p:nvPr/>
        </p:nvSpPr>
        <p:spPr>
          <a:xfrm>
            <a:off x="7079674" y="2438400"/>
            <a:ext cx="6096000" cy="2308324"/>
          </a:xfrm>
          <a:prstGeom prst="rect">
            <a:avLst/>
          </a:prstGeom>
        </p:spPr>
        <p:txBody>
          <a:bodyPr>
            <a:spAutoFit/>
          </a:bodyPr>
          <a:lstStyle/>
          <a:p>
            <a:pPr marL="285750" indent="-285750">
              <a:buFont typeface="Arial" panose="020B0604020202020204" pitchFamily="34" charset="0"/>
              <a:buChar char="•"/>
            </a:pPr>
            <a:r>
              <a:rPr lang="en-US" dirty="0">
                <a:latin typeface="Bookman Old Style" panose="02050604050505020204" pitchFamily="18" charset="0"/>
              </a:rPr>
              <a:t>Insulter: Your ears are so big!</a:t>
            </a:r>
          </a:p>
          <a:p>
            <a:r>
              <a:rPr lang="en-US" dirty="0">
                <a:latin typeface="Bookman Old Style" panose="02050604050505020204" pitchFamily="18" charset="0"/>
              </a:rPr>
              <a:t>Me: Yes, I use them to fly with!</a:t>
            </a:r>
          </a:p>
          <a:p>
            <a:endParaRPr lang="en-US" dirty="0">
              <a:latin typeface="Bookman Old Style" panose="02050604050505020204" pitchFamily="18" charset="0"/>
            </a:endParaRPr>
          </a:p>
          <a:p>
            <a:pPr marL="285750" indent="-285750">
              <a:buFont typeface="Arial" panose="020B0604020202020204" pitchFamily="34" charset="0"/>
              <a:buChar char="•"/>
            </a:pPr>
            <a:r>
              <a:rPr lang="en-US" dirty="0">
                <a:latin typeface="Bookman Old Style" panose="02050604050505020204" pitchFamily="18" charset="0"/>
              </a:rPr>
              <a:t>Insulter: Your hair is so red!</a:t>
            </a:r>
          </a:p>
          <a:p>
            <a:r>
              <a:rPr lang="en-US" dirty="0">
                <a:latin typeface="Bookman Old Style" panose="02050604050505020204" pitchFamily="18" charset="0"/>
              </a:rPr>
              <a:t>Me: Your hair is so brown!</a:t>
            </a:r>
          </a:p>
          <a:p>
            <a:endParaRPr lang="en-US" dirty="0">
              <a:latin typeface="Bookman Old Style" panose="02050604050505020204" pitchFamily="18" charset="0"/>
            </a:endParaRPr>
          </a:p>
          <a:p>
            <a:pPr marL="285750" indent="-285750">
              <a:buFont typeface="Arial" panose="020B0604020202020204" pitchFamily="34" charset="0"/>
              <a:buChar char="•"/>
            </a:pPr>
            <a:r>
              <a:rPr lang="en-US" dirty="0">
                <a:latin typeface="Bookman Old Style" panose="02050604050505020204" pitchFamily="18" charset="0"/>
              </a:rPr>
              <a:t>Insulter: You are so ugly!</a:t>
            </a:r>
          </a:p>
          <a:p>
            <a:r>
              <a:rPr lang="en-US" dirty="0">
                <a:latin typeface="Bookman Old Style" panose="02050604050505020204" pitchFamily="18" charset="0"/>
              </a:rPr>
              <a:t>Me: And you are so handsome/beautiful!</a:t>
            </a:r>
            <a:endParaRPr lang="en-US" dirty="0"/>
          </a:p>
        </p:txBody>
      </p:sp>
      <p:sp>
        <p:nvSpPr>
          <p:cNvPr id="5" name="Rectangle 4">
            <a:extLst>
              <a:ext uri="{FF2B5EF4-FFF2-40B4-BE49-F238E27FC236}">
                <a16:creationId xmlns:a16="http://schemas.microsoft.com/office/drawing/2014/main" id="{CC01F550-C64A-491E-AF6F-53824BBF6B53}"/>
              </a:ext>
            </a:extLst>
          </p:cNvPr>
          <p:cNvSpPr/>
          <p:nvPr/>
        </p:nvSpPr>
        <p:spPr>
          <a:xfrm>
            <a:off x="734292" y="6228701"/>
            <a:ext cx="11457708" cy="400110"/>
          </a:xfrm>
          <a:prstGeom prst="rect">
            <a:avLst/>
          </a:prstGeom>
        </p:spPr>
        <p:txBody>
          <a:bodyPr wrap="square">
            <a:spAutoFit/>
          </a:bodyPr>
          <a:lstStyle/>
          <a:p>
            <a:r>
              <a:rPr lang="en-US" sz="2000" b="1" dirty="0">
                <a:solidFill>
                  <a:srgbClr val="333333"/>
                </a:solidFill>
                <a:highlight>
                  <a:srgbClr val="FFFF00"/>
                </a:highlight>
                <a:latin typeface="Century Schoolbook" panose="02040604050505020304" pitchFamily="18" charset="0"/>
              </a:rPr>
              <a:t>With such responses, people will feel foolish picking on you and will quickly stop.</a:t>
            </a:r>
            <a:endParaRPr lang="en-US" sz="2000" b="1" dirty="0">
              <a:highlight>
                <a:srgbClr val="FFFF00"/>
              </a:highlight>
              <a:latin typeface="Century Schoolbook" panose="02040604050505020304" pitchFamily="18" charset="0"/>
            </a:endParaRPr>
          </a:p>
        </p:txBody>
      </p:sp>
    </p:spTree>
    <p:extLst>
      <p:ext uri="{BB962C8B-B14F-4D97-AF65-F5344CB8AC3E}">
        <p14:creationId xmlns:p14="http://schemas.microsoft.com/office/powerpoint/2010/main" val="336382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Conclusion</a:t>
            </a:r>
          </a:p>
        </p:txBody>
      </p:sp>
      <p:sp>
        <p:nvSpPr>
          <p:cNvPr id="3" name="Rectangle 2">
            <a:extLst>
              <a:ext uri="{FF2B5EF4-FFF2-40B4-BE49-F238E27FC236}">
                <a16:creationId xmlns:a16="http://schemas.microsoft.com/office/drawing/2014/main" id="{1126A3AA-3885-4CDA-9D87-46D2811DCC4D}"/>
              </a:ext>
            </a:extLst>
          </p:cNvPr>
          <p:cNvSpPr/>
          <p:nvPr/>
        </p:nvSpPr>
        <p:spPr>
          <a:xfrm>
            <a:off x="872837" y="1803587"/>
            <a:ext cx="10682515" cy="2604496"/>
          </a:xfrm>
          <a:prstGeom prst="rect">
            <a:avLst/>
          </a:prstGeom>
        </p:spPr>
        <p:txBody>
          <a:bodyPr wrap="square">
            <a:spAutoFit/>
          </a:bodyPr>
          <a:lstStyle/>
          <a:p>
            <a:pPr>
              <a:lnSpc>
                <a:spcPct val="150000"/>
              </a:lnSpc>
            </a:pPr>
            <a:r>
              <a:rPr lang="en-US" sz="2800" dirty="0">
                <a:solidFill>
                  <a:srgbClr val="333333"/>
                </a:solidFill>
                <a:latin typeface="Bookman Old Style" panose="02050604050505020204" pitchFamily="18" charset="0"/>
              </a:rPr>
              <a:t>So, if you’re being body shamed, stop thinking it’s because there’s something wrong with your body. Every one of us, no matter how beautiful or perfect, has things about us that could be made fun of. </a:t>
            </a:r>
            <a:endParaRPr lang="en-US" sz="2800" dirty="0">
              <a:latin typeface="Bookman Old Style" panose="02050604050505020204" pitchFamily="18" charset="0"/>
            </a:endParaRPr>
          </a:p>
        </p:txBody>
      </p:sp>
    </p:spTree>
    <p:extLst>
      <p:ext uri="{BB962C8B-B14F-4D97-AF65-F5344CB8AC3E}">
        <p14:creationId xmlns:p14="http://schemas.microsoft.com/office/powerpoint/2010/main" val="334849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Wednesday</a:t>
            </a:r>
            <a:br>
              <a:rPr lang="en-US" sz="8000" dirty="0">
                <a:solidFill>
                  <a:schemeClr val="bg1"/>
                </a:solidFill>
                <a:latin typeface="Bookman Old Style" panose="02050604050505020204" pitchFamily="18" charset="0"/>
              </a:rPr>
            </a:br>
            <a:r>
              <a:rPr lang="en-US" sz="8000" dirty="0">
                <a:solidFill>
                  <a:schemeClr val="bg1"/>
                </a:solidFill>
                <a:latin typeface="Bookman Old Style" panose="02050604050505020204" pitchFamily="18" charset="0"/>
              </a:rPr>
              <a:t>“</a:t>
            </a:r>
            <a:r>
              <a:rPr lang="en-US" sz="4800" dirty="0">
                <a:solidFill>
                  <a:schemeClr val="bg1"/>
                </a:solidFill>
                <a:latin typeface="Bookman Old Style" panose="02050604050505020204" pitchFamily="18" charset="0"/>
              </a:rPr>
              <a:t>WE WILL” Generation</a:t>
            </a:r>
            <a:br>
              <a:rPr lang="en-US" sz="8000" dirty="0">
                <a:solidFill>
                  <a:schemeClr val="bg1"/>
                </a:solidFill>
                <a:latin typeface="Bookman Old Style" panose="02050604050505020204" pitchFamily="18" charset="0"/>
              </a:rPr>
            </a:br>
            <a:endParaRPr lang="en-US" sz="6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000438" y="-63376"/>
            <a:ext cx="7257539" cy="1454051"/>
          </a:xfrm>
        </p:spPr>
        <p:txBody>
          <a:bodyPr vert="horz" lIns="91440" tIns="45720" rIns="91440" bIns="45720" rtlCol="0" anchor="ctr">
            <a:normAutofit/>
          </a:bodyPr>
          <a:lstStyle/>
          <a:p>
            <a:r>
              <a:rPr lang="en-US" sz="6600" dirty="0">
                <a:solidFill>
                  <a:srgbClr val="000000"/>
                </a:solidFill>
                <a:latin typeface="Bookman Old Style" panose="02050604050505020204" pitchFamily="18" charset="0"/>
              </a:rPr>
              <a:t>C</a:t>
            </a:r>
            <a:r>
              <a:rPr lang="en-US" sz="6600" kern="1200" dirty="0">
                <a:solidFill>
                  <a:srgbClr val="000000"/>
                </a:solidFill>
                <a:latin typeface="Bookman Old Style" panose="02050604050505020204" pitchFamily="18" charset="0"/>
              </a:rPr>
              <a:t>ollaboration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3" name="TextBox 2">
            <a:extLst>
              <a:ext uri="{FF2B5EF4-FFF2-40B4-BE49-F238E27FC236}">
                <a16:creationId xmlns:a16="http://schemas.microsoft.com/office/drawing/2014/main" id="{B05232F5-D102-4F9A-8B16-59F53B6361FF}"/>
              </a:ext>
            </a:extLst>
          </p:cNvPr>
          <p:cNvSpPr txBox="1"/>
          <p:nvPr/>
        </p:nvSpPr>
        <p:spPr>
          <a:xfrm>
            <a:off x="5614877" y="1579418"/>
            <a:ext cx="5614876" cy="2862322"/>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latin typeface="Century Schoolbook" panose="02040604050505020304" pitchFamily="18" charset="0"/>
              </a:rPr>
              <a:t>Are you an “Upstander” or a “Bystander” when you see someone being bullied? </a:t>
            </a:r>
          </a:p>
        </p:txBody>
      </p:sp>
      <p:sp>
        <p:nvSpPr>
          <p:cNvPr id="4" name="Rectangle 3">
            <a:extLst>
              <a:ext uri="{FF2B5EF4-FFF2-40B4-BE49-F238E27FC236}">
                <a16:creationId xmlns:a16="http://schemas.microsoft.com/office/drawing/2014/main" id="{8E9A99FB-56D2-41B0-8796-DEF4929C91AB}"/>
              </a:ext>
            </a:extLst>
          </p:cNvPr>
          <p:cNvSpPr/>
          <p:nvPr/>
        </p:nvSpPr>
        <p:spPr>
          <a:xfrm>
            <a:off x="6899564" y="6211669"/>
            <a:ext cx="7716982" cy="646331"/>
          </a:xfrm>
          <a:prstGeom prst="rect">
            <a:avLst/>
          </a:prstGeom>
        </p:spPr>
        <p:txBody>
          <a:bodyPr wrap="square">
            <a:spAutoFit/>
          </a:bodyPr>
          <a:lstStyle/>
          <a:p>
            <a:r>
              <a:rPr lang="en-US" dirty="0">
                <a:hlinkClick r:id="rId4"/>
              </a:rPr>
              <a:t>https://vimeo.com/101641597</a:t>
            </a:r>
            <a:endParaRPr lang="en-US" dirty="0"/>
          </a:p>
          <a:p>
            <a:endParaRPr lang="en-US" dirty="0"/>
          </a:p>
        </p:txBody>
      </p:sp>
    </p:spTree>
    <p:extLst>
      <p:ext uri="{BB962C8B-B14F-4D97-AF65-F5344CB8AC3E}">
        <p14:creationId xmlns:p14="http://schemas.microsoft.com/office/powerpoint/2010/main" val="135461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9D3A31-3647-4AB9-BFA6-3284B8248ACC}"/>
              </a:ext>
            </a:extLst>
          </p:cNvPr>
          <p:cNvSpPr txBox="1">
            <a:spLocks/>
          </p:cNvSpPr>
          <p:nvPr/>
        </p:nvSpPr>
        <p:spPr>
          <a:xfrm>
            <a:off x="1704109" y="338138"/>
            <a:ext cx="10487891" cy="1609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t>Video</a:t>
            </a:r>
          </a:p>
        </p:txBody>
      </p:sp>
      <p:sp>
        <p:nvSpPr>
          <p:cNvPr id="4" name="Rectangle 3">
            <a:extLst>
              <a:ext uri="{FF2B5EF4-FFF2-40B4-BE49-F238E27FC236}">
                <a16:creationId xmlns:a16="http://schemas.microsoft.com/office/drawing/2014/main" id="{7FDEC186-B44B-40BA-ACD6-63EE9188CF17}"/>
              </a:ext>
            </a:extLst>
          </p:cNvPr>
          <p:cNvSpPr/>
          <p:nvPr/>
        </p:nvSpPr>
        <p:spPr>
          <a:xfrm>
            <a:off x="3869364" y="6150530"/>
            <a:ext cx="4841197" cy="646331"/>
          </a:xfrm>
          <a:prstGeom prst="rect">
            <a:avLst/>
          </a:prstGeom>
        </p:spPr>
        <p:txBody>
          <a:bodyPr wrap="none">
            <a:spAutoFit/>
          </a:bodyPr>
          <a:lstStyle/>
          <a:p>
            <a:r>
              <a:rPr lang="en-US" dirty="0">
                <a:hlinkClick r:id="rId3"/>
              </a:rPr>
              <a:t>https://www.youtube.com/watch?v=0l4nJeh6iDU</a:t>
            </a:r>
            <a:endParaRPr lang="en-US" dirty="0"/>
          </a:p>
          <a:p>
            <a:endParaRPr lang="en-US" dirty="0"/>
          </a:p>
        </p:txBody>
      </p:sp>
      <p:pic>
        <p:nvPicPr>
          <p:cNvPr id="5" name="Online Media 4" title="Bullying: Will Teen Girls Speak Up? || STEVE HARVEY">
            <a:hlinkClick r:id="" action="ppaction://media"/>
            <a:extLst>
              <a:ext uri="{FF2B5EF4-FFF2-40B4-BE49-F238E27FC236}">
                <a16:creationId xmlns:a16="http://schemas.microsoft.com/office/drawing/2014/main" id="{A29695A7-47E6-4FFD-ADBD-3D355926C22F}"/>
              </a:ext>
            </a:extLst>
          </p:cNvPr>
          <p:cNvPicPr>
            <a:picLocks noRot="1" noChangeAspect="1"/>
          </p:cNvPicPr>
          <p:nvPr>
            <a:videoFile r:link="rId1"/>
          </p:nvPr>
        </p:nvPicPr>
        <p:blipFill>
          <a:blip r:embed="rId4"/>
          <a:stretch>
            <a:fillRect/>
          </a:stretch>
        </p:blipFill>
        <p:spPr>
          <a:xfrm>
            <a:off x="1981198" y="1143000"/>
            <a:ext cx="8894620" cy="5003224"/>
          </a:xfrm>
          <a:prstGeom prst="rect">
            <a:avLst/>
          </a:prstGeom>
        </p:spPr>
      </p:pic>
    </p:spTree>
    <p:extLst>
      <p:ext uri="{BB962C8B-B14F-4D97-AF65-F5344CB8AC3E}">
        <p14:creationId xmlns:p14="http://schemas.microsoft.com/office/powerpoint/2010/main" val="428565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59F10B-10B3-4848-A671-FA676659A6D4}"/>
              </a:ext>
            </a:extLst>
          </p:cNvPr>
          <p:cNvSpPr>
            <a:spLocks noGrp="1"/>
          </p:cNvSpPr>
          <p:nvPr>
            <p:ph type="title"/>
          </p:nvPr>
        </p:nvSpPr>
        <p:spPr>
          <a:xfrm>
            <a:off x="4520528" y="482559"/>
            <a:ext cx="7221218" cy="1454051"/>
          </a:xfrm>
        </p:spPr>
        <p:txBody>
          <a:bodyPr>
            <a:noAutofit/>
          </a:bodyPr>
          <a:lstStyle/>
          <a:p>
            <a:r>
              <a:rPr lang="en-US" sz="6600" dirty="0">
                <a:solidFill>
                  <a:srgbClr val="000000"/>
                </a:solidFill>
                <a:latin typeface="Bookman Old Style" panose="02050604050505020204" pitchFamily="18" charset="0"/>
              </a:rPr>
              <a:t>Class Discussion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id="{6CE78260-67F9-4E81-93F0-D710B9B63F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pic>
        <p:nvPicPr>
          <p:cNvPr id="6" name="Picture 5">
            <a:extLst>
              <a:ext uri="{FF2B5EF4-FFF2-40B4-BE49-F238E27FC236}">
                <a16:creationId xmlns:a16="http://schemas.microsoft.com/office/drawing/2014/main" id="{E9C2533C-4177-44A7-904D-5D880E5061F2}"/>
              </a:ext>
            </a:extLst>
          </p:cNvPr>
          <p:cNvPicPr>
            <a:picLocks noChangeAspect="1"/>
          </p:cNvPicPr>
          <p:nvPr/>
        </p:nvPicPr>
        <p:blipFill>
          <a:blip r:embed="rId5"/>
          <a:stretch>
            <a:fillRect/>
          </a:stretch>
        </p:blipFill>
        <p:spPr>
          <a:xfrm>
            <a:off x="494239" y="1143084"/>
            <a:ext cx="3926843" cy="4523325"/>
          </a:xfrm>
          <a:prstGeom prst="rect">
            <a:avLst/>
          </a:prstGeom>
        </p:spPr>
      </p:pic>
      <p:sp>
        <p:nvSpPr>
          <p:cNvPr id="3" name="Rectangle 2">
            <a:extLst>
              <a:ext uri="{FF2B5EF4-FFF2-40B4-BE49-F238E27FC236}">
                <a16:creationId xmlns:a16="http://schemas.microsoft.com/office/drawing/2014/main" id="{A40FA92E-9EBA-49C1-974D-09325466A403}"/>
              </a:ext>
            </a:extLst>
          </p:cNvPr>
          <p:cNvSpPr/>
          <p:nvPr/>
        </p:nvSpPr>
        <p:spPr>
          <a:xfrm>
            <a:off x="5412603" y="2059069"/>
            <a:ext cx="6446887" cy="4401205"/>
          </a:xfrm>
          <a:prstGeom prst="rect">
            <a:avLst/>
          </a:prstGeom>
        </p:spPr>
        <p:txBody>
          <a:bodyPr wrap="square">
            <a:spAutoFit/>
          </a:bodyPr>
          <a:lstStyle/>
          <a:p>
            <a:pPr marL="342900" indent="-342900">
              <a:buFont typeface="+mj-lt"/>
              <a:buAutoNum type="arabicPeriod"/>
            </a:pPr>
            <a:r>
              <a:rPr lang="en-US" sz="2000" dirty="0">
                <a:solidFill>
                  <a:srgbClr val="000000"/>
                </a:solidFill>
                <a:latin typeface="Bookman Old Style" panose="02050604050505020204" pitchFamily="18" charset="0"/>
              </a:rPr>
              <a:t>What are some positive ways bystanders can help end bullying?</a:t>
            </a:r>
          </a:p>
          <a:p>
            <a:pPr marL="342900" indent="-342900">
              <a:buFont typeface="+mj-lt"/>
              <a:buAutoNum type="arabicPeriod"/>
            </a:pPr>
            <a:endParaRPr lang="en-US" sz="2000" dirty="0">
              <a:solidFill>
                <a:srgbClr val="000000"/>
              </a:solidFill>
              <a:latin typeface="Bookman Old Style" panose="02050604050505020204" pitchFamily="18" charset="0"/>
            </a:endParaRPr>
          </a:p>
          <a:p>
            <a:pPr marL="342900" indent="-342900">
              <a:buFont typeface="+mj-lt"/>
              <a:buAutoNum type="arabicPeriod"/>
            </a:pPr>
            <a:r>
              <a:rPr lang="en-US" sz="2000" dirty="0">
                <a:solidFill>
                  <a:srgbClr val="000000"/>
                </a:solidFill>
                <a:latin typeface="Bookman Old Style" panose="02050604050505020204" pitchFamily="18" charset="0"/>
              </a:rPr>
              <a:t>What are some negative ways bystanders can contribute to bullying?</a:t>
            </a:r>
          </a:p>
          <a:p>
            <a:pPr marL="342900" indent="-342900">
              <a:buFont typeface="+mj-lt"/>
              <a:buAutoNum type="arabicPeriod"/>
            </a:pPr>
            <a:endParaRPr lang="en-US" sz="2000" dirty="0">
              <a:solidFill>
                <a:srgbClr val="000000"/>
              </a:solidFill>
              <a:latin typeface="Bookman Old Style" panose="02050604050505020204" pitchFamily="18" charset="0"/>
            </a:endParaRPr>
          </a:p>
          <a:p>
            <a:pPr marL="342900" indent="-342900">
              <a:buFont typeface="+mj-lt"/>
              <a:buAutoNum type="arabicPeriod"/>
            </a:pPr>
            <a:r>
              <a:rPr lang="en-US" sz="2000" dirty="0">
                <a:solidFill>
                  <a:srgbClr val="000000"/>
                </a:solidFill>
                <a:latin typeface="Bookman Old Style" panose="02050604050505020204" pitchFamily="18" charset="0"/>
              </a:rPr>
              <a:t>What could you do as a bystander when you see physical bullying?</a:t>
            </a:r>
          </a:p>
          <a:p>
            <a:pPr marL="342900" indent="-342900">
              <a:buFont typeface="+mj-lt"/>
              <a:buAutoNum type="arabicPeriod"/>
            </a:pPr>
            <a:endParaRPr lang="en-US" sz="2000" dirty="0">
              <a:solidFill>
                <a:srgbClr val="000000"/>
              </a:solidFill>
              <a:latin typeface="Bookman Old Style" panose="02050604050505020204" pitchFamily="18" charset="0"/>
            </a:endParaRPr>
          </a:p>
          <a:p>
            <a:pPr marL="342900" indent="-342900">
              <a:buFont typeface="+mj-lt"/>
              <a:buAutoNum type="arabicPeriod"/>
            </a:pPr>
            <a:r>
              <a:rPr lang="en-US" sz="2000" dirty="0">
                <a:solidFill>
                  <a:srgbClr val="000000"/>
                </a:solidFill>
                <a:latin typeface="Bookman Old Style" panose="02050604050505020204" pitchFamily="18" charset="0"/>
              </a:rPr>
              <a:t>What could you do as a bystander when you see verbal bullying?</a:t>
            </a:r>
          </a:p>
          <a:p>
            <a:pPr marL="342900" indent="-342900">
              <a:buFont typeface="+mj-lt"/>
              <a:buAutoNum type="arabicPeriod"/>
            </a:pPr>
            <a:endParaRPr lang="en-US" sz="2000" dirty="0">
              <a:solidFill>
                <a:srgbClr val="000000"/>
              </a:solidFill>
              <a:latin typeface="Bookman Old Style" panose="02050604050505020204" pitchFamily="18" charset="0"/>
            </a:endParaRPr>
          </a:p>
          <a:p>
            <a:pPr marL="342900" indent="-342900">
              <a:buFont typeface="+mj-lt"/>
              <a:buAutoNum type="arabicPeriod"/>
            </a:pPr>
            <a:r>
              <a:rPr lang="en-US" sz="2000" dirty="0">
                <a:solidFill>
                  <a:srgbClr val="000000"/>
                </a:solidFill>
                <a:latin typeface="Bookman Old Style" panose="02050604050505020204" pitchFamily="18" charset="0"/>
              </a:rPr>
              <a:t>What could you do as a bystander when you see cyberbullying?</a:t>
            </a:r>
            <a:endParaRPr lang="en-US" sz="2000" b="0" i="0" u="none" strike="noStrike" dirty="0">
              <a:solidFill>
                <a:srgbClr val="000000"/>
              </a:solidFill>
              <a:effectLst/>
              <a:latin typeface="Bookman Old Style" panose="02050604050505020204" pitchFamily="18" charset="0"/>
            </a:endParaRPr>
          </a:p>
        </p:txBody>
      </p:sp>
    </p:spTree>
    <p:extLst>
      <p:ext uri="{BB962C8B-B14F-4D97-AF65-F5344CB8AC3E}">
        <p14:creationId xmlns:p14="http://schemas.microsoft.com/office/powerpoint/2010/main" val="410661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Thursday</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
        <p:nvSpPr>
          <p:cNvPr id="3" name="Rectangle 2">
            <a:extLst>
              <a:ext uri="{FF2B5EF4-FFF2-40B4-BE49-F238E27FC236}">
                <a16:creationId xmlns:a16="http://schemas.microsoft.com/office/drawing/2014/main" id="{8BCBE9B0-A3D7-4F45-A007-88BA38BB1596}"/>
              </a:ext>
            </a:extLst>
          </p:cNvPr>
          <p:cNvSpPr/>
          <p:nvPr/>
        </p:nvSpPr>
        <p:spPr>
          <a:xfrm>
            <a:off x="3768437" y="3701534"/>
            <a:ext cx="5393438" cy="1077218"/>
          </a:xfrm>
          <a:prstGeom prst="rect">
            <a:avLst/>
          </a:prstGeom>
        </p:spPr>
        <p:txBody>
          <a:bodyPr wrap="square">
            <a:spAutoFit/>
          </a:bodyPr>
          <a:lstStyle/>
          <a:p>
            <a:pPr algn="ctr"/>
            <a:r>
              <a:rPr lang="en-US" sz="3200" dirty="0">
                <a:solidFill>
                  <a:srgbClr val="000000"/>
                </a:solidFill>
                <a:latin typeface="Century Schoolbook" panose="02040604050505020304" pitchFamily="18" charset="0"/>
              </a:rPr>
              <a:t>Generation Against Bullying</a:t>
            </a:r>
            <a:endParaRPr lang="en-US" sz="3200" dirty="0">
              <a:latin typeface="Century Schoolbook" panose="02040604050505020304" pitchFamily="18" charset="0"/>
            </a:endParaRPr>
          </a:p>
        </p:txBody>
      </p:sp>
    </p:spTree>
    <p:extLst>
      <p:ext uri="{BB962C8B-B14F-4D97-AF65-F5344CB8AC3E}">
        <p14:creationId xmlns:p14="http://schemas.microsoft.com/office/powerpoint/2010/main" val="41193115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64522026-CF5F-4160-9C79-3966E15D5195}"/>
              </a:ext>
            </a:extLst>
          </p:cNvPr>
          <p:cNvSpPr/>
          <p:nvPr/>
        </p:nvSpPr>
        <p:spPr>
          <a:xfrm>
            <a:off x="5469643" y="2191156"/>
            <a:ext cx="6096000" cy="2308324"/>
          </a:xfrm>
          <a:prstGeom prst="rect">
            <a:avLst/>
          </a:prstGeom>
        </p:spPr>
        <p:txBody>
          <a:bodyPr>
            <a:spAutoFit/>
          </a:bodyPr>
          <a:lstStyle/>
          <a:p>
            <a:pPr marL="285750" indent="-285750">
              <a:buFont typeface="Wingdings" panose="05000000000000000000" pitchFamily="2" charset="2"/>
              <a:buChar char="ü"/>
            </a:pPr>
            <a:r>
              <a:rPr lang="en-US" sz="2400" dirty="0">
                <a:latin typeface="Century Schoolbook" panose="02040604050505020304" pitchFamily="18" charset="0"/>
              </a:rPr>
              <a:t>A friendly word or gesture is all it takes to stop a bully, and anyone can do that. If an upstander witnesses bullying and becomes involved in a non-threatening manner, the bullying stops in less than 10 seconds 85% of the time.</a:t>
            </a:r>
          </a:p>
        </p:txBody>
      </p:sp>
      <p:pic>
        <p:nvPicPr>
          <p:cNvPr id="3" name="Picture 2">
            <a:extLst>
              <a:ext uri="{FF2B5EF4-FFF2-40B4-BE49-F238E27FC236}">
                <a16:creationId xmlns:a16="http://schemas.microsoft.com/office/drawing/2014/main" id="{A85BDC24-DB4D-45B0-945E-463A9134D74B}"/>
              </a:ext>
            </a:extLst>
          </p:cNvPr>
          <p:cNvPicPr>
            <a:picLocks noChangeAspect="1"/>
          </p:cNvPicPr>
          <p:nvPr/>
        </p:nvPicPr>
        <p:blipFill>
          <a:blip r:embed="rId3"/>
          <a:stretch>
            <a:fillRect/>
          </a:stretch>
        </p:blipFill>
        <p:spPr>
          <a:xfrm>
            <a:off x="540620" y="2177618"/>
            <a:ext cx="3608595" cy="3293015"/>
          </a:xfrm>
          <a:prstGeom prst="rect">
            <a:avLst/>
          </a:prstGeom>
          <a:ln>
            <a:noFill/>
          </a:ln>
          <a:effectLst>
            <a:softEdge rad="112500"/>
          </a:effectLst>
        </p:spPr>
      </p:pic>
      <p:sp>
        <p:nvSpPr>
          <p:cNvPr id="15" name="Rectangle 14">
            <a:extLst>
              <a:ext uri="{FF2B5EF4-FFF2-40B4-BE49-F238E27FC236}">
                <a16:creationId xmlns:a16="http://schemas.microsoft.com/office/drawing/2014/main" id="{6C156854-E376-41B0-94C1-0EED165B36A4}"/>
              </a:ext>
            </a:extLst>
          </p:cNvPr>
          <p:cNvSpPr/>
          <p:nvPr/>
        </p:nvSpPr>
        <p:spPr>
          <a:xfrm>
            <a:off x="5237302" y="302904"/>
            <a:ext cx="6096000" cy="1569660"/>
          </a:xfrm>
          <a:prstGeom prst="rect">
            <a:avLst/>
          </a:prstGeom>
        </p:spPr>
        <p:txBody>
          <a:bodyPr>
            <a:spAutoFit/>
          </a:bodyPr>
          <a:lstStyle/>
          <a:p>
            <a:pPr algn="ctr"/>
            <a:r>
              <a:rPr lang="en-US" altLang="en-US" sz="3200" i="1" dirty="0"/>
              <a:t>“You will be the generation that says: this is our issue and we will be the solution.”</a:t>
            </a:r>
          </a:p>
        </p:txBody>
      </p:sp>
      <p:pic>
        <p:nvPicPr>
          <p:cNvPr id="19" name="Picture 18">
            <a:extLst>
              <a:ext uri="{FF2B5EF4-FFF2-40B4-BE49-F238E27FC236}">
                <a16:creationId xmlns:a16="http://schemas.microsoft.com/office/drawing/2014/main" id="{CB41BA62-6907-4D24-8A1E-F2F32C560FEA}"/>
              </a:ext>
            </a:extLst>
          </p:cNvPr>
          <p:cNvPicPr>
            <a:picLocks noChangeAspect="1"/>
          </p:cNvPicPr>
          <p:nvPr/>
        </p:nvPicPr>
        <p:blipFill rotWithShape="1">
          <a:blip r:embed="rId4">
            <a:extLst>
              <a:ext uri="{28A0092B-C50C-407E-A947-70E740481C1C}">
                <a14:useLocalDpi xmlns:a14="http://schemas.microsoft.com/office/drawing/2010/main" val="0"/>
              </a:ext>
            </a:extLst>
          </a:blip>
          <a:srcRect l="46649" b="23162"/>
          <a:stretch/>
        </p:blipFill>
        <p:spPr>
          <a:xfrm>
            <a:off x="1334260" y="20200"/>
            <a:ext cx="1743786" cy="1569660"/>
          </a:xfrm>
          <a:prstGeom prst="rect">
            <a:avLst/>
          </a:prstGeom>
        </p:spPr>
      </p:pic>
      <p:sp>
        <p:nvSpPr>
          <p:cNvPr id="20" name="Rectangle 19">
            <a:extLst>
              <a:ext uri="{FF2B5EF4-FFF2-40B4-BE49-F238E27FC236}">
                <a16:creationId xmlns:a16="http://schemas.microsoft.com/office/drawing/2014/main" id="{0EF14444-2BE0-4C7F-9B1C-68019543FF8A}"/>
              </a:ext>
            </a:extLst>
          </p:cNvPr>
          <p:cNvSpPr/>
          <p:nvPr/>
        </p:nvSpPr>
        <p:spPr>
          <a:xfrm>
            <a:off x="5469643" y="5354767"/>
            <a:ext cx="6183109" cy="1200329"/>
          </a:xfrm>
          <a:prstGeom prst="rect">
            <a:avLst/>
          </a:prstGeom>
        </p:spPr>
        <p:txBody>
          <a:bodyPr wrap="square">
            <a:spAutoFit/>
          </a:bodyPr>
          <a:lstStyle/>
          <a:p>
            <a:pPr marL="285750" indent="-285750">
              <a:buFont typeface="Wingdings" panose="05000000000000000000" pitchFamily="2" charset="2"/>
              <a:buChar char="ü"/>
            </a:pPr>
            <a:r>
              <a:rPr lang="en-US" sz="2400" dirty="0">
                <a:latin typeface="Century Schoolbook" panose="02040604050505020304" pitchFamily="18" charset="0"/>
              </a:rPr>
              <a:t>Replace negative messages with positive actions that demonstrate inclusion and that it’s ok to be who you are.</a:t>
            </a:r>
          </a:p>
        </p:txBody>
      </p:sp>
    </p:spTree>
    <p:extLst>
      <p:ext uri="{BB962C8B-B14F-4D97-AF65-F5344CB8AC3E}">
        <p14:creationId xmlns:p14="http://schemas.microsoft.com/office/powerpoint/2010/main" val="48465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22E9A-A90A-49BA-95D7-BE74440CE948}"/>
              </a:ext>
            </a:extLst>
          </p:cNvPr>
          <p:cNvPicPr>
            <a:picLocks noChangeAspect="1"/>
          </p:cNvPicPr>
          <p:nvPr/>
        </p:nvPicPr>
        <p:blipFill rotWithShape="1">
          <a:blip r:embed="rId2"/>
          <a:srcRect l="2933" t="1688" r="2249" b="2788"/>
          <a:stretch/>
        </p:blipFill>
        <p:spPr>
          <a:xfrm>
            <a:off x="3830781" y="554948"/>
            <a:ext cx="4530437" cy="5748103"/>
          </a:xfrm>
          <a:prstGeom prst="rect">
            <a:avLst/>
          </a:prstGeom>
        </p:spPr>
      </p:pic>
    </p:spTree>
    <p:extLst>
      <p:ext uri="{BB962C8B-B14F-4D97-AF65-F5344CB8AC3E}">
        <p14:creationId xmlns:p14="http://schemas.microsoft.com/office/powerpoint/2010/main" val="136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C31B-AAF4-415D-B273-54872D3475BD}"/>
              </a:ext>
            </a:extLst>
          </p:cNvPr>
          <p:cNvSpPr txBox="1">
            <a:spLocks/>
          </p:cNvSpPr>
          <p:nvPr/>
        </p:nvSpPr>
        <p:spPr>
          <a:xfrm>
            <a:off x="2852045" y="171162"/>
            <a:ext cx="7221218" cy="1454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00000"/>
                </a:solidFill>
                <a:latin typeface="Bookman Old Style" panose="02050604050505020204" pitchFamily="18" charset="0"/>
              </a:rPr>
              <a:t>Activity </a:t>
            </a:r>
          </a:p>
        </p:txBody>
      </p:sp>
      <p:sp>
        <p:nvSpPr>
          <p:cNvPr id="3" name="TextBox 2">
            <a:extLst>
              <a:ext uri="{FF2B5EF4-FFF2-40B4-BE49-F238E27FC236}">
                <a16:creationId xmlns:a16="http://schemas.microsoft.com/office/drawing/2014/main" id="{AAB87EE5-36AB-4922-8906-FF8C897B4F18}"/>
              </a:ext>
            </a:extLst>
          </p:cNvPr>
          <p:cNvSpPr txBox="1"/>
          <p:nvPr/>
        </p:nvSpPr>
        <p:spPr>
          <a:xfrm>
            <a:off x="817418" y="2718092"/>
            <a:ext cx="10903527" cy="3263842"/>
          </a:xfrm>
          <a:prstGeom prst="rect">
            <a:avLst/>
          </a:prstGeom>
          <a:noFill/>
        </p:spPr>
        <p:txBody>
          <a:bodyPr wrap="square" rtlCol="0">
            <a:spAutoFit/>
          </a:bodyPr>
          <a:lstStyle/>
          <a:p>
            <a:pPr>
              <a:lnSpc>
                <a:spcPct val="150000"/>
              </a:lnSpc>
            </a:pPr>
            <a:r>
              <a:rPr lang="en-US" sz="2000" b="1" u="sng" dirty="0">
                <a:highlight>
                  <a:srgbClr val="FFFF00"/>
                </a:highlight>
                <a:latin typeface="Century Schoolbook" panose="02040604050505020304" pitchFamily="18" charset="0"/>
              </a:rPr>
              <a:t>Situation #1</a:t>
            </a:r>
            <a:br>
              <a:rPr lang="en-US" sz="2000" dirty="0">
                <a:latin typeface="Century Schoolbook" panose="02040604050505020304" pitchFamily="18" charset="0"/>
              </a:rPr>
            </a:br>
            <a:r>
              <a:rPr lang="en-US" sz="2000" dirty="0">
                <a:latin typeface="Century Schoolbook" panose="02040604050505020304" pitchFamily="18" charset="0"/>
              </a:rPr>
              <a:t>During class your teacher announces the winner of the science fair – a quiet, intelligent girl who doesn’t have many friends. Immediately a bunch of your classmates start mocking her, joking about how she’ll never get a date to prom unless she makes one in the lab herself. You can see that this girl is getting really upset. You feel awful – she should be able to celebrate her big win.</a:t>
            </a:r>
            <a:br>
              <a:rPr lang="en-US" sz="2000" dirty="0">
                <a:latin typeface="Century Schoolbook" panose="02040604050505020304" pitchFamily="18" charset="0"/>
              </a:rPr>
            </a:br>
            <a:endParaRPr lang="en-US" sz="2000" dirty="0">
              <a:latin typeface="Century Schoolbook" panose="02040604050505020304" pitchFamily="18" charset="0"/>
            </a:endParaRPr>
          </a:p>
        </p:txBody>
      </p:sp>
      <p:sp>
        <p:nvSpPr>
          <p:cNvPr id="4" name="TextBox 3">
            <a:extLst>
              <a:ext uri="{FF2B5EF4-FFF2-40B4-BE49-F238E27FC236}">
                <a16:creationId xmlns:a16="http://schemas.microsoft.com/office/drawing/2014/main" id="{D13A600F-29A4-4ADA-9B3C-F72494881A38}"/>
              </a:ext>
            </a:extLst>
          </p:cNvPr>
          <p:cNvSpPr txBox="1"/>
          <p:nvPr/>
        </p:nvSpPr>
        <p:spPr>
          <a:xfrm>
            <a:off x="817419" y="1524000"/>
            <a:ext cx="10113818" cy="830997"/>
          </a:xfrm>
          <a:prstGeom prst="rect">
            <a:avLst/>
          </a:prstGeom>
          <a:noFill/>
        </p:spPr>
        <p:txBody>
          <a:bodyPr wrap="square" rtlCol="0">
            <a:spAutoFit/>
          </a:bodyPr>
          <a:lstStyle/>
          <a:p>
            <a:r>
              <a:rPr lang="en-US" sz="2400" i="1" dirty="0">
                <a:latin typeface="Century Schoolbook" panose="02040604050505020304" pitchFamily="18" charset="0"/>
              </a:rPr>
              <a:t>What can you do to? The whole class is starting to turn on this girl. How can you divert this situation</a:t>
            </a:r>
          </a:p>
        </p:txBody>
      </p:sp>
      <p:sp>
        <p:nvSpPr>
          <p:cNvPr id="5" name="Rectangle 4">
            <a:extLst>
              <a:ext uri="{FF2B5EF4-FFF2-40B4-BE49-F238E27FC236}">
                <a16:creationId xmlns:a16="http://schemas.microsoft.com/office/drawing/2014/main" id="{B1F04C0C-5F5F-4AAE-A0E3-94B79BE7E5D5}"/>
              </a:ext>
            </a:extLst>
          </p:cNvPr>
          <p:cNvSpPr/>
          <p:nvPr/>
        </p:nvSpPr>
        <p:spPr>
          <a:xfrm>
            <a:off x="5832764" y="5638800"/>
            <a:ext cx="3519054" cy="568036"/>
          </a:xfrm>
          <a:prstGeom prst="rect">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Schoolbook" panose="02040604050505020304" pitchFamily="18" charset="0"/>
                <a:hlinkClick r:id="rId2" action="ppaction://hlinksldjump"/>
              </a:rPr>
              <a:t>Example</a:t>
            </a:r>
            <a:r>
              <a:rPr lang="en-US" sz="2400" dirty="0">
                <a:solidFill>
                  <a:schemeClr val="tx1"/>
                </a:solidFill>
                <a:latin typeface="Century Schoolbook" panose="02040604050505020304" pitchFamily="18" charset="0"/>
              </a:rPr>
              <a:t> #1</a:t>
            </a:r>
          </a:p>
        </p:txBody>
      </p:sp>
    </p:spTree>
    <p:extLst>
      <p:ext uri="{BB962C8B-B14F-4D97-AF65-F5344CB8AC3E}">
        <p14:creationId xmlns:p14="http://schemas.microsoft.com/office/powerpoint/2010/main" val="268939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E79577-CE05-4EB3-AA19-BF944E6768E0}"/>
              </a:ext>
            </a:extLst>
          </p:cNvPr>
          <p:cNvPicPr>
            <a:picLocks noChangeAspect="1"/>
          </p:cNvPicPr>
          <p:nvPr/>
        </p:nvPicPr>
        <p:blipFill rotWithShape="1">
          <a:blip r:embed="rId2"/>
          <a:srcRect l="5257" r="2561" b="-2"/>
          <a:stretch/>
        </p:blipFill>
        <p:spPr>
          <a:xfrm>
            <a:off x="321731" y="321732"/>
            <a:ext cx="5728548" cy="6214533"/>
          </a:xfrm>
          <a:prstGeom prst="rect">
            <a:avLst/>
          </a:prstGeom>
        </p:spPr>
      </p:pic>
      <p:pic>
        <p:nvPicPr>
          <p:cNvPr id="2" name="Picture 1">
            <a:extLst>
              <a:ext uri="{FF2B5EF4-FFF2-40B4-BE49-F238E27FC236}">
                <a16:creationId xmlns:a16="http://schemas.microsoft.com/office/drawing/2014/main" id="{A7FDBBC2-2D2C-43F9-818D-B8F2FCC8938E}"/>
              </a:ext>
            </a:extLst>
          </p:cNvPr>
          <p:cNvPicPr>
            <a:picLocks noChangeAspect="1"/>
          </p:cNvPicPr>
          <p:nvPr/>
        </p:nvPicPr>
        <p:blipFill rotWithShape="1">
          <a:blip r:embed="rId3"/>
          <a:srcRect l="6584" r="1234" b="-2"/>
          <a:stretch/>
        </p:blipFill>
        <p:spPr>
          <a:xfrm>
            <a:off x="6141721" y="321732"/>
            <a:ext cx="5728547" cy="6214533"/>
          </a:xfrm>
          <a:prstGeom prst="rect">
            <a:avLst/>
          </a:prstGeom>
        </p:spPr>
      </p:pic>
    </p:spTree>
    <p:extLst>
      <p:ext uri="{BB962C8B-B14F-4D97-AF65-F5344CB8AC3E}">
        <p14:creationId xmlns:p14="http://schemas.microsoft.com/office/powerpoint/2010/main" val="148149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C31B-AAF4-415D-B273-54872D3475BD}"/>
              </a:ext>
            </a:extLst>
          </p:cNvPr>
          <p:cNvSpPr txBox="1">
            <a:spLocks/>
          </p:cNvSpPr>
          <p:nvPr/>
        </p:nvSpPr>
        <p:spPr>
          <a:xfrm>
            <a:off x="2852045" y="171162"/>
            <a:ext cx="7221218" cy="1454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00000"/>
                </a:solidFill>
                <a:latin typeface="Bookman Old Style" panose="02050604050505020204" pitchFamily="18" charset="0"/>
              </a:rPr>
              <a:t>Activity </a:t>
            </a:r>
          </a:p>
        </p:txBody>
      </p:sp>
      <p:sp>
        <p:nvSpPr>
          <p:cNvPr id="3" name="TextBox 2">
            <a:extLst>
              <a:ext uri="{FF2B5EF4-FFF2-40B4-BE49-F238E27FC236}">
                <a16:creationId xmlns:a16="http://schemas.microsoft.com/office/drawing/2014/main" id="{AAB87EE5-36AB-4922-8906-FF8C897B4F18}"/>
              </a:ext>
            </a:extLst>
          </p:cNvPr>
          <p:cNvSpPr txBox="1"/>
          <p:nvPr/>
        </p:nvSpPr>
        <p:spPr>
          <a:xfrm>
            <a:off x="817417" y="2170411"/>
            <a:ext cx="10903527" cy="3477875"/>
          </a:xfrm>
          <a:prstGeom prst="rect">
            <a:avLst/>
          </a:prstGeom>
          <a:noFill/>
        </p:spPr>
        <p:txBody>
          <a:bodyPr wrap="square" rtlCol="0">
            <a:spAutoFit/>
          </a:bodyPr>
          <a:lstStyle/>
          <a:p>
            <a:r>
              <a:rPr lang="en-US" sz="2000" b="1" u="sng" dirty="0">
                <a:highlight>
                  <a:srgbClr val="FFFF00"/>
                </a:highlight>
                <a:latin typeface="Century Schoolbook" panose="02040604050505020304" pitchFamily="18" charset="0"/>
              </a:rPr>
              <a:t>Example 2</a:t>
            </a:r>
            <a:br>
              <a:rPr lang="en-US" sz="2000" dirty="0">
                <a:latin typeface="Century Schoolbook" panose="02040604050505020304" pitchFamily="18" charset="0"/>
              </a:rPr>
            </a:br>
            <a:r>
              <a:rPr lang="en-US" sz="2000" dirty="0">
                <a:latin typeface="Century Schoolbook" panose="02040604050505020304" pitchFamily="18" charset="0"/>
              </a:rPr>
              <a:t>As you walk into class this morning, you notice one of your classmates staring fixedly at his desk with his fists clenched. When you get closer you realize that someone has written “retard” on his desk. You feel sick to your stomach. Earlier this year, he had explained to the class that he has Autism and sometimes he does things a little differently. Your classmate starts rocking back and forth, like he does sometimes when he gets anxious. Across the room, a group of guys start mocking him, throwing their bodies violently back and forth and laughing at him. You know this classmate is kind and smart, but it seems like no one really cares about that right now. Other students in the class start joining in making fun of him, but others, like you, just look uncomfortable and sad. You wish someone would speak up…but no one does.</a:t>
            </a:r>
          </a:p>
        </p:txBody>
      </p:sp>
      <p:sp>
        <p:nvSpPr>
          <p:cNvPr id="4" name="TextBox 3">
            <a:extLst>
              <a:ext uri="{FF2B5EF4-FFF2-40B4-BE49-F238E27FC236}">
                <a16:creationId xmlns:a16="http://schemas.microsoft.com/office/drawing/2014/main" id="{D13A600F-29A4-4ADA-9B3C-F72494881A38}"/>
              </a:ext>
            </a:extLst>
          </p:cNvPr>
          <p:cNvSpPr txBox="1"/>
          <p:nvPr/>
        </p:nvSpPr>
        <p:spPr>
          <a:xfrm>
            <a:off x="1212272" y="1209714"/>
            <a:ext cx="10113818" cy="830997"/>
          </a:xfrm>
          <a:prstGeom prst="rect">
            <a:avLst/>
          </a:prstGeom>
          <a:noFill/>
        </p:spPr>
        <p:txBody>
          <a:bodyPr wrap="square" rtlCol="0">
            <a:spAutoFit/>
          </a:bodyPr>
          <a:lstStyle/>
          <a:p>
            <a:r>
              <a:rPr lang="en-US" sz="2400" i="1" dirty="0">
                <a:latin typeface="Century Schoolbook" panose="02040604050505020304" pitchFamily="18" charset="0"/>
              </a:rPr>
              <a:t>What can you do to? The whole class is starting to turn on this boy. How can you divert this situation</a:t>
            </a:r>
          </a:p>
        </p:txBody>
      </p:sp>
      <p:sp>
        <p:nvSpPr>
          <p:cNvPr id="5" name="Rectangle 4">
            <a:hlinkClick r:id="rId2" action="ppaction://hlinksldjump"/>
            <a:extLst>
              <a:ext uri="{FF2B5EF4-FFF2-40B4-BE49-F238E27FC236}">
                <a16:creationId xmlns:a16="http://schemas.microsoft.com/office/drawing/2014/main" id="{DD850D96-3D72-410E-BBC7-3CDFA52B3732}"/>
              </a:ext>
            </a:extLst>
          </p:cNvPr>
          <p:cNvSpPr/>
          <p:nvPr/>
        </p:nvSpPr>
        <p:spPr>
          <a:xfrm>
            <a:off x="5832764" y="5638800"/>
            <a:ext cx="3519054" cy="568036"/>
          </a:xfrm>
          <a:prstGeom prst="rect">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Schoolbook" panose="02040604050505020304" pitchFamily="18" charset="0"/>
                <a:hlinkClick r:id="" action="ppaction://hlinkshowjump?jump=nextslide"/>
              </a:rPr>
              <a:t>Example</a:t>
            </a:r>
            <a:r>
              <a:rPr lang="en-US" sz="2400" dirty="0">
                <a:solidFill>
                  <a:schemeClr val="tx1"/>
                </a:solidFill>
                <a:latin typeface="Century Schoolbook" panose="02040604050505020304" pitchFamily="18" charset="0"/>
              </a:rPr>
              <a:t> #2</a:t>
            </a:r>
          </a:p>
        </p:txBody>
      </p:sp>
    </p:spTree>
    <p:extLst>
      <p:ext uri="{BB962C8B-B14F-4D97-AF65-F5344CB8AC3E}">
        <p14:creationId xmlns:p14="http://schemas.microsoft.com/office/powerpoint/2010/main" val="335820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C5B96-EFBF-4710-BFA1-9F2463169B64}"/>
              </a:ext>
            </a:extLst>
          </p:cNvPr>
          <p:cNvSpPr/>
          <p:nvPr/>
        </p:nvSpPr>
        <p:spPr>
          <a:xfrm>
            <a:off x="436418" y="1319013"/>
            <a:ext cx="11319163" cy="1754326"/>
          </a:xfrm>
          <a:prstGeom prst="rect">
            <a:avLst/>
          </a:prstGeom>
        </p:spPr>
        <p:txBody>
          <a:bodyPr wrap="square">
            <a:spAutoFit/>
          </a:bodyPr>
          <a:lstStyle/>
          <a:p>
            <a:r>
              <a:rPr lang="en-US" b="1" u="sng" dirty="0">
                <a:latin typeface="Century Schoolbook" panose="02040604050505020304" pitchFamily="18" charset="0"/>
              </a:rPr>
              <a:t>Situation #1</a:t>
            </a:r>
            <a:r>
              <a:rPr lang="en-US" dirty="0">
                <a:latin typeface="Century Schoolbook" panose="02040604050505020304" pitchFamily="18" charset="0"/>
              </a:rPr>
              <a:t>:. You’re not sure that you’re brave enough to tell them off for making fun of her…but maybe there’s a way for you to divert the situation. You take another look at her project, on display in the front of the room, and realize that it’s actually a pretty cool cell-phone-controlled robot. You start talking loudly to one of your friends about how cool it is, and ask the inventor if you can try it out. Pretty soon the rest of the class shifts their attention to watching the robot zoom around the classroom. Now everyone is focused on this girl’s amazing invention, rather than on tearing her down.</a:t>
            </a:r>
          </a:p>
        </p:txBody>
      </p:sp>
      <p:sp>
        <p:nvSpPr>
          <p:cNvPr id="3" name="Rectangle 2">
            <a:extLst>
              <a:ext uri="{FF2B5EF4-FFF2-40B4-BE49-F238E27FC236}">
                <a16:creationId xmlns:a16="http://schemas.microsoft.com/office/drawing/2014/main" id="{CFA94343-3497-4972-934E-47763039087C}"/>
              </a:ext>
            </a:extLst>
          </p:cNvPr>
          <p:cNvSpPr/>
          <p:nvPr/>
        </p:nvSpPr>
        <p:spPr>
          <a:xfrm>
            <a:off x="526472" y="4228008"/>
            <a:ext cx="11319163" cy="1754326"/>
          </a:xfrm>
          <a:prstGeom prst="rect">
            <a:avLst/>
          </a:prstGeom>
        </p:spPr>
        <p:txBody>
          <a:bodyPr wrap="square">
            <a:spAutoFit/>
          </a:bodyPr>
          <a:lstStyle/>
          <a:p>
            <a:r>
              <a:rPr lang="en-US" b="1" u="sng" dirty="0">
                <a:latin typeface="Century Schoolbook" panose="02040604050505020304" pitchFamily="18" charset="0"/>
              </a:rPr>
              <a:t>Situation #2:</a:t>
            </a:r>
            <a:r>
              <a:rPr lang="en-US" dirty="0">
                <a:latin typeface="Century Schoolbook" panose="02040604050505020304" pitchFamily="18" charset="0"/>
              </a:rPr>
              <a:t> How could you help your classmates find the courage to speak up? You know that this classmate loves Spiderman, and you happen to have seen the new movie this weekend. You take a deep breath, sit down next to him, and ask him if he saw the movie too. As the two of you start talking about how great it was, he stops rocking and his fists unclench. For the first time that morning, he looks relaxed and happy. Other classmates join in the discussion, and pretty soon most of the class is engaged in a lively debate about whether or not Peter Parker invented selfies.</a:t>
            </a:r>
          </a:p>
        </p:txBody>
      </p:sp>
    </p:spTree>
    <p:extLst>
      <p:ext uri="{BB962C8B-B14F-4D97-AF65-F5344CB8AC3E}">
        <p14:creationId xmlns:p14="http://schemas.microsoft.com/office/powerpoint/2010/main" val="367774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 </a:t>
            </a:r>
            <a:br>
              <a:rPr lang="en-US" sz="6000" dirty="0">
                <a:solidFill>
                  <a:schemeClr val="bg1"/>
                </a:solidFill>
                <a:latin typeface="Bookman Old Style" panose="02050604050505020204" pitchFamily="18" charset="0"/>
              </a:rPr>
            </a:br>
            <a:endParaRPr lang="en-US" sz="4800" dirty="0">
              <a:solidFill>
                <a:schemeClr val="bg1"/>
              </a:solidFill>
              <a:latin typeface="Bookman Old Style" panose="02050604050505020204" pitchFamily="18" charset="0"/>
            </a:endParaRPr>
          </a:p>
        </p:txBody>
      </p:sp>
      <p:sp>
        <p:nvSpPr>
          <p:cNvPr id="3" name="Rectangle 2">
            <a:extLst>
              <a:ext uri="{FF2B5EF4-FFF2-40B4-BE49-F238E27FC236}">
                <a16:creationId xmlns:a16="http://schemas.microsoft.com/office/drawing/2014/main" id="{A1AB6F56-A3D1-4075-A4F9-AA0E14542AD6}"/>
              </a:ext>
            </a:extLst>
          </p:cNvPr>
          <p:cNvSpPr/>
          <p:nvPr/>
        </p:nvSpPr>
        <p:spPr>
          <a:xfrm>
            <a:off x="3196462" y="3770808"/>
            <a:ext cx="5919829" cy="1077218"/>
          </a:xfrm>
          <a:prstGeom prst="rect">
            <a:avLst/>
          </a:prstGeom>
        </p:spPr>
        <p:txBody>
          <a:bodyPr wrap="square">
            <a:spAutoFit/>
          </a:bodyPr>
          <a:lstStyle/>
          <a:p>
            <a:pPr algn="ctr"/>
            <a:r>
              <a:rPr lang="en-US" b="1" dirty="0">
                <a:latin typeface="proxima_nova_rgbold"/>
              </a:rPr>
              <a:t>I </a:t>
            </a:r>
            <a:r>
              <a:rPr lang="en-US" sz="3200" dirty="0">
                <a:solidFill>
                  <a:schemeClr val="bg1"/>
                </a:solidFill>
                <a:latin typeface="Century Schoolbook" panose="02040604050505020304" pitchFamily="18" charset="0"/>
              </a:rPr>
              <a:t>How to Inspire Confidence in Yourself and Others </a:t>
            </a: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B5EB9D-B010-4600-AB94-DE59ADC65CE2}"/>
              </a:ext>
            </a:extLst>
          </p:cNvPr>
          <p:cNvSpPr/>
          <p:nvPr/>
        </p:nvSpPr>
        <p:spPr>
          <a:xfrm>
            <a:off x="4355153" y="6211669"/>
            <a:ext cx="2982932" cy="646331"/>
          </a:xfrm>
          <a:prstGeom prst="rect">
            <a:avLst/>
          </a:prstGeom>
        </p:spPr>
        <p:txBody>
          <a:bodyPr wrap="none">
            <a:spAutoFit/>
          </a:bodyPr>
          <a:lstStyle/>
          <a:p>
            <a:r>
              <a:rPr lang="en-US" dirty="0">
                <a:hlinkClick r:id="rId3"/>
              </a:rPr>
              <a:t>https://youtu.be/e-IdVaruy0A</a:t>
            </a:r>
            <a:endParaRPr lang="en-US" dirty="0"/>
          </a:p>
          <a:p>
            <a:endParaRPr lang="en-US" dirty="0"/>
          </a:p>
        </p:txBody>
      </p:sp>
      <p:pic>
        <p:nvPicPr>
          <p:cNvPr id="3" name="Online Media 2" title="Episode 11 - All About Confidence | PACERTalks About Bullying">
            <a:hlinkClick r:id="" action="ppaction://media"/>
            <a:extLst>
              <a:ext uri="{FF2B5EF4-FFF2-40B4-BE49-F238E27FC236}">
                <a16:creationId xmlns:a16="http://schemas.microsoft.com/office/drawing/2014/main" id="{523E1DEA-9E2D-4E80-8F2C-CFA9A93EC96A}"/>
              </a:ext>
            </a:extLst>
          </p:cNvPr>
          <p:cNvPicPr>
            <a:picLocks noRot="1" noChangeAspect="1"/>
          </p:cNvPicPr>
          <p:nvPr>
            <a:videoFile r:link="rId1"/>
          </p:nvPr>
        </p:nvPicPr>
        <p:blipFill>
          <a:blip r:embed="rId4"/>
          <a:stretch>
            <a:fillRect/>
          </a:stretch>
        </p:blipFill>
        <p:spPr>
          <a:xfrm>
            <a:off x="1690255" y="1297998"/>
            <a:ext cx="8563003" cy="4816689"/>
          </a:xfrm>
          <a:prstGeom prst="rect">
            <a:avLst/>
          </a:prstGeom>
        </p:spPr>
      </p:pic>
    </p:spTree>
    <p:extLst>
      <p:ext uri="{BB962C8B-B14F-4D97-AF65-F5344CB8AC3E}">
        <p14:creationId xmlns:p14="http://schemas.microsoft.com/office/powerpoint/2010/main" val="1601542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927851" y="11593"/>
            <a:ext cx="4977976" cy="1454051"/>
          </a:xfrm>
        </p:spPr>
        <p:txBody>
          <a:bodyPr vert="horz" lIns="91440" tIns="45720" rIns="91440" bIns="45720" rtlCol="0" anchor="ctr">
            <a:normAutofit/>
          </a:bodyPr>
          <a:lstStyle/>
          <a:p>
            <a:r>
              <a:rPr lang="en-US" sz="6600" kern="1200" dirty="0">
                <a:solidFill>
                  <a:srgbClr val="000000"/>
                </a:solidFill>
                <a:latin typeface="Bookman Old Style" panose="02050604050505020204" pitchFamily="18" charset="0"/>
              </a:rPr>
              <a:t>Activity</a:t>
            </a:r>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2"/>
          <a:stretch>
            <a:fillRect/>
          </a:stretch>
        </p:blipFill>
        <p:spPr>
          <a:xfrm>
            <a:off x="429349" y="2063959"/>
            <a:ext cx="3661831" cy="2750280"/>
          </a:xfrm>
          <a:prstGeom prst="rect">
            <a:avLst/>
          </a:prstGeom>
        </p:spPr>
      </p:pic>
      <p:sp>
        <p:nvSpPr>
          <p:cNvPr id="3" name="Rectangle 2">
            <a:extLst>
              <a:ext uri="{FF2B5EF4-FFF2-40B4-BE49-F238E27FC236}">
                <a16:creationId xmlns:a16="http://schemas.microsoft.com/office/drawing/2014/main" id="{CDCC0A36-2C35-4002-A9FB-364A6EF90CB5}"/>
              </a:ext>
            </a:extLst>
          </p:cNvPr>
          <p:cNvSpPr/>
          <p:nvPr/>
        </p:nvSpPr>
        <p:spPr>
          <a:xfrm>
            <a:off x="5250872" y="1845163"/>
            <a:ext cx="6096000" cy="3539430"/>
          </a:xfrm>
          <a:prstGeom prst="rect">
            <a:avLst/>
          </a:prstGeom>
        </p:spPr>
        <p:txBody>
          <a:bodyPr>
            <a:spAutoFit/>
          </a:bodyPr>
          <a:lstStyle/>
          <a:p>
            <a:r>
              <a:rPr lang="en-US" sz="3200" dirty="0">
                <a:latin typeface="Century Schoolbook" panose="02040604050505020304" pitchFamily="18" charset="0"/>
              </a:rPr>
              <a:t>Today we’re going to write down all of the hurtful things people have said to us and then get rid of those things. Then we’re going to reflect on the way we want people to look at us.</a:t>
            </a:r>
          </a:p>
        </p:txBody>
      </p:sp>
    </p:spTree>
    <p:extLst>
      <p:ext uri="{BB962C8B-B14F-4D97-AF65-F5344CB8AC3E}">
        <p14:creationId xmlns:p14="http://schemas.microsoft.com/office/powerpoint/2010/main" val="417926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B5D-E2F4-480A-8312-EDA3B2E470D0}"/>
              </a:ext>
            </a:extLst>
          </p:cNvPr>
          <p:cNvSpPr txBox="1">
            <a:spLocks/>
          </p:cNvSpPr>
          <p:nvPr/>
        </p:nvSpPr>
        <p:spPr>
          <a:xfrm>
            <a:off x="3931997" y="143478"/>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rgbClr val="000000"/>
                </a:solidFill>
                <a:latin typeface="Bookman Old Style" panose="02050604050505020204" pitchFamily="18" charset="0"/>
              </a:rPr>
              <a:t>Activity</a:t>
            </a:r>
          </a:p>
        </p:txBody>
      </p:sp>
      <p:sp>
        <p:nvSpPr>
          <p:cNvPr id="3" name="Rectangle 2">
            <a:extLst>
              <a:ext uri="{FF2B5EF4-FFF2-40B4-BE49-F238E27FC236}">
                <a16:creationId xmlns:a16="http://schemas.microsoft.com/office/drawing/2014/main" id="{64AC52C3-9067-40C7-9A39-AFB3C1F53E60}"/>
              </a:ext>
            </a:extLst>
          </p:cNvPr>
          <p:cNvSpPr/>
          <p:nvPr/>
        </p:nvSpPr>
        <p:spPr>
          <a:xfrm>
            <a:off x="651163" y="1859340"/>
            <a:ext cx="11000509" cy="4524315"/>
          </a:xfrm>
          <a:prstGeom prst="rect">
            <a:avLst/>
          </a:prstGeom>
        </p:spPr>
        <p:txBody>
          <a:bodyPr wrap="square">
            <a:spAutoFit/>
          </a:bodyPr>
          <a:lstStyle/>
          <a:p>
            <a:pPr marL="342900" indent="-342900">
              <a:buFont typeface="+mj-lt"/>
              <a:buAutoNum type="arabicPeriod"/>
            </a:pPr>
            <a:r>
              <a:rPr lang="en-US" sz="2400" dirty="0">
                <a:latin typeface="Century Schoolbook" panose="02040604050505020304" pitchFamily="18" charset="0"/>
              </a:rPr>
              <a:t>Have students write down hurtful things people have said about them in the past. Reassure students that no one will see what they write.</a:t>
            </a:r>
          </a:p>
          <a:p>
            <a:pPr marL="342900" indent="-342900">
              <a:buFont typeface="+mj-lt"/>
              <a:buAutoNum type="arabicPeriod"/>
            </a:pPr>
            <a:endParaRPr lang="en-US" sz="2400" dirty="0">
              <a:latin typeface="Century Schoolbook" panose="02040604050505020304" pitchFamily="18" charset="0"/>
            </a:endParaRPr>
          </a:p>
          <a:p>
            <a:pPr marL="342900" indent="-342900">
              <a:buFont typeface="+mj-lt"/>
              <a:buAutoNum type="arabicPeriod"/>
            </a:pPr>
            <a:r>
              <a:rPr lang="en-US" sz="2400" dirty="0">
                <a:latin typeface="Century Schoolbook" panose="02040604050505020304" pitchFamily="18" charset="0"/>
              </a:rPr>
              <a:t>After students have completed their lists, have them rip up their sheets of paper and deposit the shreds in a recycling bin.</a:t>
            </a:r>
          </a:p>
          <a:p>
            <a:pPr marL="342900" indent="-342900">
              <a:buFont typeface="+mj-lt"/>
              <a:buAutoNum type="arabicPeriod"/>
            </a:pPr>
            <a:endParaRPr lang="en-US" sz="2400" dirty="0">
              <a:latin typeface="Century Schoolbook" panose="02040604050505020304" pitchFamily="18" charset="0"/>
            </a:endParaRPr>
          </a:p>
          <a:p>
            <a:pPr marL="342900" indent="-342900">
              <a:buFont typeface="+mj-lt"/>
              <a:buAutoNum type="arabicPeriod"/>
            </a:pPr>
            <a:r>
              <a:rPr lang="en-US" sz="2400" dirty="0">
                <a:latin typeface="Century Schoolbook" panose="02040604050505020304" pitchFamily="18" charset="0"/>
              </a:rPr>
              <a:t>On a new sheet of paper, have students write their names and a list of ways they would like others to describe them. These could include things they do well, important facts that few people know about them, or personality traits they’re proud of.</a:t>
            </a:r>
          </a:p>
          <a:p>
            <a:pPr marL="342900" indent="-342900">
              <a:buFont typeface="+mj-lt"/>
              <a:buAutoNum type="arabicPeriod"/>
            </a:pPr>
            <a:endParaRPr lang="en-US" sz="2400" dirty="0">
              <a:latin typeface="Century Schoolbook" panose="02040604050505020304" pitchFamily="18" charset="0"/>
            </a:endParaRPr>
          </a:p>
          <a:p>
            <a:pPr marL="342900" indent="-342900">
              <a:buFont typeface="+mj-lt"/>
              <a:buAutoNum type="arabicPeriod"/>
            </a:pPr>
            <a:r>
              <a:rPr lang="en-US" sz="2400" dirty="0">
                <a:latin typeface="Century Schoolbook" panose="02040604050505020304" pitchFamily="18" charset="0"/>
              </a:rPr>
              <a:t>Have students decorate their lists. Post the lists in the classroom.</a:t>
            </a:r>
            <a:endParaRPr lang="en-US" sz="2400" dirty="0">
              <a:effectLst/>
              <a:latin typeface="Century Schoolbook" panose="02040604050505020304" pitchFamily="18" charset="0"/>
            </a:endParaRPr>
          </a:p>
        </p:txBody>
      </p:sp>
    </p:spTree>
    <p:extLst>
      <p:ext uri="{BB962C8B-B14F-4D97-AF65-F5344CB8AC3E}">
        <p14:creationId xmlns:p14="http://schemas.microsoft.com/office/powerpoint/2010/main" val="307002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588D-E4D6-4170-A513-31548602F5FD}"/>
              </a:ext>
            </a:extLst>
          </p:cNvPr>
          <p:cNvSpPr>
            <a:spLocks noGrp="1"/>
          </p:cNvSpPr>
          <p:nvPr>
            <p:ph type="title" idx="4294967295"/>
          </p:nvPr>
        </p:nvSpPr>
        <p:spPr>
          <a:xfrm>
            <a:off x="2133600" y="338138"/>
            <a:ext cx="10058400" cy="1609725"/>
          </a:xfrm>
          <a:prstGeom prst="rect">
            <a:avLst/>
          </a:prstGeom>
        </p:spPr>
        <p:txBody>
          <a:bodyPr/>
          <a:lstStyle/>
          <a:p>
            <a:r>
              <a:rPr lang="en-US" sz="6000" dirty="0"/>
              <a:t>Video – What would you do?</a:t>
            </a:r>
          </a:p>
        </p:txBody>
      </p:sp>
    </p:spTree>
    <p:extLst>
      <p:ext uri="{BB962C8B-B14F-4D97-AF65-F5344CB8AC3E}">
        <p14:creationId xmlns:p14="http://schemas.microsoft.com/office/powerpoint/2010/main" val="393649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BEB55B-DCD0-4008-B610-D42A529D16D2}"/>
              </a:ext>
            </a:extLst>
          </p:cNvPr>
          <p:cNvSpPr txBox="1">
            <a:spLocks/>
          </p:cNvSpPr>
          <p:nvPr/>
        </p:nvSpPr>
        <p:spPr>
          <a:xfrm>
            <a:off x="249383" y="330292"/>
            <a:ext cx="11637818"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latin typeface="Bookman Old Style" panose="02050604050505020204" pitchFamily="18" charset="0"/>
              </a:rPr>
              <a:t>Overview</a:t>
            </a:r>
          </a:p>
        </p:txBody>
      </p:sp>
      <p:pic>
        <p:nvPicPr>
          <p:cNvPr id="4" name="Picture 3">
            <a:extLst>
              <a:ext uri="{FF2B5EF4-FFF2-40B4-BE49-F238E27FC236}">
                <a16:creationId xmlns:a16="http://schemas.microsoft.com/office/drawing/2014/main" id="{280FAE53-1BDF-4E78-B782-544528144610}"/>
              </a:ext>
            </a:extLst>
          </p:cNvPr>
          <p:cNvPicPr>
            <a:picLocks noChangeAspect="1"/>
          </p:cNvPicPr>
          <p:nvPr/>
        </p:nvPicPr>
        <p:blipFill>
          <a:blip r:embed="rId2"/>
          <a:stretch>
            <a:fillRect/>
          </a:stretch>
        </p:blipFill>
        <p:spPr>
          <a:xfrm>
            <a:off x="758953" y="429177"/>
            <a:ext cx="1900371" cy="1411574"/>
          </a:xfrm>
          <a:prstGeom prst="rect">
            <a:avLst/>
          </a:prstGeom>
        </p:spPr>
      </p:pic>
      <p:sp>
        <p:nvSpPr>
          <p:cNvPr id="5" name="Rectangle 4">
            <a:extLst>
              <a:ext uri="{FF2B5EF4-FFF2-40B4-BE49-F238E27FC236}">
                <a16:creationId xmlns:a16="http://schemas.microsoft.com/office/drawing/2014/main" id="{8991E454-C6F6-4045-9307-915650C3CBF6}"/>
              </a:ext>
            </a:extLst>
          </p:cNvPr>
          <p:cNvSpPr/>
          <p:nvPr/>
        </p:nvSpPr>
        <p:spPr>
          <a:xfrm>
            <a:off x="636934" y="2313709"/>
            <a:ext cx="10918132" cy="3693319"/>
          </a:xfrm>
          <a:prstGeom prst="rect">
            <a:avLst/>
          </a:prstGeom>
        </p:spPr>
        <p:txBody>
          <a:bodyPr wrap="square">
            <a:spAutoFit/>
          </a:bodyPr>
          <a:lstStyle/>
          <a:p>
            <a:r>
              <a:rPr lang="en-US" dirty="0">
                <a:solidFill>
                  <a:srgbClr val="000000"/>
                </a:solidFill>
                <a:latin typeface="Century Schoolbook" panose="02040604050505020304" pitchFamily="18" charset="0"/>
              </a:rPr>
              <a:t>October is Bullying Awareness Month. Everyone knows that bullying situations involve the student who's targeted and the student doing the bullying. This week we are focusing on encouraging students to be an effective bystander and different ways to respond to bullying situations.</a:t>
            </a:r>
          </a:p>
          <a:p>
            <a:endParaRPr lang="en-US" dirty="0">
              <a:solidFill>
                <a:srgbClr val="000000"/>
              </a:solidFill>
              <a:latin typeface="Century Schoolbook" panose="02040604050505020304" pitchFamily="18" charset="0"/>
            </a:endParaRPr>
          </a:p>
          <a:p>
            <a:endParaRPr lang="en-US" dirty="0">
              <a:solidFill>
                <a:srgbClr val="000000"/>
              </a:solidFill>
              <a:latin typeface="Century Schoolbook" panose="02040604050505020304" pitchFamily="18" charset="0"/>
            </a:endParaRPr>
          </a:p>
          <a:p>
            <a:r>
              <a:rPr lang="en-US" dirty="0">
                <a:solidFill>
                  <a:srgbClr val="000000"/>
                </a:solidFill>
                <a:latin typeface="Century Schoolbook" panose="02040604050505020304" pitchFamily="18" charset="0"/>
              </a:rPr>
              <a:t>Bystanders are powerful. In fact, more than half of bullying situations will end if bystanders take action. Direct confrontation is one way to intervene, but is recommended only if its feels safe to do so. Indirect help — such as not encouraging the situation or offering support to the person being bullied — is also effective. The most powerful acts to take are giving support to the person being bullied. Bystanders can also let other students know that bullying is not okay. </a:t>
            </a:r>
          </a:p>
          <a:p>
            <a:endParaRPr lang="en-US" dirty="0">
              <a:solidFill>
                <a:srgbClr val="000000"/>
              </a:solidFill>
              <a:latin typeface="Century Schoolbook" panose="02040604050505020304" pitchFamily="18" charset="0"/>
            </a:endParaRPr>
          </a:p>
          <a:p>
            <a:endParaRPr lang="en-US" dirty="0">
              <a:solidFill>
                <a:srgbClr val="000000"/>
              </a:solidFill>
              <a:latin typeface="Century Schoolbook" panose="02040604050505020304" pitchFamily="18" charset="0"/>
            </a:endParaRPr>
          </a:p>
          <a:p>
            <a:r>
              <a:rPr lang="en-US" dirty="0"/>
              <a:t>We need to start equipping and empowering youth to ignite change in peer behavior.</a:t>
            </a:r>
            <a:endParaRPr lang="en-US"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428035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Monday</a:t>
            </a:r>
            <a:br>
              <a:rPr lang="en-US" sz="72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What is an Ally?</a:t>
            </a:r>
            <a:br>
              <a:rPr lang="en-US" sz="3600" dirty="0">
                <a:solidFill>
                  <a:schemeClr val="bg1"/>
                </a:solidFill>
                <a:latin typeface="Bookman Old Style" panose="02050604050505020204" pitchFamily="18" charset="0"/>
              </a:rPr>
            </a:br>
            <a:endParaRPr lang="en-US" sz="3600" dirty="0">
              <a:solidFill>
                <a:schemeClr val="bg1"/>
              </a:solidFill>
              <a:latin typeface="Bookman Old Style" panose="02050604050505020204" pitchFamily="18" charset="0"/>
            </a:endParaRPr>
          </a:p>
        </p:txBody>
      </p:sp>
      <p:sp>
        <p:nvSpPr>
          <p:cNvPr id="3" name="Rectangle 2">
            <a:extLst>
              <a:ext uri="{FF2B5EF4-FFF2-40B4-BE49-F238E27FC236}">
                <a16:creationId xmlns:a16="http://schemas.microsoft.com/office/drawing/2014/main" id="{F49F30F8-B412-4EF5-88BB-0E868A58033F}"/>
              </a:ext>
            </a:extLst>
          </p:cNvPr>
          <p:cNvSpPr/>
          <p:nvPr/>
        </p:nvSpPr>
        <p:spPr>
          <a:xfrm>
            <a:off x="4075447" y="3535279"/>
            <a:ext cx="184731" cy="523220"/>
          </a:xfrm>
          <a:prstGeom prst="rect">
            <a:avLst/>
          </a:prstGeom>
        </p:spPr>
        <p:txBody>
          <a:bodyPr wrap="none">
            <a:spAutoFit/>
          </a:bodyPr>
          <a:lstStyle/>
          <a:p>
            <a:endParaRPr lang="en-US" sz="2800" dirty="0"/>
          </a:p>
        </p:txBody>
      </p:sp>
    </p:spTree>
    <p:extLst>
      <p:ext uri="{BB962C8B-B14F-4D97-AF65-F5344CB8AC3E}">
        <p14:creationId xmlns:p14="http://schemas.microsoft.com/office/powerpoint/2010/main" val="10913639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6096000" y="134739"/>
            <a:ext cx="4977976" cy="1454051"/>
          </a:xfrm>
        </p:spPr>
        <p:txBody>
          <a:bodyPr vert="horz" lIns="91440" tIns="45720" rIns="91440" bIns="45720" rtlCol="0" anchor="ctr">
            <a:normAutofit/>
          </a:bodyPr>
          <a:lstStyle/>
          <a:p>
            <a:r>
              <a:rPr lang="en-US" sz="6600" kern="1200" dirty="0">
                <a:solidFill>
                  <a:srgbClr val="000000"/>
                </a:solidFill>
                <a:latin typeface="Bookman Old Style" panose="02050604050505020204" pitchFamily="18" charset="0"/>
              </a:rPr>
              <a:t>Collaborate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6" name="Content Placeholder 5">
            <a:extLst>
              <a:ext uri="{FF2B5EF4-FFF2-40B4-BE49-F238E27FC236}">
                <a16:creationId xmlns:a16="http://schemas.microsoft.com/office/drawing/2014/main" id="{34EAAFA6-302A-4D7B-B32E-E8ECAE6EF969}"/>
              </a:ext>
            </a:extLst>
          </p:cNvPr>
          <p:cNvSpPr>
            <a:spLocks noGrp="1"/>
          </p:cNvSpPr>
          <p:nvPr>
            <p:ph sz="half" idx="1"/>
          </p:nvPr>
        </p:nvSpPr>
        <p:spPr>
          <a:xfrm>
            <a:off x="5923870" y="1812777"/>
            <a:ext cx="5181600" cy="4351338"/>
          </a:xfrm>
        </p:spPr>
        <p:txBody>
          <a:bodyPr/>
          <a:lstStyle/>
          <a:p>
            <a:pPr>
              <a:lnSpc>
                <a:spcPct val="100000"/>
              </a:lnSpc>
              <a:buFont typeface="Wingdings" panose="05000000000000000000" pitchFamily="2" charset="2"/>
              <a:buChar char="ü"/>
            </a:pPr>
            <a:r>
              <a:rPr lang="en-US" dirty="0">
                <a:latin typeface="Century Schoolbook" panose="02040604050505020304" pitchFamily="18" charset="0"/>
              </a:rPr>
              <a:t>  Being an ally means supporting someone who is dealing with something difficult. </a:t>
            </a:r>
          </a:p>
          <a:p>
            <a:pPr>
              <a:lnSpc>
                <a:spcPct val="100000"/>
              </a:lnSpc>
              <a:buFont typeface="Wingdings" panose="05000000000000000000" pitchFamily="2" charset="2"/>
              <a:buChar char="ü"/>
            </a:pPr>
            <a:endParaRPr lang="en-US" dirty="0">
              <a:latin typeface="Century Schoolbook" panose="02040604050505020304" pitchFamily="18" charset="0"/>
            </a:endParaRPr>
          </a:p>
          <a:p>
            <a:pPr>
              <a:lnSpc>
                <a:spcPct val="100000"/>
              </a:lnSpc>
              <a:buFont typeface="Wingdings" panose="05000000000000000000" pitchFamily="2" charset="2"/>
              <a:buChar char="ü"/>
            </a:pPr>
            <a:r>
              <a:rPr lang="en-US" dirty="0">
                <a:latin typeface="Century Schoolbook" panose="02040604050505020304" pitchFamily="18" charset="0"/>
              </a:rPr>
              <a:t>  Tell us about a time you were an ally and helped someone else.</a:t>
            </a:r>
            <a:r>
              <a:rPr lang="en-US" sz="3600" dirty="0">
                <a:latin typeface="Century Schoolbook" panose="02040604050505020304" pitchFamily="18" charset="0"/>
              </a:rPr>
              <a:t> </a:t>
            </a:r>
          </a:p>
        </p:txBody>
      </p:sp>
    </p:spTree>
    <p:extLst>
      <p:ext uri="{BB962C8B-B14F-4D97-AF65-F5344CB8AC3E}">
        <p14:creationId xmlns:p14="http://schemas.microsoft.com/office/powerpoint/2010/main" val="44965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FDF010-2C64-4741-845D-4E57F011F2BB}"/>
              </a:ext>
            </a:extLst>
          </p:cNvPr>
          <p:cNvSpPr/>
          <p:nvPr/>
        </p:nvSpPr>
        <p:spPr>
          <a:xfrm>
            <a:off x="4297426" y="6211669"/>
            <a:ext cx="3181512" cy="646331"/>
          </a:xfrm>
          <a:prstGeom prst="rect">
            <a:avLst/>
          </a:prstGeom>
        </p:spPr>
        <p:txBody>
          <a:bodyPr wrap="none">
            <a:spAutoFit/>
          </a:bodyPr>
          <a:lstStyle/>
          <a:p>
            <a:r>
              <a:rPr lang="en-US" dirty="0">
                <a:hlinkClick r:id="rId2"/>
              </a:rPr>
              <a:t>https://youtu.be/PqU-hnowpZA</a:t>
            </a:r>
            <a:endParaRPr lang="en-US" dirty="0"/>
          </a:p>
          <a:p>
            <a:endParaRPr lang="en-US" dirty="0"/>
          </a:p>
        </p:txBody>
      </p:sp>
      <p:pic>
        <p:nvPicPr>
          <p:cNvPr id="2" name="Picture 1">
            <a:extLst>
              <a:ext uri="{FF2B5EF4-FFF2-40B4-BE49-F238E27FC236}">
                <a16:creationId xmlns:a16="http://schemas.microsoft.com/office/drawing/2014/main" id="{F3657CAF-742A-4211-8B4C-A63CDB6FCD5F}"/>
              </a:ext>
            </a:extLst>
          </p:cNvPr>
          <p:cNvPicPr>
            <a:picLocks noChangeAspect="1"/>
          </p:cNvPicPr>
          <p:nvPr/>
        </p:nvPicPr>
        <p:blipFill>
          <a:blip r:embed="rId3"/>
          <a:stretch>
            <a:fillRect/>
          </a:stretch>
        </p:blipFill>
        <p:spPr>
          <a:xfrm>
            <a:off x="1362941" y="1281112"/>
            <a:ext cx="8779046" cy="4930557"/>
          </a:xfrm>
          <a:prstGeom prst="rect">
            <a:avLst/>
          </a:prstGeom>
        </p:spPr>
      </p:pic>
    </p:spTree>
    <p:extLst>
      <p:ext uri="{BB962C8B-B14F-4D97-AF65-F5344CB8AC3E}">
        <p14:creationId xmlns:p14="http://schemas.microsoft.com/office/powerpoint/2010/main" val="293557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3B40-750E-489C-8008-855BD1199FDE}"/>
              </a:ext>
            </a:extLst>
          </p:cNvPr>
          <p:cNvSpPr>
            <a:spLocks noGrp="1"/>
          </p:cNvSpPr>
          <p:nvPr>
            <p:ph type="title" idx="4294967295"/>
          </p:nvPr>
        </p:nvSpPr>
        <p:spPr>
          <a:xfrm>
            <a:off x="457200" y="268143"/>
            <a:ext cx="10515600" cy="1325563"/>
          </a:xfrm>
          <a:prstGeom prst="rect">
            <a:avLst/>
          </a:prstGeom>
        </p:spPr>
        <p:txBody>
          <a:bodyPr/>
          <a:lstStyle/>
          <a:p>
            <a:r>
              <a:rPr lang="en-US" sz="6600" dirty="0">
                <a:latin typeface="Bookman Old Style" panose="02050604050505020204" pitchFamily="18" charset="0"/>
              </a:rPr>
              <a:t>Class Discussion </a:t>
            </a:r>
          </a:p>
        </p:txBody>
      </p:sp>
      <p:sp>
        <p:nvSpPr>
          <p:cNvPr id="3" name="Rectangle 2">
            <a:extLst>
              <a:ext uri="{FF2B5EF4-FFF2-40B4-BE49-F238E27FC236}">
                <a16:creationId xmlns:a16="http://schemas.microsoft.com/office/drawing/2014/main" id="{2DB00227-ADC3-4A0F-9AB5-7751F66CFE82}"/>
              </a:ext>
            </a:extLst>
          </p:cNvPr>
          <p:cNvSpPr/>
          <p:nvPr/>
        </p:nvSpPr>
        <p:spPr>
          <a:xfrm>
            <a:off x="429491" y="2314142"/>
            <a:ext cx="11305309" cy="3231654"/>
          </a:xfrm>
          <a:prstGeom prst="rect">
            <a:avLst/>
          </a:prstGeom>
        </p:spPr>
        <p:txBody>
          <a:bodyPr wrap="square">
            <a:spAutoFit/>
          </a:bodyPr>
          <a:lstStyle/>
          <a:p>
            <a:pPr marL="571500" indent="-571500">
              <a:buFont typeface="Wingdings" panose="05000000000000000000" pitchFamily="2" charset="2"/>
              <a:buChar char="ü"/>
            </a:pPr>
            <a:r>
              <a:rPr lang="en-US" sz="2800" dirty="0">
                <a:latin typeface="Century Schoolbook" panose="02040604050505020304" pitchFamily="18" charset="0"/>
              </a:rPr>
              <a:t>How do you feel when you see other people being bullied?</a:t>
            </a:r>
          </a:p>
          <a:p>
            <a:pPr marL="571500" indent="-571500">
              <a:buFont typeface="Wingdings" panose="05000000000000000000" pitchFamily="2" charset="2"/>
              <a:buChar char="ü"/>
            </a:pPr>
            <a:endParaRPr lang="en-US" sz="2800" dirty="0">
              <a:latin typeface="Century Schoolbook" panose="02040604050505020304" pitchFamily="18" charset="0"/>
            </a:endParaRPr>
          </a:p>
          <a:p>
            <a:pPr marL="571500" indent="-571500">
              <a:buFont typeface="Wingdings" panose="05000000000000000000" pitchFamily="2" charset="2"/>
              <a:buChar char="ü"/>
            </a:pPr>
            <a:r>
              <a:rPr lang="en-US" sz="2800" dirty="0">
                <a:latin typeface="Century Schoolbook" panose="02040604050505020304" pitchFamily="18" charset="0"/>
              </a:rPr>
              <a:t>People who are bullied often need an ally. What are some small things you can do to be an ally to someone who is being bullied?</a:t>
            </a:r>
            <a:r>
              <a:rPr lang="en-US" sz="2800" b="1" dirty="0"/>
              <a:t> </a:t>
            </a:r>
          </a:p>
          <a:p>
            <a:pPr marL="571500" indent="-571500">
              <a:buFont typeface="Wingdings" panose="05000000000000000000" pitchFamily="2" charset="2"/>
              <a:buChar char="ü"/>
            </a:pPr>
            <a:endParaRPr lang="en-US" sz="2800" b="1" dirty="0">
              <a:latin typeface="Century Schoolbook" panose="02040604050505020304" pitchFamily="18" charset="0"/>
            </a:endParaRPr>
          </a:p>
          <a:p>
            <a:pPr marL="571500" indent="-571500">
              <a:buFont typeface="Wingdings" panose="05000000000000000000" pitchFamily="2" charset="2"/>
              <a:buChar char="ü"/>
            </a:pPr>
            <a:r>
              <a:rPr lang="en-US" sz="2800" dirty="0">
                <a:latin typeface="Century Schoolbook" panose="02040604050505020304" pitchFamily="18" charset="0"/>
              </a:rPr>
              <a:t>How could being an ally to someone who is being bullied help make school a better place for everyone?</a:t>
            </a:r>
            <a:endParaRPr lang="en-US" sz="2800" dirty="0">
              <a:effectLst/>
              <a:latin typeface="Century Schoolbook" panose="02040604050505020304" pitchFamily="18" charset="0"/>
            </a:endParaRPr>
          </a:p>
        </p:txBody>
      </p:sp>
    </p:spTree>
    <p:extLst>
      <p:ext uri="{BB962C8B-B14F-4D97-AF65-F5344CB8AC3E}">
        <p14:creationId xmlns:p14="http://schemas.microsoft.com/office/powerpoint/2010/main" val="10387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346379" y="-545124"/>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r>
              <a:rPr lang="en-US" sz="2800" dirty="0">
                <a:solidFill>
                  <a:schemeClr val="bg1"/>
                </a:solidFill>
                <a:latin typeface="Bookman Old Style" panose="02050604050505020204" pitchFamily="18" charset="0"/>
              </a:rPr>
              <a:t>Body Shaming</a:t>
            </a:r>
          </a:p>
        </p:txBody>
      </p:sp>
      <p:pic>
        <p:nvPicPr>
          <p:cNvPr id="4" name="Picture 3">
            <a:extLst>
              <a:ext uri="{FF2B5EF4-FFF2-40B4-BE49-F238E27FC236}">
                <a16:creationId xmlns:a16="http://schemas.microsoft.com/office/drawing/2014/main" id="{19C29901-64BF-48C4-89B4-D06ED0D7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30" y="2452913"/>
            <a:ext cx="7065108" cy="3974123"/>
          </a:xfrm>
          <a:prstGeom prst="ellipse">
            <a:avLst/>
          </a:prstGeom>
          <a:ln>
            <a:noFill/>
          </a:ln>
          <a:effectLst>
            <a:softEdge rad="112500"/>
          </a:effectLst>
        </p:spPr>
      </p:pic>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5119677" y="-56108"/>
            <a:ext cx="6197812" cy="1454051"/>
          </a:xfrm>
        </p:spPr>
        <p:txBody>
          <a:bodyPr vert="horz" lIns="91440" tIns="45720" rIns="91440" bIns="45720" rtlCol="0" anchor="ctr">
            <a:normAutofit/>
          </a:bodyPr>
          <a:lstStyle/>
          <a:p>
            <a:r>
              <a:rPr lang="en-US" sz="6600" kern="1200" dirty="0">
                <a:solidFill>
                  <a:srgbClr val="000000"/>
                </a:solidFill>
                <a:latin typeface="Bookman Old Style" panose="02050604050505020204" pitchFamily="18" charset="0"/>
              </a:rPr>
              <a:t>Body Shaming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55E2469-A09E-4003-9F8E-0A2B00A3D1AF}"/>
              </a:ext>
            </a:extLst>
          </p:cNvPr>
          <p:cNvPicPr>
            <a:picLocks noGrp="1" noChangeAspect="1"/>
          </p:cNvPicPr>
          <p:nvPr>
            <p:ph sz="half" idx="2"/>
          </p:nvPr>
        </p:nvPicPr>
        <p:blipFill>
          <a:blip r:embed="rId3"/>
          <a:stretch>
            <a:fillRect/>
          </a:stretch>
        </p:blipFill>
        <p:spPr>
          <a:xfrm>
            <a:off x="429349" y="2063959"/>
            <a:ext cx="3661831" cy="2750280"/>
          </a:xfrm>
          <a:prstGeom prst="rect">
            <a:avLst/>
          </a:prstGeom>
        </p:spPr>
      </p:pic>
      <p:sp>
        <p:nvSpPr>
          <p:cNvPr id="6" name="Content Placeholder 5">
            <a:extLst>
              <a:ext uri="{FF2B5EF4-FFF2-40B4-BE49-F238E27FC236}">
                <a16:creationId xmlns:a16="http://schemas.microsoft.com/office/drawing/2014/main" id="{34EAAFA6-302A-4D7B-B32E-E8ECAE6EF969}"/>
              </a:ext>
            </a:extLst>
          </p:cNvPr>
          <p:cNvSpPr>
            <a:spLocks noGrp="1"/>
          </p:cNvSpPr>
          <p:nvPr>
            <p:ph sz="half" idx="1"/>
          </p:nvPr>
        </p:nvSpPr>
        <p:spPr>
          <a:xfrm>
            <a:off x="5892376" y="1588790"/>
            <a:ext cx="5181600" cy="4351338"/>
          </a:xfrm>
        </p:spPr>
        <p:txBody>
          <a:bodyPr/>
          <a:lstStyle/>
          <a:p>
            <a:r>
              <a:rPr lang="en-US" sz="2400" dirty="0">
                <a:latin typeface="Bookman Old Style" panose="02050604050505020204" pitchFamily="18" charset="0"/>
              </a:rPr>
              <a:t>Perhaps the most common form of bullying is what’s become known as “body shaming.”</a:t>
            </a:r>
          </a:p>
          <a:p>
            <a:r>
              <a:rPr lang="en-US" sz="2400" dirty="0">
                <a:latin typeface="Bookman Old Style" panose="02050604050505020204" pitchFamily="18" charset="0"/>
              </a:rPr>
              <a:t>This involves making fun of our bodily imperfections or differences, with insults like</a:t>
            </a:r>
          </a:p>
          <a:p>
            <a:pPr lvl="1"/>
            <a:r>
              <a:rPr lang="en-US" sz="2000" dirty="0">
                <a:latin typeface="Bookman Old Style" panose="02050604050505020204" pitchFamily="18" charset="0"/>
              </a:rPr>
              <a:t>fatso, </a:t>
            </a:r>
          </a:p>
          <a:p>
            <a:pPr lvl="1"/>
            <a:r>
              <a:rPr lang="en-US" sz="2000" dirty="0">
                <a:latin typeface="Bookman Old Style" panose="02050604050505020204" pitchFamily="18" charset="0"/>
              </a:rPr>
              <a:t>Dumbo </a:t>
            </a:r>
          </a:p>
          <a:p>
            <a:pPr lvl="1"/>
            <a:r>
              <a:rPr lang="en-US" sz="2000" dirty="0">
                <a:latin typeface="Bookman Old Style" panose="02050604050505020204" pitchFamily="18" charset="0"/>
              </a:rPr>
              <a:t>four-eyes</a:t>
            </a:r>
          </a:p>
          <a:p>
            <a:pPr lvl="1"/>
            <a:r>
              <a:rPr lang="en-US" sz="2000" dirty="0">
                <a:latin typeface="Bookman Old Style" panose="02050604050505020204" pitchFamily="18" charset="0"/>
              </a:rPr>
              <a:t>pizza-face </a:t>
            </a:r>
          </a:p>
          <a:p>
            <a:pPr lvl="1"/>
            <a:r>
              <a:rPr lang="en-US" sz="2000" dirty="0">
                <a:latin typeface="Bookman Old Style" panose="02050604050505020204" pitchFamily="18" charset="0"/>
              </a:rPr>
              <a:t>Ginger</a:t>
            </a:r>
          </a:p>
          <a:p>
            <a:pPr lvl="1"/>
            <a:r>
              <a:rPr lang="en-US" sz="2000" dirty="0">
                <a:latin typeface="Bookman Old Style" panose="02050604050505020204" pitchFamily="18" charset="0"/>
              </a:rPr>
              <a:t>just plain ugly. </a:t>
            </a:r>
          </a:p>
          <a:p>
            <a:pPr lvl="1"/>
            <a:r>
              <a:rPr lang="en-US" sz="2000" dirty="0">
                <a:latin typeface="Bookman Old Style" panose="02050604050505020204" pitchFamily="18" charset="0"/>
              </a:rPr>
              <a:t>There is no end to the kinds of insults that can be made about our bodies.</a:t>
            </a:r>
          </a:p>
        </p:txBody>
      </p:sp>
      <p:pic>
        <p:nvPicPr>
          <p:cNvPr id="3" name="Picture 2">
            <a:extLst>
              <a:ext uri="{FF2B5EF4-FFF2-40B4-BE49-F238E27FC236}">
                <a16:creationId xmlns:a16="http://schemas.microsoft.com/office/drawing/2014/main" id="{EB53F0E4-B973-4347-A89D-CD7952315E32}"/>
              </a:ext>
            </a:extLst>
          </p:cNvPr>
          <p:cNvPicPr>
            <a:picLocks noChangeAspect="1"/>
          </p:cNvPicPr>
          <p:nvPr/>
        </p:nvPicPr>
        <p:blipFill>
          <a:blip r:embed="rId4"/>
          <a:stretch>
            <a:fillRect/>
          </a:stretch>
        </p:blipFill>
        <p:spPr>
          <a:xfrm>
            <a:off x="-117860" y="1758543"/>
            <a:ext cx="4892212" cy="3361112"/>
          </a:xfrm>
          <a:prstGeom prst="ellipse">
            <a:avLst/>
          </a:prstGeom>
          <a:ln>
            <a:noFill/>
          </a:ln>
          <a:effectLst>
            <a:softEdge rad="112500"/>
          </a:effectLst>
        </p:spPr>
      </p:pic>
    </p:spTree>
    <p:extLst>
      <p:ext uri="{BB962C8B-B14F-4D97-AF65-F5344CB8AC3E}">
        <p14:creationId xmlns:p14="http://schemas.microsoft.com/office/powerpoint/2010/main" val="1385862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8567</TotalTime>
  <Words>1209</Words>
  <Application>Microsoft Office PowerPoint</Application>
  <PresentationFormat>Widescreen</PresentationFormat>
  <Paragraphs>96</Paragraphs>
  <Slides>26</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Bookman Old Style</vt:lpstr>
      <vt:lpstr>Calibri</vt:lpstr>
      <vt:lpstr>Calibri Light</vt:lpstr>
      <vt:lpstr>Century Schoolbook</vt:lpstr>
      <vt:lpstr>Impact</vt:lpstr>
      <vt:lpstr>proxima_nova_rgbold</vt:lpstr>
      <vt:lpstr>Wingdings</vt:lpstr>
      <vt:lpstr>Office Theme</vt:lpstr>
      <vt:lpstr>PowerPoint Presentation</vt:lpstr>
      <vt:lpstr>PowerPoint Presentation</vt:lpstr>
      <vt:lpstr>PowerPoint Presentation</vt:lpstr>
      <vt:lpstr>Monday What is an Ally? </vt:lpstr>
      <vt:lpstr>Collaborate</vt:lpstr>
      <vt:lpstr>PowerPoint Presentation</vt:lpstr>
      <vt:lpstr>Class Discussion </vt:lpstr>
      <vt:lpstr>Tuesday Body Shaming</vt:lpstr>
      <vt:lpstr>Body Shaming</vt:lpstr>
      <vt:lpstr>PowerPoint Presentation</vt:lpstr>
      <vt:lpstr>Conclusion</vt:lpstr>
      <vt:lpstr>Wednesday “WE WILL” Generation </vt:lpstr>
      <vt:lpstr>Collaboration</vt:lpstr>
      <vt:lpstr>PowerPoint Presentation</vt:lpstr>
      <vt:lpstr>Class Discussion </vt:lpstr>
      <vt:lpstr>Thursday </vt:lpstr>
      <vt:lpstr>PowerPoint Presentation</vt:lpstr>
      <vt:lpstr>PowerPoint Presentation</vt:lpstr>
      <vt:lpstr>PowerPoint Presentation</vt:lpstr>
      <vt:lpstr>PowerPoint Presentation</vt:lpstr>
      <vt:lpstr>PowerPoint Presentation</vt:lpstr>
      <vt:lpstr>Friday  </vt:lpstr>
      <vt:lpstr>PowerPoint Presentation</vt:lpstr>
      <vt:lpstr>Activity</vt:lpstr>
      <vt:lpstr>PowerPoint Presentation</vt:lpstr>
      <vt:lpstr>Video – What would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52</cp:revision>
  <dcterms:created xsi:type="dcterms:W3CDTF">2018-08-28T15:32:07Z</dcterms:created>
  <dcterms:modified xsi:type="dcterms:W3CDTF">2018-10-15T19:31:50Z</dcterms:modified>
</cp:coreProperties>
</file>