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271" r:id="rId3"/>
    <p:sldId id="329" r:id="rId4"/>
    <p:sldId id="287" r:id="rId5"/>
    <p:sldId id="331" r:id="rId6"/>
    <p:sldId id="341" r:id="rId7"/>
    <p:sldId id="301" r:id="rId8"/>
    <p:sldId id="294" r:id="rId9"/>
    <p:sldId id="325" r:id="rId10"/>
    <p:sldId id="634" r:id="rId11"/>
    <p:sldId id="633" r:id="rId12"/>
    <p:sldId id="635" r:id="rId13"/>
    <p:sldId id="303" r:id="rId14"/>
    <p:sldId id="591" r:id="rId15"/>
    <p:sldId id="592" r:id="rId16"/>
    <p:sldId id="598" r:id="rId17"/>
    <p:sldId id="631" r:id="rId18"/>
    <p:sldId id="627" r:id="rId19"/>
    <p:sldId id="337" r:id="rId20"/>
    <p:sldId id="308" r:id="rId21"/>
    <p:sldId id="326" r:id="rId22"/>
    <p:sldId id="636" r:id="rId23"/>
    <p:sldId id="637" r:id="rId24"/>
    <p:sldId id="269" r:id="rId25"/>
    <p:sldId id="340" r:id="rId26"/>
    <p:sldId id="3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DC4D0-4EEC-4EB4-9F3C-D52F60771AED}"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5ABF4-A611-4340-93C2-8D7004376851}" type="slidenum">
              <a:rPr lang="en-US" smtClean="0"/>
              <a:t>‹#›</a:t>
            </a:fld>
            <a:endParaRPr lang="en-US"/>
          </a:p>
        </p:txBody>
      </p:sp>
    </p:spTree>
    <p:extLst>
      <p:ext uri="{BB962C8B-B14F-4D97-AF65-F5344CB8AC3E}">
        <p14:creationId xmlns:p14="http://schemas.microsoft.com/office/powerpoint/2010/main" val="87040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b="1" dirty="0">
                <a:latin typeface="Arial" charset="0"/>
                <a:cs typeface="Arial" charset="0"/>
              </a:rPr>
              <a:t>TIME: 3 minutes</a:t>
            </a:r>
          </a:p>
          <a:p>
            <a:pPr eaLnBrk="1" hangingPunct="1"/>
            <a:r>
              <a:rPr lang="en-US" altLang="ja-JP" b="1" dirty="0">
                <a:latin typeface="Arial" charset="0"/>
                <a:cs typeface="Arial" charset="0"/>
              </a:rPr>
              <a:t>PURPOSE</a:t>
            </a:r>
            <a:r>
              <a:rPr lang="en-US" altLang="ja-JP" dirty="0">
                <a:latin typeface="Arial" charset="0"/>
                <a:cs typeface="Arial" charset="0"/>
              </a:rPr>
              <a:t>:</a:t>
            </a:r>
            <a:r>
              <a:rPr lang="en-US" altLang="ja-JP" baseline="0" dirty="0">
                <a:latin typeface="Arial" charset="0"/>
                <a:cs typeface="Arial" charset="0"/>
              </a:rPr>
              <a:t> to briefly introduce the 6 steps of the Meta Moment and share a personal story for context</a:t>
            </a:r>
            <a:endParaRPr lang="en-US" altLang="ja-JP" dirty="0">
              <a:latin typeface="Arial" charset="0"/>
              <a:cs typeface="Arial" charset="0"/>
            </a:endParaRPr>
          </a:p>
          <a:p>
            <a:pPr eaLnBrk="1" hangingPunct="1"/>
            <a:r>
              <a:rPr lang="en-US" altLang="ja-JP" b="1" dirty="0">
                <a:latin typeface="Arial" charset="0"/>
                <a:cs typeface="Arial" charset="0"/>
              </a:rPr>
              <a:t>DO:</a:t>
            </a:r>
            <a:r>
              <a:rPr lang="en-US" altLang="ja-JP" b="1" baseline="0" dirty="0">
                <a:latin typeface="Arial" charset="0"/>
                <a:cs typeface="Arial" charset="0"/>
              </a:rPr>
              <a:t> </a:t>
            </a:r>
            <a:r>
              <a:rPr lang="en-US" altLang="ja-JP" b="0" baseline="0" dirty="0">
                <a:latin typeface="Arial" charset="0"/>
                <a:cs typeface="Arial" charset="0"/>
              </a:rPr>
              <a:t>As the facilitator, s</a:t>
            </a:r>
            <a:r>
              <a:rPr lang="en-US" altLang="ja-JP" baseline="0" dirty="0">
                <a:latin typeface="Arial" charset="0"/>
                <a:cs typeface="Arial" charset="0"/>
              </a:rPr>
              <a:t>hare a 2-3 minute personal story about a time when you were in the red and needed to calm down to handle the situation. Choose a family-focused example. Think about an appropriate time you were triggered. Be prepared to share the thoughts going through your head, how your body was feeling, how you calmed down, what your best self looked like, what strategies you used (or could have used) and how you were successful</a:t>
            </a:r>
            <a:endParaRPr lang="en-US" dirty="0">
              <a:latin typeface="Arial" charset="0"/>
              <a:cs typeface="Arial" charset="0"/>
            </a:endParaRPr>
          </a:p>
          <a:p>
            <a:pPr eaLnBrk="1" hangingPunct="1"/>
            <a:r>
              <a:rPr lang="en-US" b="1" dirty="0">
                <a:latin typeface="Arial" charset="0"/>
                <a:cs typeface="Arial" charset="0"/>
              </a:rPr>
              <a:t>SAY:</a:t>
            </a:r>
          </a:p>
          <a:p>
            <a:pPr marL="0" marR="0" indent="0" algn="l" defTabSz="914400" rtl="0" eaLnBrk="1" fontAlgn="base" latinLnBrk="0" hangingPunct="1">
              <a:lnSpc>
                <a:spcPct val="100000"/>
              </a:lnSpc>
              <a:spcBef>
                <a:spcPct val="30000"/>
              </a:spcBef>
              <a:spcAft>
                <a:spcPct val="0"/>
              </a:spcAft>
              <a:buClrTx/>
              <a:buSzTx/>
              <a:buFontTx/>
              <a:buAutoNum type="arabicPeriod"/>
              <a:tabLst/>
              <a:defRPr/>
            </a:pPr>
            <a:r>
              <a:rPr lang="en-US" b="1" dirty="0">
                <a:latin typeface="Arial" charset="0"/>
                <a:cs typeface="Arial" charset="0"/>
              </a:rPr>
              <a:t> Definition: </a:t>
            </a:r>
            <a:r>
              <a:rPr lang="en-US" altLang="ja-JP" b="1" i="1" dirty="0">
                <a:latin typeface="Arial" charset="0"/>
                <a:cs typeface="Arial" charset="0"/>
              </a:rPr>
              <a:t>The Meta-Moment is the time between when you feel something and when you do something</a:t>
            </a:r>
            <a:r>
              <a:rPr lang="en-US" altLang="ja-JP" dirty="0">
                <a:latin typeface="Arial" charset="0"/>
                <a:cs typeface="Arial" charset="0"/>
              </a:rPr>
              <a:t>. This</a:t>
            </a:r>
            <a:r>
              <a:rPr lang="en-US" altLang="ja-JP" baseline="0" dirty="0">
                <a:latin typeface="Arial" charset="0"/>
                <a:cs typeface="Arial" charset="0"/>
              </a:rPr>
              <a:t> process</a:t>
            </a:r>
            <a:r>
              <a:rPr lang="en-US" altLang="ja-JP" dirty="0">
                <a:latin typeface="Arial" charset="0"/>
                <a:cs typeface="Arial" charset="0"/>
              </a:rPr>
              <a:t> helps us use that space to make a choice that will be effective, that will more likely have the outcome that we desire. </a:t>
            </a:r>
            <a:r>
              <a:rPr lang="en-US" altLang="ja-JP" baseline="0" dirty="0">
                <a:latin typeface="Arial" charset="0"/>
                <a:cs typeface="Arial" charset="0"/>
              </a:rPr>
              <a:t>T</a:t>
            </a:r>
            <a:r>
              <a:rPr lang="en-US" altLang="ja-JP" dirty="0">
                <a:latin typeface="Arial" charset="0"/>
                <a:cs typeface="Arial" charset="0"/>
              </a:rPr>
              <a:t>aking a Meta-Moment is invaluable when you need to control your impulses, want to shift your mood and strategize a solution that is more thoughtful (aligned with your values and beliefs)</a:t>
            </a:r>
          </a:p>
          <a:p>
            <a:pPr eaLnBrk="1" hangingPunct="1">
              <a:buFontTx/>
              <a:buAutoNum type="arabicPeriod"/>
            </a:pPr>
            <a:r>
              <a:rPr lang="en-US" dirty="0">
                <a:latin typeface="Arial" charset="0"/>
                <a:cs typeface="Arial" charset="0"/>
              </a:rPr>
              <a:t> There are </a:t>
            </a:r>
            <a:r>
              <a:rPr lang="en-US" b="1" dirty="0">
                <a:latin typeface="Arial" charset="0"/>
                <a:cs typeface="Arial" charset="0"/>
              </a:rPr>
              <a:t>SIX Steps </a:t>
            </a:r>
            <a:r>
              <a:rPr lang="en-US" dirty="0">
                <a:latin typeface="Arial" charset="0"/>
                <a:cs typeface="Arial" charset="0"/>
              </a:rPr>
              <a:t>to taking a Meta-Moment,</a:t>
            </a:r>
            <a:r>
              <a:rPr lang="en-US" baseline="0" dirty="0">
                <a:latin typeface="Arial" charset="0"/>
                <a:cs typeface="Arial" charset="0"/>
              </a:rPr>
              <a:t> although in real time it happens very quickly.</a:t>
            </a:r>
          </a:p>
          <a:p>
            <a:pPr eaLnBrk="1" hangingPunct="1">
              <a:buFontTx/>
              <a:buNone/>
            </a:pPr>
            <a:r>
              <a:rPr lang="en-US" dirty="0">
                <a:latin typeface="Arial" charset="0"/>
                <a:cs typeface="Arial" charset="0"/>
              </a:rPr>
              <a:t>3.</a:t>
            </a:r>
            <a:r>
              <a:rPr lang="en-US" b="1" baseline="0" dirty="0">
                <a:latin typeface="Arial" charset="0"/>
                <a:cs typeface="Arial" charset="0"/>
              </a:rPr>
              <a:t> DO</a:t>
            </a:r>
            <a:r>
              <a:rPr lang="en-US" baseline="0" dirty="0">
                <a:latin typeface="Arial" charset="0"/>
                <a:cs typeface="Arial" charset="0"/>
              </a:rPr>
              <a:t>: </a:t>
            </a:r>
            <a:r>
              <a:rPr lang="en-US" b="0" dirty="0">
                <a:latin typeface="Arial" charset="0"/>
                <a:cs typeface="Arial" charset="0"/>
              </a:rPr>
              <a:t> Read </a:t>
            </a:r>
            <a:r>
              <a:rPr lang="en-US" dirty="0">
                <a:latin typeface="Arial" charset="0"/>
                <a:cs typeface="Arial" charset="0"/>
              </a:rPr>
              <a:t>the steps briefly and let participants know that you will be taking them through the entire process.</a:t>
            </a:r>
          </a:p>
          <a:p>
            <a:pPr eaLnBrk="1" hangingPunct="1">
              <a:buFontTx/>
              <a:buNone/>
            </a:pPr>
            <a:r>
              <a:rPr lang="en-US" b="1" dirty="0">
                <a:latin typeface="Arial" charset="0"/>
                <a:cs typeface="Arial" charset="0"/>
              </a:rPr>
              <a:t>*NOTE:</a:t>
            </a:r>
          </a:p>
          <a:p>
            <a:pPr eaLnBrk="1" hangingPunct="1">
              <a:buFontTx/>
              <a:buNone/>
            </a:pPr>
            <a:r>
              <a:rPr lang="en-US" b="1" dirty="0">
                <a:latin typeface="Arial" charset="0"/>
                <a:cs typeface="Arial" charset="0"/>
              </a:rPr>
              <a:t>1.</a:t>
            </a:r>
            <a:r>
              <a:rPr lang="en-US" b="1" baseline="0" dirty="0">
                <a:latin typeface="Arial" charset="0"/>
                <a:cs typeface="Arial" charset="0"/>
              </a:rPr>
              <a:t> </a:t>
            </a:r>
            <a:r>
              <a:rPr lang="en-US" dirty="0">
                <a:latin typeface="Arial" charset="0"/>
                <a:cs typeface="Arial" charset="0"/>
              </a:rPr>
              <a:t> Parents might argue that they don</a:t>
            </a:r>
            <a:r>
              <a:rPr lang="ja-JP" altLang="en-US" dirty="0">
                <a:latin typeface="Arial" charset="0"/>
                <a:cs typeface="Arial" charset="0"/>
              </a:rPr>
              <a:t>’</a:t>
            </a:r>
            <a:r>
              <a:rPr lang="en-US" altLang="ja-JP" dirty="0">
                <a:latin typeface="Arial" charset="0"/>
                <a:cs typeface="Arial" charset="0"/>
              </a:rPr>
              <a:t>t have time for Meta-Moments. What most people don</a:t>
            </a:r>
            <a:r>
              <a:rPr lang="ja-JP" altLang="en-US" dirty="0">
                <a:latin typeface="Arial" charset="0"/>
                <a:cs typeface="Arial" charset="0"/>
              </a:rPr>
              <a:t>’</a:t>
            </a:r>
            <a:r>
              <a:rPr lang="en-US" altLang="ja-JP" dirty="0">
                <a:latin typeface="Arial" charset="0"/>
                <a:cs typeface="Arial" charset="0"/>
              </a:rPr>
              <a:t>t realize is how much time they spend each day dealing with their own and others</a:t>
            </a:r>
            <a:r>
              <a:rPr lang="ja-JP" altLang="en-US" dirty="0">
                <a:latin typeface="Arial" charset="0"/>
                <a:cs typeface="Arial" charset="0"/>
              </a:rPr>
              <a:t>’</a:t>
            </a:r>
            <a:r>
              <a:rPr lang="en-US" altLang="ja-JP" dirty="0">
                <a:latin typeface="Arial" charset="0"/>
                <a:cs typeface="Arial" charset="0"/>
              </a:rPr>
              <a:t> emotions and picking up the pieces after an ineffective response.</a:t>
            </a:r>
          </a:p>
        </p:txBody>
      </p:sp>
    </p:spTree>
    <p:extLst>
      <p:ext uri="{BB962C8B-B14F-4D97-AF65-F5344CB8AC3E}">
        <p14:creationId xmlns:p14="http://schemas.microsoft.com/office/powerpoint/2010/main" val="3320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eaLnBrk="1" hangingPunct="1"/>
            <a:r>
              <a:rPr lang="en-US" sz="1100" b="1" dirty="0">
                <a:latin typeface="Arial" charset="0"/>
                <a:cs typeface="Arial" charset="0"/>
              </a:rPr>
              <a:t>TIME: 3</a:t>
            </a:r>
            <a:r>
              <a:rPr lang="en-US" sz="1100" b="1" baseline="0" dirty="0">
                <a:latin typeface="Arial" charset="0"/>
                <a:cs typeface="Arial" charset="0"/>
              </a:rPr>
              <a:t> </a:t>
            </a:r>
            <a:r>
              <a:rPr lang="en-US" sz="1100" b="1" dirty="0">
                <a:latin typeface="Arial" charset="0"/>
                <a:cs typeface="Arial" charset="0"/>
              </a:rPr>
              <a:t>minutes</a:t>
            </a:r>
          </a:p>
          <a:p>
            <a:pPr marL="180975" indent="-180975" eaLnBrk="1" hangingPunct="1"/>
            <a:r>
              <a:rPr lang="en-US" sz="1100" b="1" dirty="0">
                <a:latin typeface="Arial" charset="0"/>
                <a:cs typeface="Arial" charset="0"/>
              </a:rPr>
              <a:t>PURPOSE: </a:t>
            </a:r>
            <a:r>
              <a:rPr lang="en-US" sz="1100" dirty="0">
                <a:latin typeface="Arial" charset="0"/>
                <a:cs typeface="Arial" charset="0"/>
              </a:rPr>
              <a:t>Explain Step</a:t>
            </a:r>
            <a:r>
              <a:rPr lang="en-US" sz="1100" baseline="0" dirty="0">
                <a:latin typeface="Arial" charset="0"/>
                <a:cs typeface="Arial" charset="0"/>
              </a:rPr>
              <a:t> 1 </a:t>
            </a:r>
          </a:p>
          <a:p>
            <a:pPr marL="180975" indent="-180975" eaLnBrk="1" hangingPunct="1"/>
            <a:r>
              <a:rPr lang="en-US" sz="1100" b="1" dirty="0">
                <a:latin typeface="Arial" charset="0"/>
                <a:cs typeface="Arial" charset="0"/>
              </a:rPr>
              <a:t>SAY: </a:t>
            </a:r>
            <a:r>
              <a:rPr lang="en-US" sz="1100" dirty="0">
                <a:latin typeface="Arial" charset="0"/>
                <a:cs typeface="Arial" charset="0"/>
              </a:rPr>
              <a:t>Let</a:t>
            </a:r>
            <a:r>
              <a:rPr lang="ja-JP" altLang="en-US" sz="1100" dirty="0">
                <a:latin typeface="Arial" charset="0"/>
                <a:cs typeface="Arial" charset="0"/>
              </a:rPr>
              <a:t>’</a:t>
            </a:r>
            <a:r>
              <a:rPr lang="en-US" altLang="ja-JP" sz="1100" dirty="0">
                <a:latin typeface="Arial" charset="0"/>
                <a:cs typeface="Arial" charset="0"/>
              </a:rPr>
              <a:t>s talk about what it means to take a Meta-Moment. </a:t>
            </a:r>
          </a:p>
          <a:p>
            <a:pPr marL="180975" indent="-180975" eaLnBrk="1" hangingPunct="1"/>
            <a:r>
              <a:rPr lang="en-US" sz="1100" b="1" dirty="0">
                <a:latin typeface="Arial" charset="0"/>
                <a:cs typeface="Arial" charset="0"/>
              </a:rPr>
              <a:t>Something Happens: </a:t>
            </a:r>
            <a:r>
              <a:rPr lang="en-US" sz="1100" dirty="0">
                <a:latin typeface="Arial" charset="0"/>
                <a:cs typeface="Arial" charset="0"/>
              </a:rPr>
              <a:t>You recognize something in the environment that is </a:t>
            </a:r>
            <a:r>
              <a:rPr lang="ja-JP" altLang="en-US" sz="1100" dirty="0">
                <a:latin typeface="Arial" charset="0"/>
                <a:cs typeface="Arial" charset="0"/>
              </a:rPr>
              <a:t>‘</a:t>
            </a:r>
            <a:r>
              <a:rPr lang="en-US" altLang="ja-JP" sz="1100" dirty="0">
                <a:latin typeface="Arial" charset="0"/>
                <a:cs typeface="Arial" charset="0"/>
              </a:rPr>
              <a:t>wrong</a:t>
            </a:r>
            <a:r>
              <a:rPr lang="ja-JP" altLang="en-US" sz="1100" dirty="0">
                <a:latin typeface="Arial" charset="0"/>
                <a:cs typeface="Arial" charset="0"/>
              </a:rPr>
              <a:t>’</a:t>
            </a:r>
            <a:r>
              <a:rPr lang="en-US" altLang="ja-JP" sz="1100" dirty="0">
                <a:latin typeface="Arial" charset="0"/>
                <a:cs typeface="Arial" charset="0"/>
              </a:rPr>
              <a:t> (i.e., trigger or stimulus). </a:t>
            </a:r>
          </a:p>
          <a:p>
            <a:pPr marL="180975" indent="-180975" eaLnBrk="1" hangingPunct="1"/>
            <a:r>
              <a:rPr lang="en-US" altLang="ja-JP" sz="1100" dirty="0">
                <a:latin typeface="Arial" charset="0"/>
                <a:cs typeface="Arial" charset="0"/>
              </a:rPr>
              <a:t>These triggers can be a result of </a:t>
            </a:r>
          </a:p>
          <a:p>
            <a:pPr marL="638175" lvl="1" indent="-180975" eaLnBrk="1" hangingPunct="1">
              <a:buFont typeface="Arial"/>
              <a:buChar char="•"/>
            </a:pPr>
            <a:r>
              <a:rPr lang="en-US" altLang="ja-JP" sz="1100" b="1" dirty="0">
                <a:latin typeface="Arial" charset="0"/>
                <a:cs typeface="Arial" charset="0"/>
              </a:rPr>
              <a:t>a thought </a:t>
            </a:r>
            <a:r>
              <a:rPr lang="en-US" altLang="ja-JP" sz="1100" dirty="0">
                <a:latin typeface="Arial" charset="0"/>
                <a:cs typeface="Arial" charset="0"/>
              </a:rPr>
              <a:t>(e.g., your anticipation about an upcoming difficult situation or person), </a:t>
            </a:r>
            <a:endParaRPr lang="en-US" altLang="ja-JP" sz="1100" b="1" dirty="0">
              <a:latin typeface="Arial" charset="0"/>
              <a:cs typeface="Arial" charset="0"/>
            </a:endParaRPr>
          </a:p>
          <a:p>
            <a:pPr marL="638175" lvl="1" indent="-180975" eaLnBrk="1" hangingPunct="1">
              <a:buFont typeface="Arial"/>
              <a:buChar char="•"/>
            </a:pPr>
            <a:r>
              <a:rPr lang="en-US" altLang="ja-JP" sz="1100" b="1" dirty="0">
                <a:latin typeface="Arial" charset="0"/>
                <a:cs typeface="Arial" charset="0"/>
              </a:rPr>
              <a:t>a person</a:t>
            </a:r>
            <a:r>
              <a:rPr lang="ja-JP" altLang="en-US" sz="1100" b="1" dirty="0">
                <a:latin typeface="Arial" charset="0"/>
                <a:cs typeface="Arial" charset="0"/>
              </a:rPr>
              <a:t>’</a:t>
            </a:r>
            <a:r>
              <a:rPr lang="en-US" altLang="ja-JP" sz="1100" b="1" dirty="0">
                <a:latin typeface="Arial" charset="0"/>
                <a:cs typeface="Arial" charset="0"/>
              </a:rPr>
              <a:t>s action </a:t>
            </a:r>
            <a:r>
              <a:rPr lang="en-US" altLang="ja-JP" sz="1100" dirty="0">
                <a:latin typeface="Arial" charset="0"/>
                <a:cs typeface="Arial" charset="0"/>
              </a:rPr>
              <a:t>(e.g., someone says something to hurt your feelings.), </a:t>
            </a:r>
          </a:p>
          <a:p>
            <a:pPr marL="638175" lvl="1" indent="-180975" eaLnBrk="1" hangingPunct="1">
              <a:buFont typeface="Arial"/>
              <a:buChar char="•"/>
            </a:pPr>
            <a:r>
              <a:rPr lang="en-US" altLang="ja-JP" sz="1100" b="1" dirty="0">
                <a:latin typeface="Arial" charset="0"/>
                <a:cs typeface="Arial" charset="0"/>
              </a:rPr>
              <a:t>a place </a:t>
            </a:r>
            <a:r>
              <a:rPr lang="en-US" altLang="ja-JP" sz="1100" dirty="0">
                <a:latin typeface="Arial" charset="0"/>
                <a:cs typeface="Arial" charset="0"/>
              </a:rPr>
              <a:t>(e.g., returning to your hometown), </a:t>
            </a:r>
          </a:p>
          <a:p>
            <a:pPr marL="638175" lvl="1" indent="-180975" eaLnBrk="1" hangingPunct="1">
              <a:buFont typeface="Arial"/>
              <a:buChar char="•"/>
            </a:pPr>
            <a:r>
              <a:rPr lang="en-US" altLang="ja-JP" sz="1100" b="1" dirty="0">
                <a:latin typeface="Arial" charset="0"/>
                <a:cs typeface="Arial" charset="0"/>
              </a:rPr>
              <a:t>an event </a:t>
            </a:r>
            <a:r>
              <a:rPr lang="en-US" altLang="ja-JP" sz="1100" dirty="0">
                <a:latin typeface="Arial" charset="0"/>
                <a:cs typeface="Arial" charset="0"/>
              </a:rPr>
              <a:t>(e.g., having to face the holidays without a loved one)</a:t>
            </a:r>
          </a:p>
          <a:p>
            <a:pPr marL="457200" marR="0" lvl="1" indent="0" algn="l" defTabSz="914400" rtl="0" eaLnBrk="1" fontAlgn="base" latinLnBrk="0" hangingPunct="1">
              <a:lnSpc>
                <a:spcPct val="100000"/>
              </a:lnSpc>
              <a:spcBef>
                <a:spcPct val="30000"/>
              </a:spcBef>
              <a:spcAft>
                <a:spcPct val="0"/>
              </a:spcAft>
              <a:buClrTx/>
              <a:buSzTx/>
              <a:buFont typeface="Arial"/>
              <a:buNone/>
              <a:tabLst/>
              <a:defRPr/>
            </a:pPr>
            <a:endParaRPr lang="en-US" sz="1100" b="0" dirty="0">
              <a:latin typeface="Arial" charset="0"/>
              <a:cs typeface="Arial" charset="0"/>
            </a:endParaRPr>
          </a:p>
          <a:p>
            <a:pPr marL="457200" marR="0" lvl="1" indent="0" algn="l" defTabSz="914400" rtl="0" eaLnBrk="1" fontAlgn="base" latinLnBrk="0" hangingPunct="1">
              <a:lnSpc>
                <a:spcPct val="100000"/>
              </a:lnSpc>
              <a:spcBef>
                <a:spcPct val="30000"/>
              </a:spcBef>
              <a:spcAft>
                <a:spcPct val="0"/>
              </a:spcAft>
              <a:buClrTx/>
              <a:buSzTx/>
              <a:buFont typeface="Arial"/>
              <a:buNone/>
              <a:tabLst/>
              <a:defRPr/>
            </a:pPr>
            <a:r>
              <a:rPr lang="en-US" sz="1100" b="1" dirty="0">
                <a:latin typeface="Calibri" charset="0"/>
              </a:rPr>
              <a:t>For example:</a:t>
            </a:r>
            <a:r>
              <a:rPr lang="en-US" sz="1100" b="1" baseline="0" dirty="0">
                <a:latin typeface="Calibri" charset="0"/>
              </a:rPr>
              <a:t> </a:t>
            </a:r>
            <a:r>
              <a:rPr lang="en-US" sz="1100" b="0" baseline="0" dirty="0">
                <a:latin typeface="Calibri" charset="0"/>
              </a:rPr>
              <a:t>C</a:t>
            </a:r>
            <a:r>
              <a:rPr lang="en-US" sz="1100" baseline="0" dirty="0">
                <a:latin typeface="Arial" charset="0"/>
                <a:cs typeface="Arial" charset="0"/>
              </a:rPr>
              <a:t>onnect back to the personal story shared in previous slide, as an example (so as I shared, when my aunt ... I felt humiliated and angry)</a:t>
            </a:r>
            <a:endParaRPr lang="en-US" sz="1100" dirty="0">
              <a:latin typeface="Arial" charset="0"/>
              <a:cs typeface="Arial" charset="0"/>
            </a:endParaRPr>
          </a:p>
          <a:p>
            <a:pPr marL="457200" lvl="1" indent="0" eaLnBrk="1" hangingPunct="1">
              <a:buFont typeface="Arial"/>
              <a:buNone/>
            </a:pPr>
            <a:endParaRPr lang="en-US" sz="800" b="1" dirty="0">
              <a:latin typeface="Calibri" charset="0"/>
            </a:endParaRPr>
          </a:p>
        </p:txBody>
      </p:sp>
    </p:spTree>
    <p:extLst>
      <p:ext uri="{BB962C8B-B14F-4D97-AF65-F5344CB8AC3E}">
        <p14:creationId xmlns:p14="http://schemas.microsoft.com/office/powerpoint/2010/main" val="104798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eaLnBrk="1" hangingPunct="1"/>
            <a:r>
              <a:rPr lang="en-US" sz="1200" b="1" dirty="0">
                <a:latin typeface="Arial" charset="0"/>
                <a:cs typeface="Arial" charset="0"/>
              </a:rPr>
              <a:t>TIME: 4 minutes</a:t>
            </a:r>
          </a:p>
          <a:p>
            <a:pPr marL="180975" indent="-180975" eaLnBrk="1" hangingPunct="1"/>
            <a:r>
              <a:rPr lang="en-US" sz="1200" b="1" dirty="0">
                <a:latin typeface="Arial" charset="0"/>
                <a:cs typeface="Arial" charset="0"/>
              </a:rPr>
              <a:t>PURPOSE: </a:t>
            </a:r>
            <a:r>
              <a:rPr lang="en-US" sz="1200" b="0" dirty="0">
                <a:latin typeface="Arial" charset="0"/>
                <a:cs typeface="Arial" charset="0"/>
              </a:rPr>
              <a:t>Explain Step 2</a:t>
            </a:r>
          </a:p>
          <a:p>
            <a:pPr marL="180975" indent="-180975" eaLnBrk="1" hangingPunct="1"/>
            <a:r>
              <a:rPr lang="en-US" sz="1200" b="1" dirty="0">
                <a:latin typeface="Arial" charset="0"/>
                <a:cs typeface="Arial" charset="0"/>
              </a:rPr>
              <a:t>SAY:</a:t>
            </a:r>
          </a:p>
          <a:p>
            <a:pPr marL="0" indent="0" eaLnBrk="1" hangingPunct="1">
              <a:buFontTx/>
              <a:buNone/>
            </a:pPr>
            <a:r>
              <a:rPr lang="en-US" sz="1200" b="1" dirty="0">
                <a:latin typeface="Arial" charset="0"/>
                <a:cs typeface="Arial" charset="0"/>
              </a:rPr>
              <a:t>Step</a:t>
            </a:r>
            <a:r>
              <a:rPr lang="en-US" sz="1200" b="1" baseline="0" dirty="0">
                <a:latin typeface="Arial" charset="0"/>
                <a:cs typeface="Arial" charset="0"/>
              </a:rPr>
              <a:t> 2: </a:t>
            </a:r>
            <a:r>
              <a:rPr lang="ja-JP" altLang="en-US" sz="1200" dirty="0">
                <a:latin typeface="Arial" charset="0"/>
                <a:cs typeface="Arial" charset="0"/>
              </a:rPr>
              <a:t>“</a:t>
            </a:r>
            <a:r>
              <a:rPr lang="en-US" altLang="ja-JP" sz="1200" b="1" dirty="0">
                <a:latin typeface="Arial" charset="0"/>
                <a:cs typeface="Arial" charset="0"/>
              </a:rPr>
              <a:t>Sense.</a:t>
            </a:r>
            <a:r>
              <a:rPr lang="ja-JP" altLang="en-US" sz="1200" b="1" dirty="0">
                <a:latin typeface="Arial" charset="0"/>
                <a:cs typeface="Arial" charset="0"/>
              </a:rPr>
              <a:t>”</a:t>
            </a:r>
            <a:r>
              <a:rPr lang="en-US" altLang="ja-JP" sz="1200" dirty="0">
                <a:latin typeface="Arial" charset="0"/>
                <a:cs typeface="Arial" charset="0"/>
              </a:rPr>
              <a:t> You recognize that a change has occurred in your body, mind, and/or behavior. </a:t>
            </a:r>
            <a:r>
              <a:rPr lang="en-US" altLang="ja-JP" sz="1200" b="1" dirty="0">
                <a:latin typeface="Arial" charset="0"/>
                <a:cs typeface="Arial" charset="0"/>
              </a:rPr>
              <a:t>Noticing this reaction is your signal to take a Meta-Moment.</a:t>
            </a:r>
            <a:r>
              <a:rPr lang="en-US" altLang="ja-JP" sz="1200" b="1" baseline="0" dirty="0">
                <a:latin typeface="Arial" charset="0"/>
                <a:cs typeface="Arial" charset="0"/>
              </a:rPr>
              <a:t> </a:t>
            </a:r>
            <a:endParaRPr lang="en-US" altLang="ja-JP" sz="1200" b="1" dirty="0">
              <a:latin typeface="Arial" charset="0"/>
              <a:cs typeface="Arial" charset="0"/>
            </a:endParaRPr>
          </a:p>
          <a:p>
            <a:pPr marL="0" indent="0" eaLnBrk="1" hangingPunct="1">
              <a:buFontTx/>
              <a:buNone/>
            </a:pPr>
            <a:r>
              <a:rPr lang="en-US" altLang="ja-JP" sz="1200" dirty="0">
                <a:latin typeface="Arial" charset="0"/>
                <a:cs typeface="Arial" charset="0"/>
              </a:rPr>
              <a:t>This is where using the Mood Meter regularly can be helpful because you notice, for example, that you are now in the red.  </a:t>
            </a:r>
          </a:p>
          <a:p>
            <a:pPr marL="0" indent="0" eaLnBrk="1" hangingPunct="1">
              <a:buFontTx/>
              <a:buNone/>
            </a:pPr>
            <a:endParaRPr lang="en-US" altLang="ja-JP" sz="1200" dirty="0">
              <a:latin typeface="Arial" charset="0"/>
              <a:cs typeface="Arial" charset="0"/>
            </a:endParaRPr>
          </a:p>
          <a:p>
            <a:pPr marL="0" indent="0" eaLnBrk="1" hangingPunct="1">
              <a:buFontTx/>
              <a:buNone/>
            </a:pPr>
            <a:r>
              <a:rPr lang="en-US" altLang="ja-JP" sz="1200" i="1" dirty="0">
                <a:latin typeface="Arial" charset="0"/>
                <a:cs typeface="Arial" charset="0"/>
              </a:rPr>
              <a:t>add</a:t>
            </a:r>
            <a:r>
              <a:rPr lang="en-US" altLang="ja-JP" sz="1200" i="1" baseline="0" dirty="0">
                <a:latin typeface="Arial" charset="0"/>
                <a:cs typeface="Arial" charset="0"/>
              </a:rPr>
              <a:t> language, possible writing, conversation that has them describe how they feel </a:t>
            </a:r>
            <a:endParaRPr lang="en-US" altLang="ja-JP" sz="1200" i="1" dirty="0">
              <a:latin typeface="Arial" charset="0"/>
              <a:cs typeface="Arial" charset="0"/>
            </a:endParaRPr>
          </a:p>
          <a:p>
            <a:pPr marL="0" indent="0" eaLnBrk="1" hangingPunct="1">
              <a:buFontTx/>
              <a:buNone/>
            </a:pPr>
            <a:endParaRPr lang="en-US" altLang="ja-JP" sz="1200" dirty="0">
              <a:latin typeface="Arial" charset="0"/>
              <a:cs typeface="Arial" charset="0"/>
            </a:endParaRPr>
          </a:p>
          <a:p>
            <a:pPr marL="0" indent="0" eaLnBrk="1" hangingPunct="1">
              <a:buFontTx/>
              <a:buNone/>
            </a:pPr>
            <a:r>
              <a:rPr lang="en-US" altLang="ja-JP" sz="1200" dirty="0">
                <a:latin typeface="Arial" charset="0"/>
                <a:cs typeface="Arial" charset="0"/>
              </a:rPr>
              <a:t>Questions that help us to figure out how we are feeling include: How does your body feel? What are you thinking about? How are you acting?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b="1" dirty="0">
                <a:latin typeface="Arial" charset="0"/>
                <a:cs typeface="Arial" charset="0"/>
              </a:rPr>
              <a:t>SAY: </a:t>
            </a:r>
            <a:r>
              <a:rPr lang="en-US" altLang="ja-JP" sz="1200" b="0" dirty="0">
                <a:latin typeface="Arial" charset="0"/>
                <a:cs typeface="Arial" charset="0"/>
              </a:rPr>
              <a:t>For example, in my story</a:t>
            </a:r>
            <a:r>
              <a:rPr lang="en-US" altLang="ja-JP" sz="1200" b="1" dirty="0">
                <a:latin typeface="Arial" charset="0"/>
                <a:cs typeface="Arial" charset="0"/>
              </a:rPr>
              <a:t>: </a:t>
            </a:r>
            <a:r>
              <a:rPr lang="en-US" altLang="ja-JP" sz="1200" dirty="0">
                <a:latin typeface="Arial" charset="0"/>
                <a:cs typeface="Arial" charset="0"/>
              </a:rPr>
              <a:t>Connect this to the personal story, in a sentence. </a:t>
            </a:r>
          </a:p>
          <a:p>
            <a:pPr marL="0" indent="0" eaLnBrk="1" hangingPunct="1">
              <a:buFontTx/>
              <a:buNone/>
            </a:pPr>
            <a:r>
              <a:rPr lang="en-US" altLang="ja-JP" sz="1200" b="1" dirty="0">
                <a:latin typeface="Arial" charset="0"/>
                <a:cs typeface="Arial" charset="0"/>
              </a:rPr>
              <a:t>ASK: </a:t>
            </a:r>
            <a:r>
              <a:rPr lang="en-US" altLang="ja-JP" sz="1200" dirty="0">
                <a:latin typeface="Arial" charset="0"/>
                <a:cs typeface="Arial" charset="0"/>
              </a:rPr>
              <a:t>Are children able to “sense”? How do you think they might learn? (e.g. drawing</a:t>
            </a:r>
            <a:r>
              <a:rPr lang="en-US" altLang="ja-JP" sz="1200" baseline="0" dirty="0">
                <a:latin typeface="Arial" charset="0"/>
                <a:cs typeface="Arial" charset="0"/>
              </a:rPr>
              <a:t> attention to facial features, tone of voice, heart rate in parents, television and literary characters)</a:t>
            </a:r>
            <a:endParaRPr lang="en-US" altLang="ja-JP" sz="1200" dirty="0">
              <a:latin typeface="Arial" charset="0"/>
              <a:cs typeface="Arial" charset="0"/>
            </a:endParaRPr>
          </a:p>
        </p:txBody>
      </p:sp>
    </p:spTree>
    <p:extLst>
      <p:ext uri="{BB962C8B-B14F-4D97-AF65-F5344CB8AC3E}">
        <p14:creationId xmlns:p14="http://schemas.microsoft.com/office/powerpoint/2010/main" val="225223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eaLnBrk="1" hangingPunct="1"/>
            <a:r>
              <a:rPr lang="en-US" sz="1050" b="1" dirty="0">
                <a:latin typeface="Arial" charset="0"/>
                <a:cs typeface="Arial" charset="0"/>
              </a:rPr>
              <a:t>TIME</a:t>
            </a:r>
            <a:r>
              <a:rPr lang="en-US" sz="1050" b="0" dirty="0">
                <a:latin typeface="Arial" charset="0"/>
                <a:cs typeface="Arial" charset="0"/>
              </a:rPr>
              <a:t>: </a:t>
            </a:r>
            <a:r>
              <a:rPr lang="en-US" sz="1050" b="1" dirty="0">
                <a:latin typeface="Arial" charset="0"/>
                <a:cs typeface="Arial" charset="0"/>
              </a:rPr>
              <a:t>3 minutes</a:t>
            </a:r>
          </a:p>
          <a:p>
            <a:pPr marL="180975" indent="-180975" eaLnBrk="1" hangingPunct="1"/>
            <a:r>
              <a:rPr lang="en-US" sz="1050" b="1" dirty="0">
                <a:latin typeface="Arial" charset="0"/>
                <a:cs typeface="Arial" charset="0"/>
              </a:rPr>
              <a:t>PURPOSE: </a:t>
            </a:r>
            <a:r>
              <a:rPr lang="en-US" sz="1050" b="0" dirty="0">
                <a:latin typeface="Arial" charset="0"/>
                <a:cs typeface="Arial" charset="0"/>
              </a:rPr>
              <a:t>To explain Step 4</a:t>
            </a:r>
          </a:p>
          <a:p>
            <a:pPr marL="180975" indent="-180975" eaLnBrk="1" hangingPunct="1"/>
            <a:endParaRPr lang="en-US" sz="1050" b="1" dirty="0">
              <a:latin typeface="Arial" charset="0"/>
              <a:cs typeface="Arial" charset="0"/>
            </a:endParaRPr>
          </a:p>
          <a:p>
            <a:pPr marL="180975" indent="-180975" eaLnBrk="1" hangingPunct="1"/>
            <a:r>
              <a:rPr lang="en-US" sz="1050" b="1" dirty="0">
                <a:latin typeface="Arial" charset="0"/>
                <a:cs typeface="Arial" charset="0"/>
              </a:rPr>
              <a:t> SAY</a:t>
            </a:r>
            <a:r>
              <a:rPr lang="en-US" sz="1050" b="1" baseline="0" dirty="0">
                <a:latin typeface="Arial" charset="0"/>
                <a:cs typeface="Arial" charset="0"/>
              </a:rPr>
              <a:t> </a:t>
            </a:r>
            <a:r>
              <a:rPr lang="en-US" sz="1050" b="1" dirty="0">
                <a:latin typeface="Arial" charset="0"/>
                <a:cs typeface="Arial" charset="0"/>
              </a:rPr>
              <a:t> </a:t>
            </a:r>
            <a:r>
              <a:rPr lang="en-US" sz="1050" dirty="0">
                <a:latin typeface="Arial" charset="0"/>
                <a:cs typeface="Arial" charset="0"/>
              </a:rPr>
              <a:t>Now that you can think more clearly and are calmer, the fourth step in the meta-moment process is to </a:t>
            </a:r>
            <a:r>
              <a:rPr lang="ja-JP" altLang="en-US" sz="1050" b="1" dirty="0">
                <a:latin typeface="Arial" charset="0"/>
                <a:cs typeface="Arial" charset="0"/>
              </a:rPr>
              <a:t>“</a:t>
            </a:r>
            <a:r>
              <a:rPr lang="en-US" altLang="ja-JP" sz="1050" b="1" dirty="0">
                <a:latin typeface="Arial" charset="0"/>
                <a:cs typeface="Arial" charset="0"/>
              </a:rPr>
              <a:t>See your best self.</a:t>
            </a:r>
            <a:r>
              <a:rPr lang="ja-JP" altLang="en-US" sz="1050" b="1" dirty="0">
                <a:latin typeface="Arial" charset="0"/>
                <a:cs typeface="Arial" charset="0"/>
              </a:rPr>
              <a:t>”</a:t>
            </a:r>
            <a:r>
              <a:rPr lang="en-US" altLang="ja-JP" sz="1050" b="1" dirty="0">
                <a:latin typeface="Arial" charset="0"/>
                <a:cs typeface="Arial" charset="0"/>
              </a:rPr>
              <a:t> </a:t>
            </a:r>
            <a:r>
              <a:rPr lang="en-US" altLang="ja-JP" sz="1050" dirty="0">
                <a:latin typeface="Arial" charset="0"/>
                <a:cs typeface="Arial" charset="0"/>
              </a:rPr>
              <a:t>Here is where we consider how our </a:t>
            </a:r>
            <a:r>
              <a:rPr lang="ja-JP" altLang="en-US" sz="1050" dirty="0">
                <a:latin typeface="Arial" charset="0"/>
                <a:cs typeface="Arial" charset="0"/>
              </a:rPr>
              <a:t>“</a:t>
            </a:r>
            <a:r>
              <a:rPr lang="en-US" altLang="ja-JP" sz="1050" dirty="0">
                <a:latin typeface="Arial" charset="0"/>
                <a:cs typeface="Arial" charset="0"/>
              </a:rPr>
              <a:t>ideal</a:t>
            </a:r>
            <a:r>
              <a:rPr lang="ja-JP" altLang="en-US" sz="1050" dirty="0">
                <a:latin typeface="Arial" charset="0"/>
                <a:cs typeface="Arial" charset="0"/>
              </a:rPr>
              <a:t>”</a:t>
            </a:r>
            <a:r>
              <a:rPr lang="en-US" altLang="ja-JP" sz="1050" dirty="0">
                <a:latin typeface="Arial" charset="0"/>
                <a:cs typeface="Arial" charset="0"/>
              </a:rPr>
              <a:t> self would act in the situation. The self that we are most proud of. Thinking of this helps us to choose the most effective strategy.  For</a:t>
            </a:r>
            <a:r>
              <a:rPr lang="en-US" altLang="ja-JP" sz="1050" baseline="0" dirty="0">
                <a:latin typeface="Arial" charset="0"/>
                <a:cs typeface="Arial" charset="0"/>
              </a:rPr>
              <a:t> example, w</a:t>
            </a:r>
            <a:r>
              <a:rPr lang="en-US" altLang="ja-JP" sz="1050" dirty="0">
                <a:latin typeface="Arial" charset="0"/>
                <a:cs typeface="Arial" charset="0"/>
              </a:rPr>
              <a:t>hen you care about preserving a relationship, as most people do with their family</a:t>
            </a:r>
            <a:r>
              <a:rPr lang="en-US" altLang="ja-JP" sz="1050" baseline="0" dirty="0">
                <a:latin typeface="Arial" charset="0"/>
                <a:cs typeface="Arial" charset="0"/>
              </a:rPr>
              <a:t> members or family friends, then that goal should inform your strategy. </a:t>
            </a:r>
            <a:endParaRPr lang="en-US" altLang="ja-JP" sz="1050" dirty="0">
              <a:latin typeface="Arial" charset="0"/>
              <a:cs typeface="Arial" charset="0"/>
            </a:endParaRPr>
          </a:p>
          <a:p>
            <a:pPr marL="180975" indent="-180975" eaLnBrk="1" hangingPunct="1"/>
            <a:endParaRPr lang="en-US" sz="1050" i="1" dirty="0">
              <a:latin typeface="Arial" charset="0"/>
              <a:cs typeface="Arial" charset="0"/>
            </a:endParaRPr>
          </a:p>
          <a:p>
            <a:pPr marL="180975" indent="-180975" eaLnBrk="1" hangingPunct="1"/>
            <a:r>
              <a:rPr lang="en-US" sz="1050" b="1" i="0" dirty="0">
                <a:latin typeface="Arial" charset="0"/>
                <a:cs typeface="Arial" charset="0"/>
              </a:rPr>
              <a:t>DO:  </a:t>
            </a:r>
            <a:r>
              <a:rPr lang="en-US" sz="1050" b="0" i="1" dirty="0">
                <a:latin typeface="Arial" charset="0"/>
                <a:cs typeface="Arial" charset="0"/>
              </a:rPr>
              <a:t>Read </a:t>
            </a:r>
            <a:r>
              <a:rPr lang="en-US" sz="1050" i="1" dirty="0">
                <a:latin typeface="Arial" charset="0"/>
                <a:cs typeface="Arial" charset="0"/>
              </a:rPr>
              <a:t>the 3 parts of best self*</a:t>
            </a:r>
            <a:br>
              <a:rPr lang="en-US" sz="1050" i="1" dirty="0">
                <a:latin typeface="Arial" charset="0"/>
                <a:cs typeface="Arial" charset="0"/>
              </a:rPr>
            </a:br>
            <a:endParaRPr lang="en-US" sz="1100" i="0" dirty="0">
              <a:latin typeface="Arial" charset="0"/>
              <a:cs typeface="Arial" charset="0"/>
            </a:endParaRPr>
          </a:p>
          <a:p>
            <a:pPr marL="180975" indent="-180975" eaLnBrk="1" hangingPunct="1"/>
            <a:r>
              <a:rPr lang="en-US" sz="1100" b="1" i="0" baseline="0" dirty="0">
                <a:latin typeface="Arial" charset="0"/>
                <a:cs typeface="Arial" charset="0"/>
              </a:rPr>
              <a:t>VISUALIZATION:</a:t>
            </a:r>
            <a:r>
              <a:rPr lang="en-US" sz="1100" b="1" baseline="0" dirty="0">
                <a:latin typeface="Arial" charset="0"/>
                <a:cs typeface="Arial" charset="0"/>
              </a:rPr>
              <a:t> </a:t>
            </a:r>
            <a:r>
              <a:rPr lang="en-US" sz="1100" baseline="0" dirty="0">
                <a:latin typeface="Arial" charset="0"/>
                <a:cs typeface="Arial" charset="0"/>
              </a:rPr>
              <a:t>Close your eyes (if that’s okay) and </a:t>
            </a:r>
            <a:r>
              <a:rPr lang="en-US" sz="1100" dirty="0">
                <a:latin typeface="Arial" charset="0"/>
                <a:cs typeface="Arial" charset="0"/>
              </a:rPr>
              <a:t>take a moment to think back to a time when you were triggered by something to be in the RED</a:t>
            </a:r>
            <a:r>
              <a:rPr lang="en-US" sz="1100" baseline="0" dirty="0">
                <a:latin typeface="Arial" charset="0"/>
                <a:cs typeface="Arial" charset="0"/>
              </a:rPr>
              <a:t> but acted in a way that you were very proud of.</a:t>
            </a:r>
            <a:r>
              <a:rPr lang="en-US" sz="1100" dirty="0">
                <a:latin typeface="Arial" charset="0"/>
                <a:cs typeface="Arial" charset="0"/>
              </a:rPr>
              <a:t> </a:t>
            </a:r>
          </a:p>
          <a:p>
            <a:pPr marL="180975" indent="-180975" eaLnBrk="1" hangingPunct="1"/>
            <a:endParaRPr lang="en-US" sz="1100" dirty="0">
              <a:latin typeface="Arial" charset="0"/>
              <a:cs typeface="Arial" charset="0"/>
            </a:endParaRPr>
          </a:p>
          <a:p>
            <a:pPr marL="180975" indent="-180975" eaLnBrk="1" hangingPunct="1"/>
            <a:r>
              <a:rPr lang="en-US" sz="1100" b="1" dirty="0">
                <a:latin typeface="Arial" charset="0"/>
                <a:cs typeface="Arial" charset="0"/>
              </a:rPr>
              <a:t>ASK</a:t>
            </a:r>
            <a:r>
              <a:rPr lang="en-US" sz="1100" dirty="0">
                <a:latin typeface="Arial" charset="0"/>
                <a:cs typeface="Arial" charset="0"/>
              </a:rPr>
              <a:t>: What did you do in that moment that was so effective? What did your ideal self look like at that moment? </a:t>
            </a:r>
          </a:p>
          <a:p>
            <a:pPr marL="180975" indent="-180975" eaLnBrk="1" hangingPunct="1"/>
            <a:endParaRPr lang="en-US" sz="1100" dirty="0">
              <a:latin typeface="Arial" charset="0"/>
              <a:cs typeface="Arial" charset="0"/>
            </a:endParaRPr>
          </a:p>
          <a:p>
            <a:pPr marL="180975" indent="-180975" eaLnBrk="1" hangingPunct="1"/>
            <a:r>
              <a:rPr lang="en-US" sz="1100" b="1" dirty="0">
                <a:latin typeface="Arial" charset="0"/>
                <a:cs typeface="Arial" charset="0"/>
              </a:rPr>
              <a:t>Facilitator</a:t>
            </a:r>
            <a:r>
              <a:rPr lang="en-US" sz="1100" b="1" baseline="0" dirty="0">
                <a:latin typeface="Arial" charset="0"/>
                <a:cs typeface="Arial" charset="0"/>
              </a:rPr>
              <a:t> give e</a:t>
            </a:r>
            <a:r>
              <a:rPr lang="en-US" sz="1100" b="1" dirty="0">
                <a:latin typeface="Arial" charset="0"/>
                <a:cs typeface="Arial" charset="0"/>
              </a:rPr>
              <a:t>xample</a:t>
            </a:r>
            <a:r>
              <a:rPr lang="en-US" sz="1100" b="1" baseline="0" dirty="0">
                <a:latin typeface="Arial" charset="0"/>
                <a:cs typeface="Arial" charset="0"/>
              </a:rPr>
              <a:t> from personal story you’ve been sharing</a:t>
            </a:r>
            <a:r>
              <a:rPr lang="en-US" sz="1100" baseline="0" dirty="0">
                <a:latin typeface="Arial" charset="0"/>
                <a:cs typeface="Arial" charset="0"/>
              </a:rPr>
              <a:t>: (Did you operate from the “best self?”  If not, how might a concept of “best self” helped you have a better outcome?)  1 minute or less</a:t>
            </a:r>
            <a:endParaRPr lang="en-US" sz="1100" dirty="0">
              <a:latin typeface="Arial" charset="0"/>
              <a:cs typeface="Arial" charset="0"/>
            </a:endParaRPr>
          </a:p>
          <a:p>
            <a:pPr marL="180975" indent="-180975" eaLnBrk="1" hangingPunct="1"/>
            <a:endParaRPr lang="en-US" sz="800" dirty="0">
              <a:latin typeface="Arial" charset="0"/>
              <a:cs typeface="Arial" charset="0"/>
            </a:endParaRPr>
          </a:p>
        </p:txBody>
      </p:sp>
    </p:spTree>
    <p:extLst>
      <p:ext uri="{BB962C8B-B14F-4D97-AF65-F5344CB8AC3E}">
        <p14:creationId xmlns:p14="http://schemas.microsoft.com/office/powerpoint/2010/main" val="48485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eaLnBrk="1" hangingPunct="1"/>
            <a:r>
              <a:rPr lang="en-US" sz="1050" b="1" dirty="0">
                <a:latin typeface="Arial" charset="0"/>
                <a:cs typeface="Arial" charset="0"/>
              </a:rPr>
              <a:t>TIME</a:t>
            </a:r>
            <a:r>
              <a:rPr lang="en-US" sz="1050" b="0" dirty="0">
                <a:latin typeface="Arial" charset="0"/>
                <a:cs typeface="Arial" charset="0"/>
              </a:rPr>
              <a:t>: </a:t>
            </a:r>
            <a:r>
              <a:rPr lang="en-US" sz="1050" b="1" dirty="0">
                <a:latin typeface="Arial" charset="0"/>
                <a:cs typeface="Arial" charset="0"/>
              </a:rPr>
              <a:t>3 minutes</a:t>
            </a:r>
          </a:p>
          <a:p>
            <a:pPr marL="180975" indent="-180975" eaLnBrk="1" hangingPunct="1"/>
            <a:r>
              <a:rPr lang="en-US" sz="1050" b="1" dirty="0">
                <a:latin typeface="Arial" charset="0"/>
                <a:cs typeface="Arial" charset="0"/>
              </a:rPr>
              <a:t>PURPOSE: </a:t>
            </a:r>
            <a:r>
              <a:rPr lang="en-US" sz="1050" b="0" dirty="0">
                <a:latin typeface="Arial" charset="0"/>
                <a:cs typeface="Arial" charset="0"/>
              </a:rPr>
              <a:t>To explain Step 4</a:t>
            </a:r>
          </a:p>
          <a:p>
            <a:pPr marL="180975" indent="-180975" eaLnBrk="1" hangingPunct="1"/>
            <a:endParaRPr lang="en-US" sz="1050" b="1" dirty="0">
              <a:latin typeface="Arial" charset="0"/>
              <a:cs typeface="Arial" charset="0"/>
            </a:endParaRPr>
          </a:p>
          <a:p>
            <a:pPr marL="180975" indent="-180975" eaLnBrk="1" hangingPunct="1"/>
            <a:r>
              <a:rPr lang="en-US" sz="1050" b="1" dirty="0">
                <a:latin typeface="Arial" charset="0"/>
                <a:cs typeface="Arial" charset="0"/>
              </a:rPr>
              <a:t> SAY</a:t>
            </a:r>
            <a:r>
              <a:rPr lang="en-US" sz="1050" b="1" baseline="0" dirty="0">
                <a:latin typeface="Arial" charset="0"/>
                <a:cs typeface="Arial" charset="0"/>
              </a:rPr>
              <a:t> </a:t>
            </a:r>
            <a:r>
              <a:rPr lang="en-US" sz="1050" b="1" dirty="0">
                <a:latin typeface="Arial" charset="0"/>
                <a:cs typeface="Arial" charset="0"/>
              </a:rPr>
              <a:t> </a:t>
            </a:r>
            <a:r>
              <a:rPr lang="en-US" sz="1050" dirty="0">
                <a:latin typeface="Arial" charset="0"/>
                <a:cs typeface="Arial" charset="0"/>
              </a:rPr>
              <a:t>Now that you can think more clearly and are calmer, the fourth step in the meta-moment process is to </a:t>
            </a:r>
            <a:r>
              <a:rPr lang="ja-JP" altLang="en-US" sz="1050" b="1" dirty="0">
                <a:latin typeface="Arial" charset="0"/>
                <a:cs typeface="Arial" charset="0"/>
              </a:rPr>
              <a:t>“</a:t>
            </a:r>
            <a:r>
              <a:rPr lang="en-US" altLang="ja-JP" sz="1050" b="1" dirty="0">
                <a:latin typeface="Arial" charset="0"/>
                <a:cs typeface="Arial" charset="0"/>
              </a:rPr>
              <a:t>See your best self.</a:t>
            </a:r>
            <a:r>
              <a:rPr lang="ja-JP" altLang="en-US" sz="1050" b="1" dirty="0">
                <a:latin typeface="Arial" charset="0"/>
                <a:cs typeface="Arial" charset="0"/>
              </a:rPr>
              <a:t>”</a:t>
            </a:r>
            <a:r>
              <a:rPr lang="en-US" altLang="ja-JP" sz="1050" b="1" dirty="0">
                <a:latin typeface="Arial" charset="0"/>
                <a:cs typeface="Arial" charset="0"/>
              </a:rPr>
              <a:t> </a:t>
            </a:r>
            <a:r>
              <a:rPr lang="en-US" altLang="ja-JP" sz="1050" dirty="0">
                <a:latin typeface="Arial" charset="0"/>
                <a:cs typeface="Arial" charset="0"/>
              </a:rPr>
              <a:t>Here is where we consider how our </a:t>
            </a:r>
            <a:r>
              <a:rPr lang="ja-JP" altLang="en-US" sz="1050" dirty="0">
                <a:latin typeface="Arial" charset="0"/>
                <a:cs typeface="Arial" charset="0"/>
              </a:rPr>
              <a:t>“</a:t>
            </a:r>
            <a:r>
              <a:rPr lang="en-US" altLang="ja-JP" sz="1050" dirty="0">
                <a:latin typeface="Arial" charset="0"/>
                <a:cs typeface="Arial" charset="0"/>
              </a:rPr>
              <a:t>ideal</a:t>
            </a:r>
            <a:r>
              <a:rPr lang="ja-JP" altLang="en-US" sz="1050" dirty="0">
                <a:latin typeface="Arial" charset="0"/>
                <a:cs typeface="Arial" charset="0"/>
              </a:rPr>
              <a:t>”</a:t>
            </a:r>
            <a:r>
              <a:rPr lang="en-US" altLang="ja-JP" sz="1050" dirty="0">
                <a:latin typeface="Arial" charset="0"/>
                <a:cs typeface="Arial" charset="0"/>
              </a:rPr>
              <a:t> self would act in the situation. The self that we are most proud of. Thinking of this helps us to choose the most effective strategy.  For</a:t>
            </a:r>
            <a:r>
              <a:rPr lang="en-US" altLang="ja-JP" sz="1050" baseline="0" dirty="0">
                <a:latin typeface="Arial" charset="0"/>
                <a:cs typeface="Arial" charset="0"/>
              </a:rPr>
              <a:t> example, w</a:t>
            </a:r>
            <a:r>
              <a:rPr lang="en-US" altLang="ja-JP" sz="1050" dirty="0">
                <a:latin typeface="Arial" charset="0"/>
                <a:cs typeface="Arial" charset="0"/>
              </a:rPr>
              <a:t>hen you care about preserving a relationship, as most people do with their family</a:t>
            </a:r>
            <a:r>
              <a:rPr lang="en-US" altLang="ja-JP" sz="1050" baseline="0" dirty="0">
                <a:latin typeface="Arial" charset="0"/>
                <a:cs typeface="Arial" charset="0"/>
              </a:rPr>
              <a:t> members or family friends, then that goal should inform your strategy. </a:t>
            </a:r>
            <a:endParaRPr lang="en-US" altLang="ja-JP" sz="1050" dirty="0">
              <a:latin typeface="Arial" charset="0"/>
              <a:cs typeface="Arial" charset="0"/>
            </a:endParaRPr>
          </a:p>
          <a:p>
            <a:pPr marL="180975" indent="-180975" eaLnBrk="1" hangingPunct="1"/>
            <a:endParaRPr lang="en-US" sz="1050" i="1" dirty="0">
              <a:latin typeface="Arial" charset="0"/>
              <a:cs typeface="Arial" charset="0"/>
            </a:endParaRPr>
          </a:p>
          <a:p>
            <a:pPr marL="180975" indent="-180975" eaLnBrk="1" hangingPunct="1"/>
            <a:r>
              <a:rPr lang="en-US" sz="1050" b="1" i="0" dirty="0">
                <a:latin typeface="Arial" charset="0"/>
                <a:cs typeface="Arial" charset="0"/>
              </a:rPr>
              <a:t>DO:  </a:t>
            </a:r>
            <a:r>
              <a:rPr lang="en-US" sz="1050" b="0" i="1" dirty="0">
                <a:latin typeface="Arial" charset="0"/>
                <a:cs typeface="Arial" charset="0"/>
              </a:rPr>
              <a:t>Read </a:t>
            </a:r>
            <a:r>
              <a:rPr lang="en-US" sz="1050" i="1" dirty="0">
                <a:latin typeface="Arial" charset="0"/>
                <a:cs typeface="Arial" charset="0"/>
              </a:rPr>
              <a:t>the 3 parts of best self*</a:t>
            </a:r>
            <a:br>
              <a:rPr lang="en-US" sz="1050" i="1" dirty="0">
                <a:latin typeface="Arial" charset="0"/>
                <a:cs typeface="Arial" charset="0"/>
              </a:rPr>
            </a:br>
            <a:endParaRPr lang="en-US" sz="1100" i="0" dirty="0">
              <a:latin typeface="Arial" charset="0"/>
              <a:cs typeface="Arial" charset="0"/>
            </a:endParaRPr>
          </a:p>
          <a:p>
            <a:pPr marL="180975" indent="-180975" eaLnBrk="1" hangingPunct="1"/>
            <a:r>
              <a:rPr lang="en-US" sz="1100" b="1" i="0" baseline="0" dirty="0">
                <a:latin typeface="Arial" charset="0"/>
                <a:cs typeface="Arial" charset="0"/>
              </a:rPr>
              <a:t>VISUALIZATION:</a:t>
            </a:r>
            <a:r>
              <a:rPr lang="en-US" sz="1100" b="1" baseline="0" dirty="0">
                <a:latin typeface="Arial" charset="0"/>
                <a:cs typeface="Arial" charset="0"/>
              </a:rPr>
              <a:t> </a:t>
            </a:r>
            <a:r>
              <a:rPr lang="en-US" sz="1100" baseline="0" dirty="0">
                <a:latin typeface="Arial" charset="0"/>
                <a:cs typeface="Arial" charset="0"/>
              </a:rPr>
              <a:t>Close your eyes (if that’s okay) and </a:t>
            </a:r>
            <a:r>
              <a:rPr lang="en-US" sz="1100" dirty="0">
                <a:latin typeface="Arial" charset="0"/>
                <a:cs typeface="Arial" charset="0"/>
              </a:rPr>
              <a:t>take a moment to think back to a time when you were triggered by something to be in the RED</a:t>
            </a:r>
            <a:r>
              <a:rPr lang="en-US" sz="1100" baseline="0" dirty="0">
                <a:latin typeface="Arial" charset="0"/>
                <a:cs typeface="Arial" charset="0"/>
              </a:rPr>
              <a:t> but acted in a way that you were very proud of.</a:t>
            </a:r>
            <a:r>
              <a:rPr lang="en-US" sz="1100" dirty="0">
                <a:latin typeface="Arial" charset="0"/>
                <a:cs typeface="Arial" charset="0"/>
              </a:rPr>
              <a:t> </a:t>
            </a:r>
          </a:p>
          <a:p>
            <a:pPr marL="180975" indent="-180975" eaLnBrk="1" hangingPunct="1"/>
            <a:endParaRPr lang="en-US" sz="1100" dirty="0">
              <a:latin typeface="Arial" charset="0"/>
              <a:cs typeface="Arial" charset="0"/>
            </a:endParaRPr>
          </a:p>
          <a:p>
            <a:pPr marL="180975" indent="-180975" eaLnBrk="1" hangingPunct="1"/>
            <a:r>
              <a:rPr lang="en-US" sz="1100" b="1" dirty="0">
                <a:latin typeface="Arial" charset="0"/>
                <a:cs typeface="Arial" charset="0"/>
              </a:rPr>
              <a:t>ASK</a:t>
            </a:r>
            <a:r>
              <a:rPr lang="en-US" sz="1100" dirty="0">
                <a:latin typeface="Arial" charset="0"/>
                <a:cs typeface="Arial" charset="0"/>
              </a:rPr>
              <a:t>: What did you do in that moment that was so effective? What did your ideal self look like at that moment? </a:t>
            </a:r>
          </a:p>
          <a:p>
            <a:pPr marL="180975" indent="-180975" eaLnBrk="1" hangingPunct="1"/>
            <a:endParaRPr lang="en-US" sz="1100" dirty="0">
              <a:latin typeface="Arial" charset="0"/>
              <a:cs typeface="Arial" charset="0"/>
            </a:endParaRPr>
          </a:p>
          <a:p>
            <a:pPr marL="180975" indent="-180975" eaLnBrk="1" hangingPunct="1"/>
            <a:r>
              <a:rPr lang="en-US" sz="1100" b="1" dirty="0">
                <a:latin typeface="Arial" charset="0"/>
                <a:cs typeface="Arial" charset="0"/>
              </a:rPr>
              <a:t>Facilitator</a:t>
            </a:r>
            <a:r>
              <a:rPr lang="en-US" sz="1100" b="1" baseline="0" dirty="0">
                <a:latin typeface="Arial" charset="0"/>
                <a:cs typeface="Arial" charset="0"/>
              </a:rPr>
              <a:t> give e</a:t>
            </a:r>
            <a:r>
              <a:rPr lang="en-US" sz="1100" b="1" dirty="0">
                <a:latin typeface="Arial" charset="0"/>
                <a:cs typeface="Arial" charset="0"/>
              </a:rPr>
              <a:t>xample</a:t>
            </a:r>
            <a:r>
              <a:rPr lang="en-US" sz="1100" b="1" baseline="0" dirty="0">
                <a:latin typeface="Arial" charset="0"/>
                <a:cs typeface="Arial" charset="0"/>
              </a:rPr>
              <a:t> from personal story you’ve been sharing</a:t>
            </a:r>
            <a:r>
              <a:rPr lang="en-US" sz="1100" baseline="0" dirty="0">
                <a:latin typeface="Arial" charset="0"/>
                <a:cs typeface="Arial" charset="0"/>
              </a:rPr>
              <a:t>: (Did you operate from the “best self?”  If not, how might a concept of “best self” helped you have a better outcome?)  1 minute or less</a:t>
            </a:r>
            <a:endParaRPr lang="en-US" sz="1100" dirty="0">
              <a:latin typeface="Arial" charset="0"/>
              <a:cs typeface="Arial" charset="0"/>
            </a:endParaRPr>
          </a:p>
          <a:p>
            <a:pPr marL="180975" indent="-180975" eaLnBrk="1" hangingPunct="1"/>
            <a:endParaRPr lang="en-US" sz="800" dirty="0">
              <a:latin typeface="Arial" charset="0"/>
              <a:cs typeface="Arial" charset="0"/>
            </a:endParaRPr>
          </a:p>
        </p:txBody>
      </p:sp>
    </p:spTree>
    <p:extLst>
      <p:ext uri="{BB962C8B-B14F-4D97-AF65-F5344CB8AC3E}">
        <p14:creationId xmlns:p14="http://schemas.microsoft.com/office/powerpoint/2010/main" val="338594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b="1" dirty="0">
                <a:latin typeface="Arial" charset="0"/>
                <a:cs typeface="Arial" charset="0"/>
              </a:rPr>
              <a:t>TIME: 3 minutes</a:t>
            </a:r>
          </a:p>
          <a:p>
            <a:pPr eaLnBrk="1" hangingPunct="1"/>
            <a:r>
              <a:rPr lang="en-US" altLang="ja-JP" b="1" dirty="0">
                <a:latin typeface="Arial" charset="0"/>
                <a:cs typeface="Arial" charset="0"/>
              </a:rPr>
              <a:t>PURPOSE</a:t>
            </a:r>
            <a:r>
              <a:rPr lang="en-US" altLang="ja-JP" dirty="0">
                <a:latin typeface="Arial" charset="0"/>
                <a:cs typeface="Arial" charset="0"/>
              </a:rPr>
              <a:t>:</a:t>
            </a:r>
            <a:r>
              <a:rPr lang="en-US" altLang="ja-JP" baseline="0" dirty="0">
                <a:latin typeface="Arial" charset="0"/>
                <a:cs typeface="Arial" charset="0"/>
              </a:rPr>
              <a:t> to briefly introduce the 6 steps of the Meta Moment and share a personal story for context</a:t>
            </a:r>
            <a:endParaRPr lang="en-US" altLang="ja-JP" dirty="0">
              <a:latin typeface="Arial" charset="0"/>
              <a:cs typeface="Arial" charset="0"/>
            </a:endParaRPr>
          </a:p>
          <a:p>
            <a:pPr eaLnBrk="1" hangingPunct="1"/>
            <a:r>
              <a:rPr lang="en-US" altLang="ja-JP" b="1" dirty="0">
                <a:latin typeface="Arial" charset="0"/>
                <a:cs typeface="Arial" charset="0"/>
              </a:rPr>
              <a:t>DO:</a:t>
            </a:r>
            <a:r>
              <a:rPr lang="en-US" altLang="ja-JP" b="1" baseline="0" dirty="0">
                <a:latin typeface="Arial" charset="0"/>
                <a:cs typeface="Arial" charset="0"/>
              </a:rPr>
              <a:t> </a:t>
            </a:r>
            <a:r>
              <a:rPr lang="en-US" altLang="ja-JP" b="0" baseline="0" dirty="0">
                <a:latin typeface="Arial" charset="0"/>
                <a:cs typeface="Arial" charset="0"/>
              </a:rPr>
              <a:t>As the facilitator, s</a:t>
            </a:r>
            <a:r>
              <a:rPr lang="en-US" altLang="ja-JP" baseline="0" dirty="0">
                <a:latin typeface="Arial" charset="0"/>
                <a:cs typeface="Arial" charset="0"/>
              </a:rPr>
              <a:t>hare a 2-3 minute personal story about a time when you were in the red and needed to calm down to handle the situation. Choose a family-focused example. Think about an appropriate time you were triggered. Be prepared to share the thoughts going through your head, how your body was feeling, how you calmed down, what your best self looked like, what strategies you used (or could have used) and how you were successful</a:t>
            </a:r>
            <a:endParaRPr lang="en-US" dirty="0">
              <a:latin typeface="Arial" charset="0"/>
              <a:cs typeface="Arial" charset="0"/>
            </a:endParaRPr>
          </a:p>
          <a:p>
            <a:pPr eaLnBrk="1" hangingPunct="1"/>
            <a:r>
              <a:rPr lang="en-US" b="1" dirty="0">
                <a:latin typeface="Arial" charset="0"/>
                <a:cs typeface="Arial" charset="0"/>
              </a:rPr>
              <a:t>SAY:</a:t>
            </a:r>
          </a:p>
          <a:p>
            <a:pPr marL="0" marR="0" indent="0" algn="l" defTabSz="914400" rtl="0" eaLnBrk="1" fontAlgn="base" latinLnBrk="0" hangingPunct="1">
              <a:lnSpc>
                <a:spcPct val="100000"/>
              </a:lnSpc>
              <a:spcBef>
                <a:spcPct val="30000"/>
              </a:spcBef>
              <a:spcAft>
                <a:spcPct val="0"/>
              </a:spcAft>
              <a:buClrTx/>
              <a:buSzTx/>
              <a:buFontTx/>
              <a:buAutoNum type="arabicPeriod"/>
              <a:tabLst/>
              <a:defRPr/>
            </a:pPr>
            <a:r>
              <a:rPr lang="en-US" b="1" dirty="0">
                <a:latin typeface="Arial" charset="0"/>
                <a:cs typeface="Arial" charset="0"/>
              </a:rPr>
              <a:t> Definition: </a:t>
            </a:r>
            <a:r>
              <a:rPr lang="en-US" altLang="ja-JP" b="1" i="1" dirty="0">
                <a:latin typeface="Arial" charset="0"/>
                <a:cs typeface="Arial" charset="0"/>
              </a:rPr>
              <a:t>The Meta-Moment is the time between when you feel something and when you do something</a:t>
            </a:r>
            <a:r>
              <a:rPr lang="en-US" altLang="ja-JP" dirty="0">
                <a:latin typeface="Arial" charset="0"/>
                <a:cs typeface="Arial" charset="0"/>
              </a:rPr>
              <a:t>. This</a:t>
            </a:r>
            <a:r>
              <a:rPr lang="en-US" altLang="ja-JP" baseline="0" dirty="0">
                <a:latin typeface="Arial" charset="0"/>
                <a:cs typeface="Arial" charset="0"/>
              </a:rPr>
              <a:t> process</a:t>
            </a:r>
            <a:r>
              <a:rPr lang="en-US" altLang="ja-JP" dirty="0">
                <a:latin typeface="Arial" charset="0"/>
                <a:cs typeface="Arial" charset="0"/>
              </a:rPr>
              <a:t> helps us use that space to make a choice that will be effective, that will more likely have the outcome that we desire. </a:t>
            </a:r>
            <a:r>
              <a:rPr lang="en-US" altLang="ja-JP" baseline="0" dirty="0">
                <a:latin typeface="Arial" charset="0"/>
                <a:cs typeface="Arial" charset="0"/>
              </a:rPr>
              <a:t>T</a:t>
            </a:r>
            <a:r>
              <a:rPr lang="en-US" altLang="ja-JP" dirty="0">
                <a:latin typeface="Arial" charset="0"/>
                <a:cs typeface="Arial" charset="0"/>
              </a:rPr>
              <a:t>aking a Meta-Moment is invaluable when you need to control your impulses, want to shift your mood and strategize a solution that is more thoughtful (aligned with your values and beliefs)</a:t>
            </a:r>
          </a:p>
          <a:p>
            <a:pPr eaLnBrk="1" hangingPunct="1">
              <a:buFontTx/>
              <a:buAutoNum type="arabicPeriod"/>
            </a:pPr>
            <a:r>
              <a:rPr lang="en-US" dirty="0">
                <a:latin typeface="Arial" charset="0"/>
                <a:cs typeface="Arial" charset="0"/>
              </a:rPr>
              <a:t> There are </a:t>
            </a:r>
            <a:r>
              <a:rPr lang="en-US" b="1" dirty="0">
                <a:latin typeface="Arial" charset="0"/>
                <a:cs typeface="Arial" charset="0"/>
              </a:rPr>
              <a:t>SIX Steps </a:t>
            </a:r>
            <a:r>
              <a:rPr lang="en-US" dirty="0">
                <a:latin typeface="Arial" charset="0"/>
                <a:cs typeface="Arial" charset="0"/>
              </a:rPr>
              <a:t>to taking a Meta-Moment,</a:t>
            </a:r>
            <a:r>
              <a:rPr lang="en-US" baseline="0" dirty="0">
                <a:latin typeface="Arial" charset="0"/>
                <a:cs typeface="Arial" charset="0"/>
              </a:rPr>
              <a:t> although in real time it happens very quickly.</a:t>
            </a:r>
          </a:p>
          <a:p>
            <a:pPr eaLnBrk="1" hangingPunct="1">
              <a:buFontTx/>
              <a:buNone/>
            </a:pPr>
            <a:r>
              <a:rPr lang="en-US" dirty="0">
                <a:latin typeface="Arial" charset="0"/>
                <a:cs typeface="Arial" charset="0"/>
              </a:rPr>
              <a:t>3.</a:t>
            </a:r>
            <a:r>
              <a:rPr lang="en-US" b="1" baseline="0" dirty="0">
                <a:latin typeface="Arial" charset="0"/>
                <a:cs typeface="Arial" charset="0"/>
              </a:rPr>
              <a:t> DO</a:t>
            </a:r>
            <a:r>
              <a:rPr lang="en-US" baseline="0" dirty="0">
                <a:latin typeface="Arial" charset="0"/>
                <a:cs typeface="Arial" charset="0"/>
              </a:rPr>
              <a:t>: </a:t>
            </a:r>
            <a:r>
              <a:rPr lang="en-US" b="0" dirty="0">
                <a:latin typeface="Arial" charset="0"/>
                <a:cs typeface="Arial" charset="0"/>
              </a:rPr>
              <a:t> Read </a:t>
            </a:r>
            <a:r>
              <a:rPr lang="en-US" dirty="0">
                <a:latin typeface="Arial" charset="0"/>
                <a:cs typeface="Arial" charset="0"/>
              </a:rPr>
              <a:t>the steps briefly and let participants know that you will be taking them through the entire process.</a:t>
            </a:r>
          </a:p>
          <a:p>
            <a:pPr eaLnBrk="1" hangingPunct="1">
              <a:buFontTx/>
              <a:buNone/>
            </a:pPr>
            <a:r>
              <a:rPr lang="en-US" b="1" dirty="0">
                <a:latin typeface="Arial" charset="0"/>
                <a:cs typeface="Arial" charset="0"/>
              </a:rPr>
              <a:t>*NOTE:</a:t>
            </a:r>
          </a:p>
          <a:p>
            <a:pPr eaLnBrk="1" hangingPunct="1">
              <a:buFontTx/>
              <a:buNone/>
            </a:pPr>
            <a:r>
              <a:rPr lang="en-US" b="1" dirty="0">
                <a:latin typeface="Arial" charset="0"/>
                <a:cs typeface="Arial" charset="0"/>
              </a:rPr>
              <a:t>1.</a:t>
            </a:r>
            <a:r>
              <a:rPr lang="en-US" b="1" baseline="0" dirty="0">
                <a:latin typeface="Arial" charset="0"/>
                <a:cs typeface="Arial" charset="0"/>
              </a:rPr>
              <a:t> </a:t>
            </a:r>
            <a:r>
              <a:rPr lang="en-US" dirty="0">
                <a:latin typeface="Arial" charset="0"/>
                <a:cs typeface="Arial" charset="0"/>
              </a:rPr>
              <a:t> Parents might argue that they don</a:t>
            </a:r>
            <a:r>
              <a:rPr lang="ja-JP" altLang="en-US" dirty="0">
                <a:latin typeface="Arial" charset="0"/>
                <a:cs typeface="Arial" charset="0"/>
              </a:rPr>
              <a:t>’</a:t>
            </a:r>
            <a:r>
              <a:rPr lang="en-US" altLang="ja-JP" dirty="0">
                <a:latin typeface="Arial" charset="0"/>
                <a:cs typeface="Arial" charset="0"/>
              </a:rPr>
              <a:t>t have time for Meta-Moments. What most people don</a:t>
            </a:r>
            <a:r>
              <a:rPr lang="ja-JP" altLang="en-US" dirty="0">
                <a:latin typeface="Arial" charset="0"/>
                <a:cs typeface="Arial" charset="0"/>
              </a:rPr>
              <a:t>’</a:t>
            </a:r>
            <a:r>
              <a:rPr lang="en-US" altLang="ja-JP" dirty="0">
                <a:latin typeface="Arial" charset="0"/>
                <a:cs typeface="Arial" charset="0"/>
              </a:rPr>
              <a:t>t realize is how much time they spend each day dealing with their own and others</a:t>
            </a:r>
            <a:r>
              <a:rPr lang="ja-JP" altLang="en-US" dirty="0">
                <a:latin typeface="Arial" charset="0"/>
                <a:cs typeface="Arial" charset="0"/>
              </a:rPr>
              <a:t>’</a:t>
            </a:r>
            <a:r>
              <a:rPr lang="en-US" altLang="ja-JP" dirty="0">
                <a:latin typeface="Arial" charset="0"/>
                <a:cs typeface="Arial" charset="0"/>
              </a:rPr>
              <a:t> emotions and picking up the pieces after an ineffective response.</a:t>
            </a:r>
          </a:p>
        </p:txBody>
      </p:sp>
    </p:spTree>
    <p:extLst>
      <p:ext uri="{BB962C8B-B14F-4D97-AF65-F5344CB8AC3E}">
        <p14:creationId xmlns:p14="http://schemas.microsoft.com/office/powerpoint/2010/main" val="32213515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1/20/2019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fX1NefGeRQ" TargetMode="External"/><Relationship Id="rId2" Type="http://schemas.openxmlformats.org/officeDocument/2006/relationships/slideLayout" Target="../slideLayouts/slideLayout7.xml"/><Relationship Id="rId1" Type="http://schemas.openxmlformats.org/officeDocument/2006/relationships/video" Target="https://www.youtube.com/embed/RfX1NefGeRQ"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pFkRbUKy19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Y-03SlTmRI&amp;index=8&amp;list=PLQFNh9ec4l-sx8fyXyC9iZdLSDdsEUny6" TargetMode="External"/><Relationship Id="rId2" Type="http://schemas.openxmlformats.org/officeDocument/2006/relationships/slideLayout" Target="../slideLayouts/slideLayout4.xml"/><Relationship Id="rId1" Type="http://schemas.openxmlformats.org/officeDocument/2006/relationships/video" Target="https://www.youtube.com/embed/1Y-03SlTmRI"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lmatters.weebly.com/uploads/1/2/0/5/120562389/ruler.mood_meter.meta_moment_worksheet.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fNnpsYATbQ"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hyperlink" Target="https://www.youtube.com/watch?v=t5jw3T3Jy70&amp;t=29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7ED51B-BE39-4957-897A-7CA5190D3EE0}"/>
              </a:ext>
            </a:extLst>
          </p:cNvPr>
          <p:cNvSpPr/>
          <p:nvPr/>
        </p:nvSpPr>
        <p:spPr>
          <a:xfrm>
            <a:off x="540324" y="-80050"/>
            <a:ext cx="10861965" cy="3785652"/>
          </a:xfrm>
          <a:prstGeom prst="rect">
            <a:avLst/>
          </a:prstGeom>
        </p:spPr>
        <p:txBody>
          <a:bodyPr wrap="square">
            <a:spAutoFit/>
          </a:bodyPr>
          <a:lstStyle/>
          <a:p>
            <a:pPr lvl="0" algn="ctr">
              <a:defRPr/>
            </a:pPr>
            <a:endParaRPr lang="en-US" sz="4800" kern="0" cap="all" spc="200" dirty="0">
              <a:solidFill>
                <a:schemeClr val="accent2"/>
              </a:solidFill>
              <a:latin typeface="Times New Roman" panose="02020603050405020304" pitchFamily="18" charset="0"/>
              <a:cs typeface="Times New Roman" panose="02020603050405020304" pitchFamily="18" charset="0"/>
            </a:endParaRPr>
          </a:p>
          <a:p>
            <a:pPr lvl="0" algn="ctr">
              <a:defRPr/>
            </a:pPr>
            <a:r>
              <a:rPr lang="en-US" sz="4800" kern="0" cap="all" spc="200" dirty="0">
                <a:latin typeface="Times New Roman" panose="02020603050405020304" pitchFamily="18" charset="0"/>
                <a:cs typeface="Times New Roman" panose="02020603050405020304" pitchFamily="18" charset="0"/>
              </a:rPr>
              <a:t>Self – Regulating emotions</a:t>
            </a:r>
          </a:p>
          <a:p>
            <a:pPr lvl="0" algn="ctr">
              <a:defRPr/>
            </a:pPr>
            <a:r>
              <a:rPr lang="en-US" sz="4800" kern="0" cap="all" spc="200" dirty="0">
                <a:latin typeface="Times New Roman" panose="02020603050405020304" pitchFamily="18" charset="0"/>
                <a:cs typeface="Times New Roman" panose="02020603050405020304" pitchFamily="18" charset="0"/>
              </a:rPr>
              <a:t>Meta – Moment Tool</a:t>
            </a:r>
          </a:p>
          <a:p>
            <a:pPr lvl="0" algn="ctr">
              <a:defRPr/>
            </a:pPr>
            <a:endParaRPr lang="en-US" sz="4800" kern="0" cap="all" spc="200" dirty="0">
              <a:solidFill>
                <a:schemeClr val="accent2"/>
              </a:solidFill>
              <a:latin typeface="Times New Roman" panose="02020603050405020304" pitchFamily="18" charset="0"/>
              <a:cs typeface="Times New Roman" panose="02020603050405020304" pitchFamily="18" charset="0"/>
            </a:endParaRPr>
          </a:p>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*Lessons for 1/22 – 1/25</a:t>
            </a:r>
            <a:endParaRPr lang="en-US" sz="4800" kern="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5ED5-55F1-4AC9-95AC-2FF2F6FCB94C}"/>
              </a:ext>
            </a:extLst>
          </p:cNvPr>
          <p:cNvSpPr/>
          <p:nvPr/>
        </p:nvSpPr>
        <p:spPr>
          <a:xfrm>
            <a:off x="3390955" y="6211669"/>
            <a:ext cx="4966744" cy="646331"/>
          </a:xfrm>
          <a:prstGeom prst="rect">
            <a:avLst/>
          </a:prstGeom>
        </p:spPr>
        <p:txBody>
          <a:bodyPr wrap="none">
            <a:spAutoFit/>
          </a:bodyPr>
          <a:lstStyle/>
          <a:p>
            <a:r>
              <a:rPr lang="en-US" dirty="0">
                <a:hlinkClick r:id="rId3"/>
              </a:rPr>
              <a:t>https://www.youtube.com/watch?v=RfX1NefGeRQ</a:t>
            </a:r>
            <a:endParaRPr lang="en-US" dirty="0"/>
          </a:p>
          <a:p>
            <a:endParaRPr lang="en-US" dirty="0"/>
          </a:p>
        </p:txBody>
      </p:sp>
      <p:pic>
        <p:nvPicPr>
          <p:cNvPr id="3" name="Online Media 2">
            <a:hlinkClick r:id="" action="ppaction://media"/>
            <a:extLst>
              <a:ext uri="{FF2B5EF4-FFF2-40B4-BE49-F238E27FC236}">
                <a16:creationId xmlns:a16="http://schemas.microsoft.com/office/drawing/2014/main" id="{2415249F-0248-45FD-BD11-C390D509F174}"/>
              </a:ext>
            </a:extLst>
          </p:cNvPr>
          <p:cNvPicPr>
            <a:picLocks noRot="1" noChangeAspect="1"/>
          </p:cNvPicPr>
          <p:nvPr>
            <a:videoFile r:link="rId1"/>
          </p:nvPr>
        </p:nvPicPr>
        <p:blipFill>
          <a:blip r:embed="rId4"/>
          <a:stretch>
            <a:fillRect/>
          </a:stretch>
        </p:blipFill>
        <p:spPr>
          <a:xfrm>
            <a:off x="1422400" y="1384300"/>
            <a:ext cx="8442036" cy="4748645"/>
          </a:xfrm>
          <a:prstGeom prst="rect">
            <a:avLst/>
          </a:prstGeom>
        </p:spPr>
      </p:pic>
      <p:sp>
        <p:nvSpPr>
          <p:cNvPr id="4" name="TextBox 3">
            <a:extLst>
              <a:ext uri="{FF2B5EF4-FFF2-40B4-BE49-F238E27FC236}">
                <a16:creationId xmlns:a16="http://schemas.microsoft.com/office/drawing/2014/main" id="{F7E36C96-1084-4256-8DE9-32DF5D5BD7F8}"/>
              </a:ext>
            </a:extLst>
          </p:cNvPr>
          <p:cNvSpPr txBox="1"/>
          <p:nvPr/>
        </p:nvSpPr>
        <p:spPr>
          <a:xfrm>
            <a:off x="3753051" y="382246"/>
            <a:ext cx="5109091" cy="923330"/>
          </a:xfrm>
          <a:prstGeom prst="rect">
            <a:avLst/>
          </a:prstGeom>
          <a:noFill/>
        </p:spPr>
        <p:txBody>
          <a:bodyPr wrap="none" rtlCol="0">
            <a:spAutoFit/>
          </a:bodyPr>
          <a:lstStyle/>
          <a:p>
            <a:r>
              <a:rPr lang="en-US" sz="5400" dirty="0">
                <a:latin typeface="Century Schoolbook" panose="02040604050505020304" pitchFamily="18" charset="0"/>
              </a:rPr>
              <a:t>Meta - Moment</a:t>
            </a:r>
          </a:p>
        </p:txBody>
      </p:sp>
    </p:spTree>
    <p:extLst>
      <p:ext uri="{BB962C8B-B14F-4D97-AF65-F5344CB8AC3E}">
        <p14:creationId xmlns:p14="http://schemas.microsoft.com/office/powerpoint/2010/main" val="213488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Meta-Moment-2012-POWERPOINT.png"/>
          <p:cNvPicPr>
            <a:picLocks noGrp="1" noChangeAspect="1"/>
          </p:cNvPicPr>
          <p:nvPr>
            <p:ph idx="1"/>
          </p:nvPr>
        </p:nvPicPr>
        <p:blipFill>
          <a:blip r:embed="rId3" cstate="email">
            <a:extLst>
              <a:ext uri="{28A0092B-C50C-407E-A947-70E740481C1C}">
                <a14:useLocalDpi xmlns:a14="http://schemas.microsoft.com/office/drawing/2010/main" val="0"/>
              </a:ext>
            </a:extLst>
          </a:blip>
          <a:srcRect l="131" r="82"/>
          <a:stretch>
            <a:fillRect/>
          </a:stretch>
        </p:blipFill>
        <p:spPr>
          <a:xfrm>
            <a:off x="129310" y="360219"/>
            <a:ext cx="7869382" cy="5913564"/>
          </a:xfrm>
        </p:spPr>
      </p:pic>
      <p:sp>
        <p:nvSpPr>
          <p:cNvPr id="8" name="Rectangle 7">
            <a:extLst>
              <a:ext uri="{FF2B5EF4-FFF2-40B4-BE49-F238E27FC236}">
                <a16:creationId xmlns:a16="http://schemas.microsoft.com/office/drawing/2014/main" id="{FBD35B3D-9F97-4F46-9482-CF9016E1803A}"/>
              </a:ext>
            </a:extLst>
          </p:cNvPr>
          <p:cNvSpPr/>
          <p:nvPr/>
        </p:nvSpPr>
        <p:spPr>
          <a:xfrm>
            <a:off x="8128000" y="1311563"/>
            <a:ext cx="3823854" cy="3713517"/>
          </a:xfrm>
          <a:prstGeom prst="rect">
            <a:avLst/>
          </a:prstGeom>
        </p:spPr>
        <p:txBody>
          <a:bodyPr wrap="square">
            <a:spAutoFit/>
          </a:bodyPr>
          <a:lstStyle/>
          <a:p>
            <a:pPr lvl="0">
              <a:lnSpc>
                <a:spcPct val="110000"/>
              </a:lnSpc>
              <a:buClr>
                <a:schemeClr val="dk1"/>
              </a:buClr>
            </a:pPr>
            <a:r>
              <a:rPr lang="en-US" sz="2400" dirty="0">
                <a:latin typeface="Century Schoolbook" panose="02040604050505020304" pitchFamily="18" charset="0"/>
                <a:ea typeface="Playfair Display"/>
                <a:cs typeface="Playfair Display"/>
                <a:sym typeface="Playfair Display"/>
              </a:rPr>
              <a:t>A </a:t>
            </a:r>
            <a:r>
              <a:rPr lang="en-US" sz="2400" dirty="0">
                <a:highlight>
                  <a:srgbClr val="FFFF00"/>
                </a:highlight>
                <a:latin typeface="Century Schoolbook" panose="02040604050505020304" pitchFamily="18" charset="0"/>
                <a:ea typeface="Playfair Display"/>
                <a:cs typeface="Playfair Display"/>
                <a:sym typeface="Playfair Display"/>
              </a:rPr>
              <a:t>meta-moment</a:t>
            </a:r>
            <a:r>
              <a:rPr lang="en-US" sz="2400" dirty="0">
                <a:latin typeface="Century Schoolbook" panose="02040604050505020304" pitchFamily="18" charset="0"/>
                <a:ea typeface="Playfair Display"/>
                <a:cs typeface="Playfair Display"/>
                <a:sym typeface="Playfair Display"/>
              </a:rPr>
              <a:t> is the process for prolonging and managing the “space in time” between an emotional stimulus and response in order to promote</a:t>
            </a:r>
            <a:r>
              <a:rPr lang="en-US" sz="2400" dirty="0">
                <a:solidFill>
                  <a:schemeClr val="dk1"/>
                </a:solidFill>
                <a:latin typeface="Century Schoolbook" panose="02040604050505020304" pitchFamily="18" charset="0"/>
                <a:ea typeface="Playfair Display"/>
                <a:cs typeface="Playfair Display"/>
                <a:sym typeface="Playfair Display"/>
              </a:rPr>
              <a:t> </a:t>
            </a:r>
            <a:r>
              <a:rPr lang="en-US" sz="2400" dirty="0">
                <a:latin typeface="Century Schoolbook" panose="02040604050505020304" pitchFamily="18" charset="0"/>
                <a:ea typeface="Playfair Display"/>
                <a:cs typeface="Playfair Display"/>
                <a:sym typeface="Playfair Display"/>
              </a:rPr>
              <a:t>personal well-being and both academic and professional growth.</a:t>
            </a:r>
          </a:p>
        </p:txBody>
      </p:sp>
    </p:spTree>
    <p:extLst>
      <p:ext uri="{BB962C8B-B14F-4D97-AF65-F5344CB8AC3E}">
        <p14:creationId xmlns:p14="http://schemas.microsoft.com/office/powerpoint/2010/main" val="32757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60418"/>
                                        </p:tgtEl>
                                        <p:attrNameLst>
                                          <p:attrName>style.color</p:attrName>
                                        </p:attrNameLst>
                                      </p:cBhvr>
                                      <p:to>
                                        <a:schemeClr val="bg1"/>
                                      </p:to>
                                    </p:animClr>
                                    <p:animClr clrSpc="rgb" dir="cw">
                                      <p:cBhvr>
                                        <p:cTn id="7" dur="250" autoRev="1" fill="remove"/>
                                        <p:tgtEl>
                                          <p:spTgt spid="60418"/>
                                        </p:tgtEl>
                                        <p:attrNameLst>
                                          <p:attrName>fillcolor</p:attrName>
                                        </p:attrNameLst>
                                      </p:cBhvr>
                                      <p:to>
                                        <a:schemeClr val="bg1"/>
                                      </p:to>
                                    </p:animClr>
                                    <p:set>
                                      <p:cBhvr>
                                        <p:cTn id="8" dur="250" autoRev="1" fill="remove"/>
                                        <p:tgtEl>
                                          <p:spTgt spid="60418"/>
                                        </p:tgtEl>
                                        <p:attrNameLst>
                                          <p:attrName>fill.type</p:attrName>
                                        </p:attrNameLst>
                                      </p:cBhvr>
                                      <p:to>
                                        <p:strVal val="solid"/>
                                      </p:to>
                                    </p:set>
                                    <p:set>
                                      <p:cBhvr>
                                        <p:cTn id="9" dur="250" autoRev="1" fill="remove"/>
                                        <p:tgtEl>
                                          <p:spTgt spid="604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407AB-8B61-4F88-B4F7-7EC5FF963271}"/>
              </a:ext>
            </a:extLst>
          </p:cNvPr>
          <p:cNvSpPr txBox="1"/>
          <p:nvPr/>
        </p:nvSpPr>
        <p:spPr>
          <a:xfrm>
            <a:off x="2124363" y="221672"/>
            <a:ext cx="8545929" cy="923330"/>
          </a:xfrm>
          <a:prstGeom prst="rect">
            <a:avLst/>
          </a:prstGeom>
          <a:noFill/>
        </p:spPr>
        <p:txBody>
          <a:bodyPr wrap="none" rtlCol="0">
            <a:spAutoFit/>
          </a:bodyPr>
          <a:lstStyle/>
          <a:p>
            <a:r>
              <a:rPr lang="en-US" sz="5400" dirty="0">
                <a:latin typeface="Century Schoolbook" panose="02040604050505020304" pitchFamily="18" charset="0"/>
              </a:rPr>
              <a:t>Meta – Moment in Action </a:t>
            </a:r>
          </a:p>
        </p:txBody>
      </p:sp>
      <p:sp>
        <p:nvSpPr>
          <p:cNvPr id="3" name="TextBox 2">
            <a:extLst>
              <a:ext uri="{FF2B5EF4-FFF2-40B4-BE49-F238E27FC236}">
                <a16:creationId xmlns:a16="http://schemas.microsoft.com/office/drawing/2014/main" id="{8AFE5275-AC86-44A8-BFEE-C46D02E99F62}"/>
              </a:ext>
            </a:extLst>
          </p:cNvPr>
          <p:cNvSpPr txBox="1"/>
          <p:nvPr/>
        </p:nvSpPr>
        <p:spPr>
          <a:xfrm>
            <a:off x="1080042" y="1373349"/>
            <a:ext cx="10502357" cy="5262979"/>
          </a:xfrm>
          <a:prstGeom prst="rect">
            <a:avLst/>
          </a:prstGeom>
          <a:noFill/>
        </p:spPr>
        <p:txBody>
          <a:bodyPr wrap="square" rtlCol="0">
            <a:spAutoFit/>
          </a:bodyPr>
          <a:lstStyle/>
          <a:p>
            <a:r>
              <a:rPr lang="en-US" sz="2400" dirty="0">
                <a:latin typeface="Century Schoolbook" panose="02040604050505020304" pitchFamily="18" charset="0"/>
              </a:rPr>
              <a:t>1. Watch the video below</a:t>
            </a: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r>
              <a:rPr lang="en-US" sz="2400" dirty="0">
                <a:latin typeface="Century Schoolbook" panose="02040604050505020304" pitchFamily="18" charset="0"/>
              </a:rPr>
              <a:t>2. Identify all Meta – Moment steps in the video</a:t>
            </a:r>
          </a:p>
        </p:txBody>
      </p:sp>
      <p:pic>
        <p:nvPicPr>
          <p:cNvPr id="4" name="Online Media 3">
            <a:hlinkClick r:id="" action="ppaction://media"/>
            <a:extLst>
              <a:ext uri="{FF2B5EF4-FFF2-40B4-BE49-F238E27FC236}">
                <a16:creationId xmlns:a16="http://schemas.microsoft.com/office/drawing/2014/main" id="{DBB59E98-B7CC-4C3D-B748-E3C4AA4BF3F6}"/>
              </a:ext>
            </a:extLst>
          </p:cNvPr>
          <p:cNvPicPr>
            <a:picLocks noRot="1" noChangeAspect="1"/>
          </p:cNvPicPr>
          <p:nvPr>
            <a:videoFile r:link="rId1"/>
          </p:nvPr>
        </p:nvPicPr>
        <p:blipFill>
          <a:blip r:embed="rId3"/>
          <a:stretch>
            <a:fillRect/>
          </a:stretch>
        </p:blipFill>
        <p:spPr>
          <a:xfrm>
            <a:off x="2456873" y="1975191"/>
            <a:ext cx="7075054" cy="3979718"/>
          </a:xfrm>
          <a:prstGeom prst="rect">
            <a:avLst/>
          </a:prstGeom>
        </p:spPr>
      </p:pic>
    </p:spTree>
    <p:extLst>
      <p:ext uri="{BB962C8B-B14F-4D97-AF65-F5344CB8AC3E}">
        <p14:creationId xmlns:p14="http://schemas.microsoft.com/office/powerpoint/2010/main" val="107029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Friday</a:t>
            </a: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latin typeface="Arial Bold" charset="0"/>
                <a:ea typeface="ヒラギノ角ゴ ProN W6" charset="0"/>
                <a:cs typeface="ヒラギノ角ゴ ProN W6" charset="0"/>
              </a:rPr>
              <a:t>S</a:t>
            </a:r>
            <a:r>
              <a:rPr lang="en-US" sz="2250" dirty="0">
                <a:latin typeface="Arial Bold" charset="0"/>
                <a:ea typeface="ヒラギノ角ゴ ProN W6" charset="0"/>
                <a:cs typeface="ヒラギノ角ゴ ProN W6" charset="0"/>
              </a:rPr>
              <a:t>TEP</a:t>
            </a:r>
            <a:r>
              <a:rPr lang="en-US" dirty="0">
                <a:latin typeface="Arial Bold" charset="0"/>
                <a:ea typeface="ヒラギノ角ゴ ProN W6" charset="0"/>
                <a:cs typeface="ヒラギノ角ゴ ProN W6" charset="0"/>
              </a:rPr>
              <a:t> 1: S</a:t>
            </a:r>
            <a:r>
              <a:rPr lang="en-US" sz="2250" dirty="0">
                <a:latin typeface="Arial Bold" charset="0"/>
                <a:ea typeface="ヒラギノ角ゴ ProN W6" charset="0"/>
                <a:cs typeface="ヒラギノ角ゴ ProN W6" charset="0"/>
              </a:rPr>
              <a:t>OMETHING</a:t>
            </a:r>
            <a:r>
              <a:rPr lang="en-US" dirty="0">
                <a:latin typeface="Arial Bold" charset="0"/>
                <a:ea typeface="ヒラギノ角ゴ ProN W6" charset="0"/>
                <a:cs typeface="ヒラギノ角ゴ ProN W6" charset="0"/>
              </a:rPr>
              <a:t> H</a:t>
            </a:r>
            <a:r>
              <a:rPr lang="en-US" sz="2250" dirty="0">
                <a:latin typeface="Arial Bold" charset="0"/>
                <a:ea typeface="ヒラギノ角ゴ ProN W6" charset="0"/>
                <a:cs typeface="ヒラギノ角ゴ ProN W6" charset="0"/>
              </a:rPr>
              <a:t>APPENS</a:t>
            </a:r>
          </a:p>
        </p:txBody>
      </p:sp>
      <p:sp>
        <p:nvSpPr>
          <p:cNvPr id="61443" name="Text Placeholder 2"/>
          <p:cNvSpPr>
            <a:spLocks noGrp="1"/>
          </p:cNvSpPr>
          <p:nvPr>
            <p:ph idx="1"/>
          </p:nvPr>
        </p:nvSpPr>
        <p:spPr>
          <a:xfrm>
            <a:off x="1179947" y="1690688"/>
            <a:ext cx="9436894" cy="3603129"/>
          </a:xfrm>
        </p:spPr>
        <p:txBody>
          <a:bodyPr/>
          <a:lstStyle/>
          <a:p>
            <a:pPr algn="ctr">
              <a:defRPr/>
            </a:pPr>
            <a:r>
              <a:rPr lang="en-US" sz="2400" dirty="0">
                <a:latin typeface="Century Schoolbook" panose="02040604050505020304" pitchFamily="18" charset="0"/>
                <a:ea typeface="ＭＳ Ｐゴシック" charset="0"/>
                <a:cs typeface="Arial"/>
              </a:rPr>
              <a:t>Something</a:t>
            </a:r>
            <a:r>
              <a:rPr lang="en-US" sz="2400" b="1" dirty="0">
                <a:latin typeface="Century Schoolbook" panose="02040604050505020304" pitchFamily="18" charset="0"/>
                <a:ea typeface="ＭＳ Ｐゴシック" charset="0"/>
                <a:cs typeface="Arial"/>
              </a:rPr>
              <a:t> real</a:t>
            </a:r>
            <a:r>
              <a:rPr lang="en-US" sz="2400" dirty="0">
                <a:latin typeface="Century Schoolbook" panose="02040604050505020304" pitchFamily="18" charset="0"/>
                <a:ea typeface="ＭＳ Ｐゴシック" charset="0"/>
                <a:cs typeface="Arial"/>
              </a:rPr>
              <a:t> or </a:t>
            </a:r>
            <a:r>
              <a:rPr lang="en-US" sz="2400" b="1" dirty="0">
                <a:latin typeface="Century Schoolbook" panose="02040604050505020304" pitchFamily="18" charset="0"/>
                <a:ea typeface="ＭＳ Ｐゴシック" charset="0"/>
                <a:cs typeface="Arial"/>
              </a:rPr>
              <a:t>imagined</a:t>
            </a:r>
            <a:r>
              <a:rPr lang="en-US" sz="2400" dirty="0">
                <a:latin typeface="Century Schoolbook" panose="02040604050505020304" pitchFamily="18" charset="0"/>
                <a:ea typeface="ＭＳ Ｐゴシック" charset="0"/>
                <a:cs typeface="Arial"/>
              </a:rPr>
              <a:t> </a:t>
            </a:r>
            <a:r>
              <a:rPr lang="en-US" sz="2400" b="1" dirty="0">
                <a:latin typeface="Century Schoolbook" panose="02040604050505020304" pitchFamily="18" charset="0"/>
                <a:ea typeface="ＭＳ Ｐゴシック" charset="0"/>
                <a:cs typeface="Arial"/>
              </a:rPr>
              <a:t>triggers</a:t>
            </a:r>
            <a:r>
              <a:rPr lang="en-US" sz="2400" dirty="0">
                <a:latin typeface="Century Schoolbook" panose="02040604050505020304" pitchFamily="18" charset="0"/>
                <a:ea typeface="ＭＳ Ｐゴシック" charset="0"/>
                <a:cs typeface="Arial"/>
              </a:rPr>
              <a:t> an emotional experience</a:t>
            </a:r>
          </a:p>
        </p:txBody>
      </p:sp>
      <p:pic>
        <p:nvPicPr>
          <p:cNvPr id="31747" name="Picture 4" descr="1. something_happen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8088" y="2690452"/>
            <a:ext cx="3329025" cy="2961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8" name="Picture 4" descr="2. sens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1225" y="2682939"/>
            <a:ext cx="3337471" cy="2968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ight Arrow 2"/>
          <p:cNvSpPr/>
          <p:nvPr/>
        </p:nvSpPr>
        <p:spPr>
          <a:xfrm>
            <a:off x="5527848" y="3643313"/>
            <a:ext cx="1211089" cy="1004590"/>
          </a:xfrm>
          <a:prstGeom prst="rightArrow">
            <a:avLst/>
          </a:prstGeom>
          <a:solidFill>
            <a:srgbClr val="FF000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sz="1266"/>
          </a:p>
        </p:txBody>
      </p:sp>
      <p:sp>
        <p:nvSpPr>
          <p:cNvPr id="2" name="Rectangle 1"/>
          <p:cNvSpPr/>
          <p:nvPr/>
        </p:nvSpPr>
        <p:spPr>
          <a:xfrm>
            <a:off x="2071577" y="5786438"/>
            <a:ext cx="3329024" cy="351956"/>
          </a:xfrm>
          <a:prstGeom prst="rect">
            <a:avLst/>
          </a:prstGeom>
        </p:spPr>
        <p:txBody>
          <a:bodyPr wrap="square">
            <a:spAutoFit/>
          </a:bodyPr>
          <a:lstStyle/>
          <a:p>
            <a:pPr marL="241093" indent="-241093" algn="ctr" eaLnBrk="0" hangingPunct="0">
              <a:spcBef>
                <a:spcPts val="1687"/>
              </a:spcBef>
              <a:defRPr/>
            </a:pPr>
            <a:r>
              <a:rPr lang="en-US" sz="1687" kern="0" dirty="0">
                <a:solidFill>
                  <a:srgbClr val="343434"/>
                </a:solidFill>
                <a:latin typeface="Arial"/>
                <a:ea typeface="ＭＳ Ｐゴシック" charset="0"/>
                <a:cs typeface="Arial"/>
                <a:sym typeface="Arial Bold" charset="0"/>
              </a:rPr>
              <a:t>(</a:t>
            </a:r>
            <a:r>
              <a:rPr lang="en-US" sz="1687" kern="0" dirty="0">
                <a:solidFill>
                  <a:srgbClr val="343434"/>
                </a:solidFill>
                <a:latin typeface="Century Schoolbook" panose="02040604050505020304" pitchFamily="18" charset="0"/>
                <a:ea typeface="ＭＳ Ｐゴシック" charset="0"/>
                <a:cs typeface="Arial"/>
                <a:sym typeface="Arial Bold" charset="0"/>
              </a:rPr>
              <a:t>thought, person, place, event</a:t>
            </a:r>
            <a:r>
              <a:rPr lang="en-US" sz="1687" kern="0" dirty="0">
                <a:solidFill>
                  <a:srgbClr val="343434"/>
                </a:solidFill>
                <a:latin typeface="Arial"/>
                <a:ea typeface="ＭＳ Ｐゴシック" charset="0"/>
                <a:cs typeface="Arial"/>
                <a:sym typeface="Arial Bold" charset="0"/>
              </a:rPr>
              <a:t>)</a:t>
            </a:r>
          </a:p>
        </p:txBody>
      </p:sp>
    </p:spTree>
    <p:extLst>
      <p:ext uri="{BB962C8B-B14F-4D97-AF65-F5344CB8AC3E}">
        <p14:creationId xmlns:p14="http://schemas.microsoft.com/office/powerpoint/2010/main" val="205926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0818" y="7077"/>
            <a:ext cx="10515600" cy="1325563"/>
          </a:xfrm>
        </p:spPr>
        <p:txBody>
          <a:bodyPr/>
          <a:lstStyle/>
          <a:p>
            <a:pPr>
              <a:defRPr/>
            </a:pPr>
            <a:r>
              <a:rPr lang="en-US" dirty="0">
                <a:latin typeface="Arial Bold" charset="0"/>
                <a:ea typeface="ヒラギノ角ゴ ProN W6" charset="0"/>
                <a:cs typeface="ヒラギノ角ゴ ProN W6" charset="0"/>
              </a:rPr>
              <a:t>S</a:t>
            </a:r>
            <a:r>
              <a:rPr lang="en-US" sz="2250" dirty="0">
                <a:latin typeface="Arial Bold" charset="0"/>
                <a:ea typeface="ヒラギノ角ゴ ProN W6" charset="0"/>
                <a:cs typeface="ヒラギノ角ゴ ProN W6" charset="0"/>
              </a:rPr>
              <a:t>TEP</a:t>
            </a:r>
            <a:r>
              <a:rPr lang="en-US" dirty="0">
                <a:latin typeface="Arial Bold" charset="0"/>
                <a:ea typeface="ヒラギノ角ゴ ProN W6" charset="0"/>
                <a:cs typeface="ヒラギノ角ゴ ProN W6" charset="0"/>
              </a:rPr>
              <a:t> 2: S</a:t>
            </a:r>
            <a:r>
              <a:rPr lang="en-US" sz="2250" dirty="0">
                <a:latin typeface="Arial Bold" charset="0"/>
                <a:ea typeface="ヒラギノ角ゴ ProN W6" charset="0"/>
                <a:cs typeface="ヒラギノ角ゴ ProN W6" charset="0"/>
              </a:rPr>
              <a:t>ENSE</a:t>
            </a:r>
          </a:p>
        </p:txBody>
      </p:sp>
      <p:sp>
        <p:nvSpPr>
          <p:cNvPr id="62467" name="Text Placeholder 2"/>
          <p:cNvSpPr>
            <a:spLocks noGrp="1"/>
          </p:cNvSpPr>
          <p:nvPr>
            <p:ph idx="1"/>
          </p:nvPr>
        </p:nvSpPr>
        <p:spPr>
          <a:xfrm>
            <a:off x="646545" y="1105805"/>
            <a:ext cx="6658426" cy="4232672"/>
          </a:xfrm>
        </p:spPr>
        <p:txBody>
          <a:bodyPr/>
          <a:lstStyle/>
          <a:p>
            <a:pPr marL="0" indent="0">
              <a:buNone/>
              <a:defRPr/>
            </a:pPr>
            <a:r>
              <a:rPr lang="en-US" sz="2601" b="1" dirty="0">
                <a:latin typeface="Century Schoolbook" panose="02040604050505020304" pitchFamily="18" charset="0"/>
                <a:ea typeface="ＭＳ Ｐゴシック" charset="0"/>
                <a:cs typeface="Arial"/>
              </a:rPr>
              <a:t>You sense the shifts in:</a:t>
            </a:r>
          </a:p>
          <a:p>
            <a:pPr marL="321457" indent="-321457">
              <a:buFont typeface="Arial"/>
              <a:buChar char="•"/>
              <a:defRPr/>
            </a:pPr>
            <a:r>
              <a:rPr lang="en-US" sz="2391" dirty="0">
                <a:latin typeface="Century Schoolbook" panose="02040604050505020304" pitchFamily="18" charset="0"/>
                <a:ea typeface="ヒラギノ角ゴ ProN W6" charset="0"/>
                <a:cs typeface="Arial"/>
              </a:rPr>
              <a:t>How you are thinking </a:t>
            </a:r>
          </a:p>
          <a:p>
            <a:pPr marL="1121557" lvl="2" indent="-342900">
              <a:buFont typeface="Wingdings" panose="05000000000000000000" pitchFamily="2" charset="2"/>
              <a:buChar char="ü"/>
              <a:defRPr/>
            </a:pPr>
            <a:r>
              <a:rPr lang="ja-JP" altLang="en-US" i="1" dirty="0">
                <a:latin typeface="Century Schoolbook" panose="02040604050505020304" pitchFamily="18" charset="0"/>
                <a:ea typeface="ＭＳ Ｐゴシック" charset="0"/>
                <a:cs typeface="Arial"/>
              </a:rPr>
              <a:t>“</a:t>
            </a:r>
            <a:r>
              <a:rPr lang="en-US" altLang="ja-JP" i="1" dirty="0">
                <a:latin typeface="Century Schoolbook" panose="02040604050505020304" pitchFamily="18" charset="0"/>
                <a:ea typeface="ＭＳ Ｐゴシック" charset="0"/>
                <a:cs typeface="Arial"/>
              </a:rPr>
              <a:t>They are all judging me.</a:t>
            </a:r>
            <a:r>
              <a:rPr lang="ja-JP" altLang="en-US" i="1" dirty="0">
                <a:latin typeface="Century Schoolbook" panose="02040604050505020304" pitchFamily="18" charset="0"/>
                <a:ea typeface="ＭＳ Ｐゴシック" charset="0"/>
                <a:cs typeface="Arial"/>
              </a:rPr>
              <a:t>”</a:t>
            </a:r>
            <a:endParaRPr lang="en-US" altLang="ja-JP" i="1" dirty="0">
              <a:latin typeface="Century Schoolbook" panose="02040604050505020304" pitchFamily="18" charset="0"/>
              <a:ea typeface="ＭＳ Ｐゴシック" charset="0"/>
              <a:cs typeface="Arial"/>
            </a:endParaRPr>
          </a:p>
          <a:p>
            <a:pPr marL="321457" lvl="1" indent="0">
              <a:buNone/>
              <a:defRPr/>
            </a:pPr>
            <a:endParaRPr lang="en-US" altLang="ja-JP" sz="1969" i="1" dirty="0">
              <a:latin typeface="Century Schoolbook" panose="02040604050505020304" pitchFamily="18" charset="0"/>
              <a:ea typeface="ＭＳ Ｐゴシック" charset="0"/>
              <a:cs typeface="Arial"/>
            </a:endParaRPr>
          </a:p>
          <a:p>
            <a:pPr marL="321457" indent="-321457">
              <a:buFont typeface="Arial"/>
              <a:buChar char="•"/>
              <a:defRPr/>
            </a:pPr>
            <a:r>
              <a:rPr lang="en-US" sz="2391" dirty="0">
                <a:latin typeface="Century Schoolbook" panose="02040604050505020304" pitchFamily="18" charset="0"/>
                <a:ea typeface="ヒラギノ角ゴ ProN W6" charset="0"/>
                <a:cs typeface="Arial"/>
              </a:rPr>
              <a:t>How your body feels on the inside </a:t>
            </a:r>
          </a:p>
          <a:p>
            <a:pPr marL="1081375" lvl="2" indent="-342900">
              <a:buFont typeface="Wingdings" panose="05000000000000000000" pitchFamily="2" charset="2"/>
              <a:buChar char="ü"/>
              <a:defRPr/>
            </a:pPr>
            <a:r>
              <a:rPr lang="en-US" i="1" dirty="0">
                <a:latin typeface="Century Schoolbook" panose="02040604050505020304" pitchFamily="18" charset="0"/>
                <a:cs typeface="Arial"/>
              </a:rPr>
              <a:t>Racing heart, tension</a:t>
            </a:r>
          </a:p>
          <a:p>
            <a:pPr marL="281275" lvl="1" indent="0">
              <a:buNone/>
              <a:defRPr/>
            </a:pPr>
            <a:endParaRPr lang="en-US" sz="1969" i="1" dirty="0">
              <a:latin typeface="Century Schoolbook" panose="02040604050505020304" pitchFamily="18" charset="0"/>
              <a:cs typeface="Arial"/>
            </a:endParaRPr>
          </a:p>
          <a:p>
            <a:pPr marL="321457" indent="-321457">
              <a:buFont typeface="Arial"/>
              <a:buChar char="•"/>
              <a:defRPr/>
            </a:pPr>
            <a:r>
              <a:rPr lang="en-US" sz="2391" dirty="0">
                <a:latin typeface="Century Schoolbook" panose="02040604050505020304" pitchFamily="18" charset="0"/>
                <a:ea typeface="ヒラギノ角ゴ ProN W6" charset="0"/>
                <a:cs typeface="Arial"/>
              </a:rPr>
              <a:t>Your facial expressions, posture, and voice</a:t>
            </a:r>
          </a:p>
          <a:p>
            <a:pPr marL="1081375" lvl="2" indent="-342900">
              <a:buFont typeface="Wingdings" panose="05000000000000000000" pitchFamily="2" charset="2"/>
              <a:buChar char="ü"/>
              <a:defRPr/>
            </a:pPr>
            <a:r>
              <a:rPr lang="en-US" i="1" dirty="0">
                <a:latin typeface="Century Schoolbook" panose="02040604050505020304" pitchFamily="18" charset="0"/>
                <a:cs typeface="Arial"/>
              </a:rPr>
              <a:t>Furrowed eyebrows, clenched fist</a:t>
            </a:r>
            <a:endParaRPr lang="en-US" b="1" i="1" dirty="0">
              <a:latin typeface="Century Schoolbook" panose="02040604050505020304" pitchFamily="18" charset="0"/>
              <a:cs typeface="Arial"/>
            </a:endParaRPr>
          </a:p>
        </p:txBody>
      </p:sp>
      <p:pic>
        <p:nvPicPr>
          <p:cNvPr id="33795" name="Picture 4" descr="2. sen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97333" y="1294345"/>
            <a:ext cx="3291447" cy="2927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975624" y="6117829"/>
            <a:ext cx="8658694" cy="584775"/>
          </a:xfrm>
          <a:prstGeom prst="rect">
            <a:avLst/>
          </a:prstGeom>
          <a:noFill/>
        </p:spPr>
        <p:txBody>
          <a:bodyPr wrap="square" rtlCol="0">
            <a:spAutoFit/>
          </a:bodyPr>
          <a:lstStyle/>
          <a:p>
            <a:r>
              <a:rPr lang="en-US" sz="3200" dirty="0">
                <a:highlight>
                  <a:srgbClr val="FFFF00"/>
                </a:highlight>
                <a:latin typeface="Century Schoolbook" panose="02040604050505020304" pitchFamily="18" charset="0"/>
                <a:cs typeface="Arial"/>
              </a:rPr>
              <a:t>This is your cue to take a Meta-Moment!</a:t>
            </a:r>
          </a:p>
        </p:txBody>
      </p:sp>
      <p:pic>
        <p:nvPicPr>
          <p:cNvPr id="3" name="Picture 2">
            <a:extLst>
              <a:ext uri="{FF2B5EF4-FFF2-40B4-BE49-F238E27FC236}">
                <a16:creationId xmlns:a16="http://schemas.microsoft.com/office/drawing/2014/main" id="{C5963312-5A4F-4278-B982-EB8356799AC0}"/>
              </a:ext>
            </a:extLst>
          </p:cNvPr>
          <p:cNvPicPr>
            <a:picLocks noChangeAspect="1"/>
          </p:cNvPicPr>
          <p:nvPr/>
        </p:nvPicPr>
        <p:blipFill rotWithShape="1">
          <a:blip r:embed="rId4"/>
          <a:srcRect t="2894"/>
          <a:stretch/>
        </p:blipFill>
        <p:spPr>
          <a:xfrm>
            <a:off x="982267" y="4974291"/>
            <a:ext cx="1881006" cy="1728313"/>
          </a:xfrm>
          <a:prstGeom prst="rect">
            <a:avLst/>
          </a:prstGeom>
        </p:spPr>
      </p:pic>
    </p:spTree>
    <p:extLst>
      <p:ext uri="{BB962C8B-B14F-4D97-AF65-F5344CB8AC3E}">
        <p14:creationId xmlns:p14="http://schemas.microsoft.com/office/powerpoint/2010/main" val="39385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212437" y="210614"/>
            <a:ext cx="10515600" cy="1325563"/>
          </a:xfrm>
          <a:prstGeom prst="rect">
            <a:avLst/>
          </a:prstGeom>
        </p:spPr>
        <p:txBody>
          <a:bodyPr/>
          <a:lstStyle/>
          <a:p>
            <a:pPr>
              <a:defRPr/>
            </a:pPr>
            <a:r>
              <a:rPr lang="en-US" dirty="0">
                <a:latin typeface="Arial Bold" charset="0"/>
                <a:ea typeface="ヒラギノ角ゴ ProN W6" charset="0"/>
                <a:cs typeface="ヒラギノ角ゴ ProN W6" charset="0"/>
              </a:rPr>
              <a:t>S</a:t>
            </a:r>
            <a:r>
              <a:rPr lang="en-US" sz="2531" dirty="0">
                <a:latin typeface="Arial Bold" charset="0"/>
                <a:ea typeface="ヒラギノ角ゴ ProN W6" charset="0"/>
                <a:cs typeface="ヒラギノ角ゴ ProN W6" charset="0"/>
              </a:rPr>
              <a:t>TEP </a:t>
            </a:r>
            <a:r>
              <a:rPr lang="en-US" dirty="0">
                <a:latin typeface="Arial Bold" charset="0"/>
                <a:ea typeface="ヒラギノ角ゴ ProN W6" charset="0"/>
                <a:cs typeface="ヒラギノ角ゴ ProN W6" charset="0"/>
              </a:rPr>
              <a:t>4: S</a:t>
            </a:r>
            <a:r>
              <a:rPr lang="en-US" sz="2531" dirty="0">
                <a:latin typeface="Arial Bold" charset="0"/>
                <a:ea typeface="ヒラギノ角ゴ ProN W6" charset="0"/>
                <a:cs typeface="ヒラギノ角ゴ ProN W6" charset="0"/>
              </a:rPr>
              <a:t>EE</a:t>
            </a:r>
            <a:r>
              <a:rPr lang="en-US" dirty="0">
                <a:latin typeface="Arial Bold" charset="0"/>
                <a:ea typeface="ヒラギノ角ゴ ProN W6" charset="0"/>
                <a:cs typeface="ヒラギノ角ゴ ProN W6" charset="0"/>
              </a:rPr>
              <a:t> Y</a:t>
            </a:r>
            <a:r>
              <a:rPr lang="en-US" sz="2531" dirty="0">
                <a:latin typeface="Arial Bold" charset="0"/>
                <a:ea typeface="ヒラギノ角ゴ ProN W6" charset="0"/>
                <a:cs typeface="ヒラギノ角ゴ ProN W6" charset="0"/>
              </a:rPr>
              <a:t>OUR</a:t>
            </a:r>
            <a:r>
              <a:rPr lang="en-US" dirty="0">
                <a:latin typeface="Arial Bold" charset="0"/>
                <a:ea typeface="ヒラギノ角ゴ ProN W6" charset="0"/>
                <a:cs typeface="ヒラギノ角ゴ ProN W6" charset="0"/>
              </a:rPr>
              <a:t> B</a:t>
            </a:r>
            <a:r>
              <a:rPr lang="en-US" sz="2531" dirty="0">
                <a:latin typeface="Arial Bold" charset="0"/>
                <a:ea typeface="ヒラギノ角ゴ ProN W6" charset="0"/>
                <a:cs typeface="ヒラギノ角ゴ ProN W6" charset="0"/>
              </a:rPr>
              <a:t>EST</a:t>
            </a:r>
            <a:r>
              <a:rPr lang="en-US" dirty="0">
                <a:latin typeface="Arial Bold" charset="0"/>
                <a:ea typeface="ヒラギノ角ゴ ProN W6" charset="0"/>
                <a:cs typeface="ヒラギノ角ゴ ProN W6" charset="0"/>
              </a:rPr>
              <a:t> S</a:t>
            </a:r>
            <a:r>
              <a:rPr lang="en-US" sz="2531" dirty="0">
                <a:latin typeface="Arial Bold" charset="0"/>
                <a:ea typeface="ヒラギノ角ゴ ProN W6" charset="0"/>
                <a:cs typeface="ヒラギノ角ゴ ProN W6" charset="0"/>
              </a:rPr>
              <a:t>ELF</a:t>
            </a:r>
          </a:p>
        </p:txBody>
      </p:sp>
      <p:sp>
        <p:nvSpPr>
          <p:cNvPr id="68611" name="Text Placeholder 2"/>
          <p:cNvSpPr>
            <a:spLocks noGrp="1"/>
          </p:cNvSpPr>
          <p:nvPr>
            <p:ph idx="4294967295"/>
          </p:nvPr>
        </p:nvSpPr>
        <p:spPr>
          <a:xfrm>
            <a:off x="1463963" y="1196329"/>
            <a:ext cx="8572500" cy="1193800"/>
          </a:xfrm>
          <a:prstGeom prst="rect">
            <a:avLst/>
          </a:prstGeom>
        </p:spPr>
        <p:txBody>
          <a:bodyPr/>
          <a:lstStyle/>
          <a:p>
            <a:pPr marL="0" indent="0" algn="ctr">
              <a:buNone/>
              <a:defRPr/>
            </a:pPr>
            <a:r>
              <a:rPr lang="en-US" dirty="0">
                <a:latin typeface="Bookman Old Style" panose="02050604050505020204" pitchFamily="18" charset="0"/>
                <a:ea typeface="ＭＳ Ｐゴシック" charset="0"/>
                <a:cs typeface="Arial"/>
              </a:rPr>
              <a:t>Imagine your </a:t>
            </a:r>
            <a:r>
              <a:rPr lang="en-US" b="1" i="1" dirty="0">
                <a:latin typeface="Bookman Old Style" panose="02050604050505020204" pitchFamily="18" charset="0"/>
                <a:ea typeface="ＭＳ Ｐゴシック" charset="0"/>
                <a:cs typeface="Arial"/>
              </a:rPr>
              <a:t>best self</a:t>
            </a:r>
            <a:r>
              <a:rPr lang="en-US" i="1" dirty="0">
                <a:latin typeface="Bookman Old Style" panose="02050604050505020204" pitchFamily="18" charset="0"/>
                <a:ea typeface="ＭＳ Ｐゴシック" charset="0"/>
                <a:cs typeface="Arial"/>
              </a:rPr>
              <a:t>.   </a:t>
            </a:r>
          </a:p>
          <a:p>
            <a:pPr algn="ctr">
              <a:defRPr/>
            </a:pPr>
            <a:r>
              <a:rPr lang="en-US" sz="2180" i="1" dirty="0">
                <a:latin typeface="Bookman Old Style" panose="02050604050505020204" pitchFamily="18" charset="0"/>
                <a:ea typeface="ＭＳ Ｐゴシック" charset="0"/>
                <a:cs typeface="Arial"/>
              </a:rPr>
              <a:t>What qualities do you possess when you are at your best?</a:t>
            </a:r>
          </a:p>
          <a:p>
            <a:pPr algn="ctr">
              <a:defRPr/>
            </a:pPr>
            <a:endParaRPr lang="en-US" sz="2180" i="1" dirty="0">
              <a:latin typeface="Arial"/>
              <a:ea typeface="ＭＳ Ｐゴシック" charset="0"/>
              <a:cs typeface="Arial"/>
            </a:endParaRPr>
          </a:p>
          <a:p>
            <a:pPr algn="ctr">
              <a:defRPr/>
            </a:pPr>
            <a:endParaRPr lang="en-US" sz="2180" i="1" dirty="0">
              <a:latin typeface="Arial"/>
              <a:ea typeface="ＭＳ Ｐゴシック" charset="0"/>
              <a:cs typeface="Arial"/>
            </a:endParaRPr>
          </a:p>
          <a:p>
            <a:pPr algn="ctr">
              <a:defRPr/>
            </a:pPr>
            <a:endParaRPr lang="en-US" sz="2180" i="1" dirty="0">
              <a:latin typeface="Arial"/>
              <a:ea typeface="ＭＳ Ｐゴシック" charset="0"/>
              <a:cs typeface="Arial"/>
            </a:endParaRPr>
          </a:p>
          <a:p>
            <a:pPr algn="ctr">
              <a:defRPr/>
            </a:pPr>
            <a:endParaRPr lang="en-US" sz="2180" i="1" dirty="0">
              <a:latin typeface="Arial"/>
              <a:ea typeface="ＭＳ Ｐゴシック" charset="0"/>
              <a:cs typeface="Arial"/>
            </a:endParaRPr>
          </a:p>
          <a:p>
            <a:pPr algn="ctr">
              <a:defRPr/>
            </a:pPr>
            <a:endParaRPr lang="en-US" sz="2180" i="1" dirty="0">
              <a:latin typeface="Gill Sans"/>
              <a:ea typeface="ＭＳ Ｐゴシック" charset="0"/>
              <a:cs typeface="Gill Sans"/>
            </a:endParaRPr>
          </a:p>
          <a:p>
            <a:pPr algn="ctr">
              <a:defRPr/>
            </a:pPr>
            <a:endParaRPr lang="en-US" sz="492" i="1" dirty="0">
              <a:latin typeface="Gill Sans"/>
              <a:ea typeface="ＭＳ Ｐゴシック" charset="0"/>
              <a:cs typeface="Gill Sans"/>
            </a:endParaRPr>
          </a:p>
          <a:p>
            <a:pPr algn="ctr">
              <a:defRPr/>
            </a:pPr>
            <a:endParaRPr lang="en-US" sz="2180" b="1" dirty="0">
              <a:latin typeface="Arial"/>
              <a:ea typeface="ＭＳ Ｐゴシック" charset="0"/>
              <a:cs typeface="Arial"/>
            </a:endParaRPr>
          </a:p>
          <a:p>
            <a:pPr algn="ctr">
              <a:defRPr/>
            </a:pPr>
            <a:endParaRPr lang="en-US" sz="2180" i="1" dirty="0">
              <a:latin typeface="Arial"/>
              <a:ea typeface="ＭＳ Ｐゴシック" charset="0"/>
              <a:cs typeface="Arial"/>
            </a:endParaRPr>
          </a:p>
          <a:p>
            <a:pPr algn="ctr">
              <a:defRPr/>
            </a:pPr>
            <a:endParaRPr lang="en-US" sz="2180" i="1" dirty="0">
              <a:latin typeface="Gill Sans"/>
              <a:ea typeface="ＭＳ Ｐゴシック" charset="0"/>
              <a:cs typeface="Gill Sans"/>
            </a:endParaRPr>
          </a:p>
          <a:p>
            <a:pPr algn="ctr">
              <a:defRPr/>
            </a:pPr>
            <a:endParaRPr lang="en-US" sz="1969" b="1" dirty="0">
              <a:latin typeface="Gill Sans"/>
              <a:ea typeface="ＭＳ Ｐゴシック" charset="0"/>
              <a:cs typeface="Gill Sans"/>
            </a:endParaRPr>
          </a:p>
        </p:txBody>
      </p:sp>
      <p:pic>
        <p:nvPicPr>
          <p:cNvPr id="46083" name="Picture 4" descr="4. see_your_best_self.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3509" y="2314090"/>
            <a:ext cx="3124275" cy="2777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935266" y="2660935"/>
            <a:ext cx="4286250" cy="2375264"/>
          </a:xfrm>
          <a:prstGeom prst="rect">
            <a:avLst/>
          </a:prstGeom>
          <a:noFill/>
        </p:spPr>
        <p:txBody>
          <a:bodyPr wrap="square" lIns="91439" tIns="45719" rIns="91439" bIns="45719">
            <a:spAutoFit/>
          </a:bodyPr>
          <a:lstStyle/>
          <a:p>
            <a:pPr marL="457177" indent="-457177">
              <a:buFontTx/>
              <a:buAutoNum type="arabicPeriod"/>
              <a:defRPr/>
            </a:pPr>
            <a:r>
              <a:rPr lang="en-US" sz="2109" b="1" dirty="0">
                <a:solidFill>
                  <a:schemeClr val="accent1">
                    <a:lumMod val="75000"/>
                  </a:schemeClr>
                </a:solidFill>
                <a:latin typeface="Century Schoolbook" panose="02040604050505020304" pitchFamily="18" charset="0"/>
                <a:ea typeface="ＭＳ Ｐゴシック" pitchFamily="1" charset="-128"/>
                <a:cs typeface="Arial"/>
              </a:rPr>
              <a:t>Who you want to be</a:t>
            </a:r>
          </a:p>
          <a:p>
            <a:pPr algn="l">
              <a:defRPr/>
            </a:pPr>
            <a:endParaRPr lang="en-US" sz="2109" b="1" dirty="0">
              <a:solidFill>
                <a:schemeClr val="accent1">
                  <a:lumMod val="75000"/>
                </a:schemeClr>
              </a:solidFill>
              <a:latin typeface="Century Schoolbook" panose="02040604050505020304" pitchFamily="18" charset="0"/>
              <a:ea typeface="ＭＳ Ｐゴシック" pitchFamily="1" charset="-128"/>
              <a:cs typeface="Arial"/>
            </a:endParaRPr>
          </a:p>
          <a:p>
            <a:pPr marL="457177" indent="-457177">
              <a:buFontTx/>
              <a:buAutoNum type="arabicPeriod"/>
              <a:defRPr/>
            </a:pPr>
            <a:r>
              <a:rPr lang="en-US" sz="2109" b="1" dirty="0">
                <a:solidFill>
                  <a:schemeClr val="accent1">
                    <a:lumMod val="75000"/>
                  </a:schemeClr>
                </a:solidFill>
                <a:latin typeface="Century Schoolbook" panose="02040604050505020304" pitchFamily="18" charset="0"/>
                <a:ea typeface="ＭＳ Ｐゴシック" pitchFamily="1" charset="-128"/>
                <a:cs typeface="Arial"/>
              </a:rPr>
              <a:t>How you want others to see you (your reputation)</a:t>
            </a:r>
          </a:p>
          <a:p>
            <a:pPr algn="l">
              <a:defRPr/>
            </a:pPr>
            <a:endParaRPr lang="en-US" sz="2109" b="1" dirty="0">
              <a:solidFill>
                <a:schemeClr val="accent1">
                  <a:lumMod val="75000"/>
                </a:schemeClr>
              </a:solidFill>
              <a:latin typeface="Century Schoolbook" panose="02040604050505020304" pitchFamily="18" charset="0"/>
              <a:ea typeface="ＭＳ Ｐゴシック" pitchFamily="1" charset="-128"/>
              <a:cs typeface="Arial"/>
            </a:endParaRPr>
          </a:p>
          <a:p>
            <a:pPr marL="457177" indent="-457177">
              <a:buFontTx/>
              <a:buAutoNum type="arabicPeriod"/>
              <a:defRPr/>
            </a:pPr>
            <a:r>
              <a:rPr lang="en-US" sz="2109" b="1" dirty="0">
                <a:solidFill>
                  <a:schemeClr val="accent1">
                    <a:lumMod val="75000"/>
                  </a:schemeClr>
                </a:solidFill>
                <a:latin typeface="Century Schoolbook" panose="02040604050505020304" pitchFamily="18" charset="0"/>
                <a:ea typeface="ＭＳ Ｐゴシック" pitchFamily="1" charset="-128"/>
                <a:cs typeface="Arial"/>
              </a:rPr>
              <a:t>The ideal outcome</a:t>
            </a:r>
          </a:p>
          <a:p>
            <a:pPr>
              <a:defRPr/>
            </a:pPr>
            <a:endParaRPr lang="en-US" sz="2180" dirty="0"/>
          </a:p>
        </p:txBody>
      </p:sp>
      <p:sp>
        <p:nvSpPr>
          <p:cNvPr id="2" name="TextBox 1">
            <a:extLst>
              <a:ext uri="{FF2B5EF4-FFF2-40B4-BE49-F238E27FC236}">
                <a16:creationId xmlns:a16="http://schemas.microsoft.com/office/drawing/2014/main" id="{7E506D60-699B-4A80-A99E-93AEBB317D2B}"/>
              </a:ext>
            </a:extLst>
          </p:cNvPr>
          <p:cNvSpPr txBox="1"/>
          <p:nvPr/>
        </p:nvSpPr>
        <p:spPr>
          <a:xfrm>
            <a:off x="-233218" y="5985148"/>
            <a:ext cx="10864273" cy="461665"/>
          </a:xfrm>
          <a:prstGeom prst="rect">
            <a:avLst/>
          </a:prstGeom>
          <a:noFill/>
        </p:spPr>
        <p:txBody>
          <a:bodyPr wrap="square" rtlCol="0">
            <a:spAutoFit/>
          </a:bodyPr>
          <a:lstStyle/>
          <a:p>
            <a:pPr algn="ctr"/>
            <a:r>
              <a:rPr lang="en-US" sz="2400" dirty="0">
                <a:highlight>
                  <a:srgbClr val="FFFF00"/>
                </a:highlight>
                <a:latin typeface="Bookman Old Style" panose="02050604050505020204" pitchFamily="18" charset="0"/>
              </a:rPr>
              <a:t>Remember: Your best self is different in different roles!</a:t>
            </a:r>
          </a:p>
        </p:txBody>
      </p:sp>
    </p:spTree>
    <p:extLst>
      <p:ext uri="{BB962C8B-B14F-4D97-AF65-F5344CB8AC3E}">
        <p14:creationId xmlns:p14="http://schemas.microsoft.com/office/powerpoint/2010/main" val="252482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300182" y="190596"/>
            <a:ext cx="10515600" cy="1325563"/>
          </a:xfrm>
          <a:prstGeom prst="rect">
            <a:avLst/>
          </a:prstGeom>
        </p:spPr>
        <p:txBody>
          <a:bodyPr/>
          <a:lstStyle/>
          <a:p>
            <a:pPr>
              <a:defRPr/>
            </a:pPr>
            <a:r>
              <a:rPr lang="en-US" dirty="0">
                <a:latin typeface="Arial Bold" charset="0"/>
                <a:ea typeface="ヒラギノ角ゴ ProN W6" charset="0"/>
                <a:cs typeface="ヒラギノ角ゴ ProN W6" charset="0"/>
              </a:rPr>
              <a:t>S</a:t>
            </a:r>
            <a:r>
              <a:rPr lang="en-US" sz="2531" dirty="0">
                <a:latin typeface="Arial Bold" charset="0"/>
                <a:ea typeface="ヒラギノ角ゴ ProN W6" charset="0"/>
                <a:cs typeface="ヒラギノ角ゴ ProN W6" charset="0"/>
              </a:rPr>
              <a:t>TEP </a:t>
            </a:r>
            <a:r>
              <a:rPr lang="en-US" sz="4800" dirty="0">
                <a:latin typeface="Arial Bold" charset="0"/>
                <a:ea typeface="ヒラギノ角ゴ ProN W6" charset="0"/>
                <a:cs typeface="ヒラギノ角ゴ ProN W6" charset="0"/>
              </a:rPr>
              <a:t>5</a:t>
            </a:r>
            <a:r>
              <a:rPr lang="en-US" dirty="0">
                <a:latin typeface="Arial Bold" charset="0"/>
                <a:ea typeface="ヒラギノ角ゴ ProN W6" charset="0"/>
                <a:cs typeface="ヒラギノ角ゴ ProN W6" charset="0"/>
              </a:rPr>
              <a:t>: Strategize</a:t>
            </a:r>
            <a:endParaRPr lang="en-US" sz="2531" dirty="0">
              <a:latin typeface="Arial Bold" charset="0"/>
              <a:ea typeface="ヒラギノ角ゴ ProN W6" charset="0"/>
              <a:cs typeface="ヒラギノ角ゴ ProN W6" charset="0"/>
            </a:endParaRPr>
          </a:p>
        </p:txBody>
      </p:sp>
      <p:sp>
        <p:nvSpPr>
          <p:cNvPr id="7" name="TextBox 6">
            <a:extLst>
              <a:ext uri="{FF2B5EF4-FFF2-40B4-BE49-F238E27FC236}">
                <a16:creationId xmlns:a16="http://schemas.microsoft.com/office/drawing/2014/main" id="{DE21AFD7-E8D8-413C-9BEA-6D7628258324}"/>
              </a:ext>
            </a:extLst>
          </p:cNvPr>
          <p:cNvSpPr txBox="1"/>
          <p:nvPr/>
        </p:nvSpPr>
        <p:spPr>
          <a:xfrm>
            <a:off x="5874327" y="1366981"/>
            <a:ext cx="4269117" cy="390767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dirty="0">
                <a:latin typeface="Bookman Old Style" panose="02050604050505020204" pitchFamily="18" charset="0"/>
              </a:rPr>
              <a:t>Breathing</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Mindfulness/Relaxation</a:t>
            </a:r>
          </a:p>
          <a:p>
            <a:pPr marL="342900" indent="-342900">
              <a:lnSpc>
                <a:spcPct val="150000"/>
              </a:lnSpc>
              <a:buFont typeface="Arial" panose="020B0604020202020204" pitchFamily="34" charset="0"/>
              <a:buChar char="•"/>
            </a:pPr>
            <a:r>
              <a:rPr lang="en-US" sz="2400" b="1" dirty="0">
                <a:latin typeface="Bookman Old Style" panose="02050604050505020204" pitchFamily="18" charset="0"/>
              </a:rPr>
              <a:t>Reframing *</a:t>
            </a:r>
          </a:p>
          <a:p>
            <a:pPr marL="342900" indent="-342900">
              <a:lnSpc>
                <a:spcPct val="150000"/>
              </a:lnSpc>
              <a:buFont typeface="Arial" panose="020B0604020202020204" pitchFamily="34" charset="0"/>
              <a:buChar char="•"/>
            </a:pPr>
            <a:r>
              <a:rPr lang="en-US" sz="2400" b="1" dirty="0">
                <a:latin typeface="Bookman Old Style" panose="02050604050505020204" pitchFamily="18" charset="0"/>
              </a:rPr>
              <a:t>Positive Self Talk*</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Visualization</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Distraction</a:t>
            </a:r>
          </a:p>
          <a:p>
            <a:pPr marL="342900" indent="-342900">
              <a:lnSpc>
                <a:spcPct val="150000"/>
              </a:lnSpc>
              <a:buFont typeface="Arial" panose="020B0604020202020204" pitchFamily="34" charset="0"/>
              <a:buChar char="•"/>
            </a:pPr>
            <a:r>
              <a:rPr lang="en-US" sz="2400" dirty="0">
                <a:latin typeface="Bookman Old Style" panose="02050604050505020204" pitchFamily="18" charset="0"/>
              </a:rPr>
              <a:t>Physical space/distance </a:t>
            </a:r>
          </a:p>
        </p:txBody>
      </p:sp>
      <p:pic>
        <p:nvPicPr>
          <p:cNvPr id="4" name="Picture 3">
            <a:extLst>
              <a:ext uri="{FF2B5EF4-FFF2-40B4-BE49-F238E27FC236}">
                <a16:creationId xmlns:a16="http://schemas.microsoft.com/office/drawing/2014/main" id="{29677F24-9748-48A4-B000-0DCF55382D3A}"/>
              </a:ext>
            </a:extLst>
          </p:cNvPr>
          <p:cNvPicPr>
            <a:picLocks noChangeAspect="1"/>
          </p:cNvPicPr>
          <p:nvPr/>
        </p:nvPicPr>
        <p:blipFill rotWithShape="1">
          <a:blip r:embed="rId3"/>
          <a:srcRect l="-1" r="1428"/>
          <a:stretch/>
        </p:blipFill>
        <p:spPr>
          <a:xfrm>
            <a:off x="813090" y="1779153"/>
            <a:ext cx="3823566" cy="3610627"/>
          </a:xfrm>
          <a:prstGeom prst="rect">
            <a:avLst/>
          </a:prstGeom>
        </p:spPr>
      </p:pic>
    </p:spTree>
    <p:extLst>
      <p:ext uri="{BB962C8B-B14F-4D97-AF65-F5344CB8AC3E}">
        <p14:creationId xmlns:p14="http://schemas.microsoft.com/office/powerpoint/2010/main" val="279844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Meta-Moment-2012-POWERPOINT.png"/>
          <p:cNvPicPr>
            <a:picLocks noGrp="1" noChangeAspect="1"/>
          </p:cNvPicPr>
          <p:nvPr>
            <p:ph idx="1"/>
          </p:nvPr>
        </p:nvPicPr>
        <p:blipFill>
          <a:blip r:embed="rId3" cstate="email">
            <a:extLst>
              <a:ext uri="{28A0092B-C50C-407E-A947-70E740481C1C}">
                <a14:useLocalDpi xmlns:a14="http://schemas.microsoft.com/office/drawing/2010/main" val="0"/>
              </a:ext>
            </a:extLst>
          </a:blip>
          <a:srcRect l="131" r="82"/>
          <a:stretch>
            <a:fillRect/>
          </a:stretch>
        </p:blipFill>
        <p:spPr>
          <a:xfrm>
            <a:off x="1524000" y="0"/>
            <a:ext cx="9144000" cy="6871395"/>
          </a:xfrm>
        </p:spPr>
      </p:pic>
      <p:sp>
        <p:nvSpPr>
          <p:cNvPr id="2" name="Oval 1">
            <a:extLst>
              <a:ext uri="{FF2B5EF4-FFF2-40B4-BE49-F238E27FC236}">
                <a16:creationId xmlns:a16="http://schemas.microsoft.com/office/drawing/2014/main" id="{B612B13A-AE89-4898-A12C-605699275DA0}"/>
              </a:ext>
            </a:extLst>
          </p:cNvPr>
          <p:cNvSpPr/>
          <p:nvPr/>
        </p:nvSpPr>
        <p:spPr>
          <a:xfrm>
            <a:off x="7453745" y="3547223"/>
            <a:ext cx="3214255" cy="31403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60418"/>
                                        </p:tgtEl>
                                        <p:attrNameLst>
                                          <p:attrName>style.color</p:attrName>
                                        </p:attrNameLst>
                                      </p:cBhvr>
                                      <p:to>
                                        <a:schemeClr val="bg1"/>
                                      </p:to>
                                    </p:animClr>
                                    <p:animClr clrSpc="rgb" dir="cw">
                                      <p:cBhvr>
                                        <p:cTn id="7" dur="250" autoRev="1" fill="remove"/>
                                        <p:tgtEl>
                                          <p:spTgt spid="60418"/>
                                        </p:tgtEl>
                                        <p:attrNameLst>
                                          <p:attrName>fillcolor</p:attrName>
                                        </p:attrNameLst>
                                      </p:cBhvr>
                                      <p:to>
                                        <a:schemeClr val="bg1"/>
                                      </p:to>
                                    </p:animClr>
                                    <p:set>
                                      <p:cBhvr>
                                        <p:cTn id="8" dur="250" autoRev="1" fill="remove"/>
                                        <p:tgtEl>
                                          <p:spTgt spid="60418"/>
                                        </p:tgtEl>
                                        <p:attrNameLst>
                                          <p:attrName>fill.type</p:attrName>
                                        </p:attrNameLst>
                                      </p:cBhvr>
                                      <p:to>
                                        <p:strVal val="solid"/>
                                      </p:to>
                                    </p:set>
                                    <p:set>
                                      <p:cBhvr>
                                        <p:cTn id="9" dur="250" autoRev="1" fill="remove"/>
                                        <p:tgtEl>
                                          <p:spTgt spid="604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8820-C7DD-413F-8B2C-7D55647E594B}"/>
              </a:ext>
            </a:extLst>
          </p:cNvPr>
          <p:cNvSpPr txBox="1">
            <a:spLocks/>
          </p:cNvSpPr>
          <p:nvPr/>
        </p:nvSpPr>
        <p:spPr>
          <a:xfrm>
            <a:off x="1185553" y="515398"/>
            <a:ext cx="10487891" cy="1609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Bookman Old Style" panose="02050604050505020204" pitchFamily="18" charset="0"/>
              </a:rPr>
              <a:t>Video – Reframing &amp; Positive Self Talk</a:t>
            </a:r>
          </a:p>
        </p:txBody>
      </p:sp>
      <p:sp>
        <p:nvSpPr>
          <p:cNvPr id="6" name="Rectangle 5">
            <a:extLst>
              <a:ext uri="{FF2B5EF4-FFF2-40B4-BE49-F238E27FC236}">
                <a16:creationId xmlns:a16="http://schemas.microsoft.com/office/drawing/2014/main" id="{5A116383-523F-4822-923B-626AC07C61B5}"/>
              </a:ext>
            </a:extLst>
          </p:cNvPr>
          <p:cNvSpPr/>
          <p:nvPr/>
        </p:nvSpPr>
        <p:spPr>
          <a:xfrm>
            <a:off x="1062182" y="6107698"/>
            <a:ext cx="11129818" cy="646331"/>
          </a:xfrm>
          <a:prstGeom prst="rect">
            <a:avLst/>
          </a:prstGeom>
        </p:spPr>
        <p:txBody>
          <a:bodyPr wrap="square">
            <a:spAutoFit/>
          </a:bodyPr>
          <a:lstStyle/>
          <a:p>
            <a:r>
              <a:rPr lang="en-US" dirty="0">
                <a:hlinkClick r:id="rId3"/>
              </a:rPr>
              <a:t>https://www.youtube.com/watch?v=1Y-03SlTmRI&amp;index=8&amp;list=PLQFNh9ec4l-sx8fyXyC9iZdLSDdsEUny6</a:t>
            </a:r>
            <a:endParaRPr lang="en-US" dirty="0"/>
          </a:p>
          <a:p>
            <a:endParaRPr lang="en-US" dirty="0"/>
          </a:p>
        </p:txBody>
      </p:sp>
      <p:pic>
        <p:nvPicPr>
          <p:cNvPr id="7" name="Online Media 6">
            <a:hlinkClick r:id="" action="ppaction://media"/>
            <a:extLst>
              <a:ext uri="{FF2B5EF4-FFF2-40B4-BE49-F238E27FC236}">
                <a16:creationId xmlns:a16="http://schemas.microsoft.com/office/drawing/2014/main" id="{06E41AAB-5E1E-4A64-9DF5-3D16D2182BBB}"/>
              </a:ext>
            </a:extLst>
          </p:cNvPr>
          <p:cNvPicPr>
            <a:picLocks noRot="1" noChangeAspect="1"/>
          </p:cNvPicPr>
          <p:nvPr>
            <a:videoFile r:link="rId1"/>
          </p:nvPr>
        </p:nvPicPr>
        <p:blipFill>
          <a:blip r:embed="rId4"/>
          <a:stretch>
            <a:fillRect/>
          </a:stretch>
        </p:blipFill>
        <p:spPr>
          <a:xfrm>
            <a:off x="2207491" y="1388609"/>
            <a:ext cx="8146473" cy="4582391"/>
          </a:xfrm>
          <a:prstGeom prst="rect">
            <a:avLst/>
          </a:prstGeom>
        </p:spPr>
      </p:pic>
    </p:spTree>
    <p:extLst>
      <p:ext uri="{BB962C8B-B14F-4D97-AF65-F5344CB8AC3E}">
        <p14:creationId xmlns:p14="http://schemas.microsoft.com/office/powerpoint/2010/main" val="50353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BEB55B-DCD0-4008-B610-D42A529D16D2}"/>
              </a:ext>
            </a:extLst>
          </p:cNvPr>
          <p:cNvSpPr txBox="1">
            <a:spLocks/>
          </p:cNvSpPr>
          <p:nvPr/>
        </p:nvSpPr>
        <p:spPr>
          <a:xfrm>
            <a:off x="3055666" y="290668"/>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3" name="TextBox 2">
            <a:extLst>
              <a:ext uri="{FF2B5EF4-FFF2-40B4-BE49-F238E27FC236}">
                <a16:creationId xmlns:a16="http://schemas.microsoft.com/office/drawing/2014/main" id="{D2848BB3-668D-43CD-B728-B615E75732CC}"/>
              </a:ext>
            </a:extLst>
          </p:cNvPr>
          <p:cNvSpPr txBox="1"/>
          <p:nvPr/>
        </p:nvSpPr>
        <p:spPr>
          <a:xfrm>
            <a:off x="835891" y="1502848"/>
            <a:ext cx="10949710" cy="3539430"/>
          </a:xfrm>
          <a:prstGeom prst="rect">
            <a:avLst/>
          </a:prstGeom>
          <a:noFill/>
        </p:spPr>
        <p:txBody>
          <a:bodyPr wrap="square" rtlCol="0">
            <a:spAutoFit/>
          </a:bodyPr>
          <a:lstStyle/>
          <a:p>
            <a:r>
              <a:rPr lang="en-US" sz="2000" dirty="0">
                <a:latin typeface="Century Schoolbook" panose="02040604050505020304" pitchFamily="18" charset="0"/>
              </a:rPr>
              <a:t>Last week we discussed how identify our emotions, this week we are focused on self- regulating our emotions. The lesson introduces a self-regulating tool called a “Meta- Moment.” </a:t>
            </a:r>
          </a:p>
          <a:p>
            <a:endParaRPr lang="en-US" sz="2000" dirty="0">
              <a:latin typeface="Century Schoolbook" panose="02040604050505020304" pitchFamily="18" charset="0"/>
            </a:endParaRPr>
          </a:p>
          <a:p>
            <a:r>
              <a:rPr lang="en-US" dirty="0">
                <a:latin typeface="Century Schoolbook" panose="02040604050505020304" pitchFamily="18" charset="0"/>
              </a:rPr>
              <a:t>Emotions can either help or hinder relationships, and we all have moments that get the best of us. The Meta-Moment helps students and educators handle strong emotions so that they make better decisions for themselves and their school. The Meta-Moment is a brief step back from the situation when we pause and think before acting. We ask ourselves, how would my “best self” react in this situation? What strategy can I use so that my actions reflect my best self? </a:t>
            </a:r>
          </a:p>
          <a:p>
            <a:endParaRPr lang="en-US" dirty="0">
              <a:latin typeface="Century Schoolbook" panose="02040604050505020304" pitchFamily="18" charset="0"/>
            </a:endParaRPr>
          </a:p>
          <a:p>
            <a:r>
              <a:rPr lang="en-US" dirty="0">
                <a:latin typeface="Century Schoolbook" panose="02040604050505020304" pitchFamily="18" charset="0"/>
              </a:rPr>
              <a:t>Over time and with practice, students and educators replace ineffective responses with productive and empowering responses to challenging situations. </a:t>
            </a:r>
            <a:endParaRPr lang="en-US" sz="2000" dirty="0">
              <a:latin typeface="Century Schoolbook" panose="02040604050505020304" pitchFamily="18" charset="0"/>
            </a:endParaRP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B5D-E2F4-480A-8312-EDA3B2E470D0}"/>
              </a:ext>
            </a:extLst>
          </p:cNvPr>
          <p:cNvSpPr txBox="1">
            <a:spLocks/>
          </p:cNvSpPr>
          <p:nvPr/>
        </p:nvSpPr>
        <p:spPr>
          <a:xfrm>
            <a:off x="2637586" y="190979"/>
            <a:ext cx="7112055" cy="14540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0000"/>
                </a:solidFill>
                <a:latin typeface="Bookman Old Style" panose="02050604050505020204" pitchFamily="18" charset="0"/>
              </a:rPr>
              <a:t>Class Discussion</a:t>
            </a:r>
          </a:p>
        </p:txBody>
      </p:sp>
      <p:sp>
        <p:nvSpPr>
          <p:cNvPr id="5" name="TextBox 4">
            <a:extLst>
              <a:ext uri="{FF2B5EF4-FFF2-40B4-BE49-F238E27FC236}">
                <a16:creationId xmlns:a16="http://schemas.microsoft.com/office/drawing/2014/main" id="{F85433EC-BF14-47C8-AE14-AF17B80C2683}"/>
              </a:ext>
            </a:extLst>
          </p:cNvPr>
          <p:cNvSpPr txBox="1"/>
          <p:nvPr/>
        </p:nvSpPr>
        <p:spPr>
          <a:xfrm>
            <a:off x="517237" y="2405841"/>
            <a:ext cx="11508508" cy="2677656"/>
          </a:xfrm>
          <a:prstGeom prst="rect">
            <a:avLst/>
          </a:prstGeom>
          <a:noFill/>
        </p:spPr>
        <p:txBody>
          <a:bodyPr wrap="square" rtlCol="0">
            <a:spAutoFit/>
          </a:bodyPr>
          <a:lstStyle/>
          <a:p>
            <a:pPr marL="514350" indent="-514350">
              <a:buFont typeface="+mj-lt"/>
              <a:buAutoNum type="arabicPeriod"/>
            </a:pPr>
            <a:r>
              <a:rPr lang="en-US" sz="2800" dirty="0">
                <a:latin typeface="Century Schoolbook" panose="02040604050505020304" pitchFamily="18" charset="0"/>
              </a:rPr>
              <a:t>What strategy’s did the pizza guy use to react to his situation? </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How did the pizza guy </a:t>
            </a:r>
            <a:r>
              <a:rPr lang="en-US" sz="2800" b="1" u="sng" dirty="0">
                <a:latin typeface="Century Schoolbook" panose="02040604050505020304" pitchFamily="18" charset="0"/>
              </a:rPr>
              <a:t>reframe</a:t>
            </a:r>
            <a:r>
              <a:rPr lang="en-US" sz="2800" dirty="0">
                <a:latin typeface="Century Schoolbook" panose="02040604050505020304" pitchFamily="18" charset="0"/>
              </a:rPr>
              <a:t> his situation?</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How did </a:t>
            </a:r>
            <a:r>
              <a:rPr lang="en-US" sz="2800" b="1" u="sng" dirty="0">
                <a:latin typeface="Century Schoolbook" panose="02040604050505020304" pitchFamily="18" charset="0"/>
              </a:rPr>
              <a:t>positive self-talk</a:t>
            </a:r>
            <a:r>
              <a:rPr lang="en-US" sz="2800" b="1" dirty="0">
                <a:latin typeface="Century Schoolbook" panose="02040604050505020304" pitchFamily="18" charset="0"/>
              </a:rPr>
              <a:t> </a:t>
            </a:r>
            <a:r>
              <a:rPr lang="en-US" sz="2800" dirty="0">
                <a:latin typeface="Century Schoolbook" panose="02040604050505020304" pitchFamily="18" charset="0"/>
              </a:rPr>
              <a:t>help change his reaction to the situation?</a:t>
            </a:r>
          </a:p>
        </p:txBody>
      </p:sp>
    </p:spTree>
    <p:extLst>
      <p:ext uri="{BB962C8B-B14F-4D97-AF65-F5344CB8AC3E}">
        <p14:creationId xmlns:p14="http://schemas.microsoft.com/office/powerpoint/2010/main" val="307002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372B9-0ED2-4596-A5E0-EF6E03E56AE7}"/>
              </a:ext>
            </a:extLst>
          </p:cNvPr>
          <p:cNvSpPr txBox="1"/>
          <p:nvPr/>
        </p:nvSpPr>
        <p:spPr>
          <a:xfrm>
            <a:off x="1791854" y="225055"/>
            <a:ext cx="8608291" cy="1015663"/>
          </a:xfrm>
          <a:prstGeom prst="rect">
            <a:avLst/>
          </a:prstGeom>
          <a:noFill/>
        </p:spPr>
        <p:txBody>
          <a:bodyPr wrap="square" rtlCol="0">
            <a:spAutoFit/>
          </a:bodyPr>
          <a:lstStyle/>
          <a:p>
            <a:pPr algn="ctr"/>
            <a:r>
              <a:rPr lang="en-US" sz="6000" dirty="0">
                <a:latin typeface="Century Schoolbook" panose="02040604050505020304" pitchFamily="18" charset="0"/>
              </a:rPr>
              <a:t>My Best Self </a:t>
            </a:r>
          </a:p>
        </p:txBody>
      </p:sp>
      <p:pic>
        <p:nvPicPr>
          <p:cNvPr id="3" name="Picture 2">
            <a:extLst>
              <a:ext uri="{FF2B5EF4-FFF2-40B4-BE49-F238E27FC236}">
                <a16:creationId xmlns:a16="http://schemas.microsoft.com/office/drawing/2014/main" id="{A58960E2-19B4-4CB1-910A-AC261AFBCD5D}"/>
              </a:ext>
            </a:extLst>
          </p:cNvPr>
          <p:cNvPicPr>
            <a:picLocks noChangeAspect="1"/>
          </p:cNvPicPr>
          <p:nvPr/>
        </p:nvPicPr>
        <p:blipFill rotWithShape="1">
          <a:blip r:embed="rId2"/>
          <a:srcRect t="6234" b="5903"/>
          <a:stretch/>
        </p:blipFill>
        <p:spPr>
          <a:xfrm>
            <a:off x="3287142" y="1785664"/>
            <a:ext cx="5221736" cy="4739827"/>
          </a:xfrm>
          <a:prstGeom prst="rect">
            <a:avLst/>
          </a:prstGeom>
        </p:spPr>
      </p:pic>
      <p:sp>
        <p:nvSpPr>
          <p:cNvPr id="4" name="TextBox 3">
            <a:extLst>
              <a:ext uri="{FF2B5EF4-FFF2-40B4-BE49-F238E27FC236}">
                <a16:creationId xmlns:a16="http://schemas.microsoft.com/office/drawing/2014/main" id="{06CCD4A0-F132-49C7-8EF8-B08B2E914B87}"/>
              </a:ext>
            </a:extLst>
          </p:cNvPr>
          <p:cNvSpPr txBox="1"/>
          <p:nvPr/>
        </p:nvSpPr>
        <p:spPr>
          <a:xfrm>
            <a:off x="1597891" y="1328525"/>
            <a:ext cx="9310253" cy="369332"/>
          </a:xfrm>
          <a:prstGeom prst="rect">
            <a:avLst/>
          </a:prstGeom>
          <a:noFill/>
        </p:spPr>
        <p:txBody>
          <a:bodyPr wrap="square" rtlCol="0">
            <a:spAutoFit/>
          </a:bodyPr>
          <a:lstStyle/>
          <a:p>
            <a:r>
              <a:rPr lang="en-US" dirty="0">
                <a:latin typeface="Century Schoolbook" panose="02040604050505020304" pitchFamily="18" charset="0"/>
              </a:rPr>
              <a:t>In the profile below, write down the top five qualities that describes your best self? </a:t>
            </a:r>
          </a:p>
        </p:txBody>
      </p:sp>
    </p:spTree>
    <p:extLst>
      <p:ext uri="{BB962C8B-B14F-4D97-AF65-F5344CB8AC3E}">
        <p14:creationId xmlns:p14="http://schemas.microsoft.com/office/powerpoint/2010/main" val="185675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C3342-E78A-4770-A63E-292ECC1A1695}"/>
              </a:ext>
            </a:extLst>
          </p:cNvPr>
          <p:cNvSpPr txBox="1"/>
          <p:nvPr/>
        </p:nvSpPr>
        <p:spPr>
          <a:xfrm>
            <a:off x="2087418" y="428255"/>
            <a:ext cx="8608291" cy="707886"/>
          </a:xfrm>
          <a:prstGeom prst="rect">
            <a:avLst/>
          </a:prstGeom>
          <a:noFill/>
        </p:spPr>
        <p:txBody>
          <a:bodyPr wrap="square" rtlCol="0">
            <a:spAutoFit/>
          </a:bodyPr>
          <a:lstStyle/>
          <a:p>
            <a:pPr algn="ctr"/>
            <a:r>
              <a:rPr lang="en-US" sz="4000" dirty="0">
                <a:latin typeface="Century Schoolbook" panose="02040604050505020304" pitchFamily="18" charset="0"/>
              </a:rPr>
              <a:t>Proactive Meta-Moment Worksheet </a:t>
            </a:r>
          </a:p>
        </p:txBody>
      </p:sp>
      <p:pic>
        <p:nvPicPr>
          <p:cNvPr id="3" name="Picture 2">
            <a:hlinkClick r:id="rId2"/>
            <a:extLst>
              <a:ext uri="{FF2B5EF4-FFF2-40B4-BE49-F238E27FC236}">
                <a16:creationId xmlns:a16="http://schemas.microsoft.com/office/drawing/2014/main" id="{F0C84F42-BD0D-4B6F-8B78-DFABCB8D3B09}"/>
              </a:ext>
            </a:extLst>
          </p:cNvPr>
          <p:cNvPicPr>
            <a:picLocks noChangeAspect="1"/>
          </p:cNvPicPr>
          <p:nvPr/>
        </p:nvPicPr>
        <p:blipFill rotWithShape="1">
          <a:blip r:embed="rId3"/>
          <a:srcRect t="2022" b="8024"/>
          <a:stretch/>
        </p:blipFill>
        <p:spPr>
          <a:xfrm>
            <a:off x="3731491" y="1394689"/>
            <a:ext cx="4738254" cy="4925113"/>
          </a:xfrm>
          <a:prstGeom prst="rect">
            <a:avLst/>
          </a:prstGeom>
        </p:spPr>
      </p:pic>
      <p:sp>
        <p:nvSpPr>
          <p:cNvPr id="4" name="Rectangle 3">
            <a:extLst>
              <a:ext uri="{FF2B5EF4-FFF2-40B4-BE49-F238E27FC236}">
                <a16:creationId xmlns:a16="http://schemas.microsoft.com/office/drawing/2014/main" id="{099FD43D-C4F5-4CDE-84B4-2EA5CE173210}"/>
              </a:ext>
            </a:extLst>
          </p:cNvPr>
          <p:cNvSpPr/>
          <p:nvPr/>
        </p:nvSpPr>
        <p:spPr>
          <a:xfrm>
            <a:off x="2004291" y="6377349"/>
            <a:ext cx="10695762" cy="584775"/>
          </a:xfrm>
          <a:prstGeom prst="rect">
            <a:avLst/>
          </a:prstGeom>
        </p:spPr>
        <p:txBody>
          <a:bodyPr wrap="square">
            <a:spAutoFit/>
          </a:bodyPr>
          <a:lstStyle/>
          <a:p>
            <a:r>
              <a:rPr lang="en-US" sz="1400" dirty="0">
                <a:hlinkClick r:id="rId2"/>
              </a:rPr>
              <a:t>http://selmatters.weebly.com/uploads/1/2/0/5/120562389/ruler.mood_meter.meta_moment_worksheet.pdf</a:t>
            </a:r>
            <a:endParaRPr lang="en-US" sz="1400" dirty="0"/>
          </a:p>
          <a:p>
            <a:endParaRPr lang="en-US" dirty="0"/>
          </a:p>
        </p:txBody>
      </p:sp>
    </p:spTree>
    <p:extLst>
      <p:ext uri="{BB962C8B-B14F-4D97-AF65-F5344CB8AC3E}">
        <p14:creationId xmlns:p14="http://schemas.microsoft.com/office/powerpoint/2010/main" val="1662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4588D-E4D6-4170-A513-31548602F5FD}"/>
              </a:ext>
            </a:extLst>
          </p:cNvPr>
          <p:cNvSpPr>
            <a:spLocks noGrp="1"/>
          </p:cNvSpPr>
          <p:nvPr>
            <p:ph type="title" idx="4294967295"/>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Survival Strategies</a:t>
            </a:r>
          </a:p>
        </p:txBody>
      </p:sp>
      <p:pic>
        <p:nvPicPr>
          <p:cNvPr id="3" name="Picture 2">
            <a:extLst>
              <a:ext uri="{FF2B5EF4-FFF2-40B4-BE49-F238E27FC236}">
                <a16:creationId xmlns:a16="http://schemas.microsoft.com/office/drawing/2014/main" id="{B1ABD20A-7EBF-420F-AA66-16A2AFB8EA5B}"/>
              </a:ext>
            </a:extLst>
          </p:cNvPr>
          <p:cNvPicPr>
            <a:picLocks noChangeAspect="1"/>
          </p:cNvPicPr>
          <p:nvPr/>
        </p:nvPicPr>
        <p:blipFill>
          <a:blip r:embed="rId2"/>
          <a:stretch>
            <a:fillRect/>
          </a:stretch>
        </p:blipFill>
        <p:spPr>
          <a:xfrm>
            <a:off x="3529722" y="0"/>
            <a:ext cx="8021052" cy="6858000"/>
          </a:xfrm>
          <a:prstGeom prst="rect">
            <a:avLst/>
          </a:prstGeom>
        </p:spPr>
      </p:pic>
    </p:spTree>
    <p:extLst>
      <p:ext uri="{BB962C8B-B14F-4D97-AF65-F5344CB8AC3E}">
        <p14:creationId xmlns:p14="http://schemas.microsoft.com/office/powerpoint/2010/main" val="393649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4588D-E4D6-4170-A513-31548602F5FD}"/>
              </a:ext>
            </a:extLst>
          </p:cNvPr>
          <p:cNvSpPr>
            <a:spLocks noGrp="1"/>
          </p:cNvSpPr>
          <p:nvPr>
            <p:ph type="title" idx="4294967295"/>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Survival Strategies</a:t>
            </a:r>
          </a:p>
        </p:txBody>
      </p:sp>
      <p:pic>
        <p:nvPicPr>
          <p:cNvPr id="4" name="Picture 3">
            <a:extLst>
              <a:ext uri="{FF2B5EF4-FFF2-40B4-BE49-F238E27FC236}">
                <a16:creationId xmlns:a16="http://schemas.microsoft.com/office/drawing/2014/main" id="{4380234A-ABA4-45D3-B313-AB3BDC29C108}"/>
              </a:ext>
            </a:extLst>
          </p:cNvPr>
          <p:cNvPicPr>
            <a:picLocks noChangeAspect="1"/>
          </p:cNvPicPr>
          <p:nvPr/>
        </p:nvPicPr>
        <p:blipFill>
          <a:blip r:embed="rId2"/>
          <a:stretch>
            <a:fillRect/>
          </a:stretch>
        </p:blipFill>
        <p:spPr>
          <a:xfrm>
            <a:off x="3524689" y="0"/>
            <a:ext cx="7617965" cy="6858000"/>
          </a:xfrm>
          <a:prstGeom prst="rect">
            <a:avLst/>
          </a:prstGeom>
        </p:spPr>
      </p:pic>
    </p:spTree>
    <p:extLst>
      <p:ext uri="{BB962C8B-B14F-4D97-AF65-F5344CB8AC3E}">
        <p14:creationId xmlns:p14="http://schemas.microsoft.com/office/powerpoint/2010/main" val="271183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4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E6EA-9427-4173-B2DD-5BD82A75EB73}"/>
              </a:ext>
            </a:extLst>
          </p:cNvPr>
          <p:cNvSpPr txBox="1">
            <a:spLocks/>
          </p:cNvSpPr>
          <p:nvPr/>
        </p:nvSpPr>
        <p:spPr>
          <a:xfrm>
            <a:off x="1704110" y="338138"/>
            <a:ext cx="9093200" cy="1609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Bookman Old Style" panose="02050604050505020204" pitchFamily="18" charset="0"/>
              </a:rPr>
              <a:t>Video</a:t>
            </a:r>
          </a:p>
        </p:txBody>
      </p:sp>
      <p:sp>
        <p:nvSpPr>
          <p:cNvPr id="3" name="Rectangle 2">
            <a:extLst>
              <a:ext uri="{FF2B5EF4-FFF2-40B4-BE49-F238E27FC236}">
                <a16:creationId xmlns:a16="http://schemas.microsoft.com/office/drawing/2014/main" id="{2D7B8150-DBAE-4A98-B976-E05807FE9468}"/>
              </a:ext>
            </a:extLst>
          </p:cNvPr>
          <p:cNvSpPr/>
          <p:nvPr/>
        </p:nvSpPr>
        <p:spPr>
          <a:xfrm>
            <a:off x="2470957" y="4722479"/>
            <a:ext cx="7559505" cy="800219"/>
          </a:xfrm>
          <a:prstGeom prst="rect">
            <a:avLst/>
          </a:prstGeom>
        </p:spPr>
        <p:txBody>
          <a:bodyPr wrap="none">
            <a:spAutoFit/>
          </a:bodyPr>
          <a:lstStyle/>
          <a:p>
            <a:r>
              <a:rPr lang="en-US" sz="2800" dirty="0">
                <a:hlinkClick r:id="rId2"/>
              </a:rPr>
              <a:t>https://www.youtube.com/watch?v=TfNnpsYATbQ</a:t>
            </a:r>
            <a:endParaRPr lang="en-US" sz="2800" dirty="0"/>
          </a:p>
          <a:p>
            <a:endParaRPr lang="en-US" dirty="0"/>
          </a:p>
        </p:txBody>
      </p:sp>
      <p:sp>
        <p:nvSpPr>
          <p:cNvPr id="5" name="Rectangle 4">
            <a:extLst>
              <a:ext uri="{FF2B5EF4-FFF2-40B4-BE49-F238E27FC236}">
                <a16:creationId xmlns:a16="http://schemas.microsoft.com/office/drawing/2014/main" id="{51A1E343-CEA7-4BE7-99C5-DEC42593919C}"/>
              </a:ext>
            </a:extLst>
          </p:cNvPr>
          <p:cNvSpPr/>
          <p:nvPr/>
        </p:nvSpPr>
        <p:spPr>
          <a:xfrm>
            <a:off x="1704110" y="1903601"/>
            <a:ext cx="9538189" cy="461665"/>
          </a:xfrm>
          <a:prstGeom prst="rect">
            <a:avLst/>
          </a:prstGeom>
        </p:spPr>
        <p:txBody>
          <a:bodyPr wrap="none">
            <a:spAutoFit/>
          </a:bodyPr>
          <a:lstStyle/>
          <a:p>
            <a:r>
              <a:rPr lang="en-US" sz="2400" b="1" u="sng" dirty="0">
                <a:latin typeface="Century Schoolbook" panose="02040604050505020304" pitchFamily="18" charset="0"/>
              </a:rPr>
              <a:t>The Big Bang Theory - The Emotion Detection Automation</a:t>
            </a:r>
            <a:endParaRPr lang="en-US" sz="2400" b="1" i="0" u="sng" dirty="0">
              <a:effectLst/>
              <a:latin typeface="Century Schoolbook" panose="02040604050505020304" pitchFamily="18" charset="0"/>
            </a:endParaRPr>
          </a:p>
        </p:txBody>
      </p:sp>
      <p:sp>
        <p:nvSpPr>
          <p:cNvPr id="6" name="TextBox 5">
            <a:extLst>
              <a:ext uri="{FF2B5EF4-FFF2-40B4-BE49-F238E27FC236}">
                <a16:creationId xmlns:a16="http://schemas.microsoft.com/office/drawing/2014/main" id="{F6A4C9D9-2C0F-4D82-86F4-2BC86EEC01F4}"/>
              </a:ext>
            </a:extLst>
          </p:cNvPr>
          <p:cNvSpPr txBox="1"/>
          <p:nvPr/>
        </p:nvSpPr>
        <p:spPr>
          <a:xfrm>
            <a:off x="2993418" y="2800784"/>
            <a:ext cx="6777817" cy="461665"/>
          </a:xfrm>
          <a:prstGeom prst="rect">
            <a:avLst/>
          </a:prstGeom>
          <a:noFill/>
        </p:spPr>
        <p:txBody>
          <a:bodyPr wrap="none" rtlCol="0">
            <a:spAutoFit/>
          </a:bodyPr>
          <a:lstStyle/>
          <a:p>
            <a:r>
              <a:rPr lang="en-US" sz="2400" dirty="0">
                <a:highlight>
                  <a:srgbClr val="FFFF00"/>
                </a:highlight>
                <a:latin typeface="Century Schoolbook" panose="02040604050505020304" pitchFamily="18" charset="0"/>
              </a:rPr>
              <a:t>CLICK ON THE LINK BELOW FOR VIDEO  </a:t>
            </a:r>
          </a:p>
        </p:txBody>
      </p:sp>
      <p:sp>
        <p:nvSpPr>
          <p:cNvPr id="7" name="Arrow: Down 6">
            <a:extLst>
              <a:ext uri="{FF2B5EF4-FFF2-40B4-BE49-F238E27FC236}">
                <a16:creationId xmlns:a16="http://schemas.microsoft.com/office/drawing/2014/main" id="{F3919E54-45F3-43B0-9864-994015B31CA6}"/>
              </a:ext>
            </a:extLst>
          </p:cNvPr>
          <p:cNvSpPr/>
          <p:nvPr/>
        </p:nvSpPr>
        <p:spPr>
          <a:xfrm>
            <a:off x="5576455" y="3595552"/>
            <a:ext cx="674254" cy="886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8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89237" y="11593"/>
            <a:ext cx="6585103" cy="1454051"/>
          </a:xfrm>
        </p:spPr>
        <p:txBody>
          <a:bodyPr vert="horz" lIns="91440" tIns="45720" rIns="91440" bIns="45720" rtlCol="0" anchor="ctr">
            <a:normAutofit fontScale="90000"/>
          </a:bodyPr>
          <a:lstStyle/>
          <a:p>
            <a:pPr algn="ctr"/>
            <a:r>
              <a:rPr lang="en-US" sz="6600" kern="1200" dirty="0">
                <a:solidFill>
                  <a:srgbClr val="000000"/>
                </a:solidFill>
                <a:latin typeface="Bookman Old Style" panose="02050604050505020204" pitchFamily="18" charset="0"/>
              </a:rPr>
              <a:t>Self </a:t>
            </a:r>
            <a:r>
              <a:rPr lang="en-US" sz="6600" dirty="0">
                <a:solidFill>
                  <a:srgbClr val="000000"/>
                </a:solidFill>
                <a:latin typeface="Bookman Old Style" panose="02050604050505020204" pitchFamily="18" charset="0"/>
              </a:rPr>
              <a:t>-</a:t>
            </a:r>
            <a:r>
              <a:rPr lang="en-US" sz="6600" kern="1200" dirty="0">
                <a:solidFill>
                  <a:srgbClr val="000000"/>
                </a:solidFill>
                <a:latin typeface="Bookman Old Style" panose="02050604050505020204" pitchFamily="18" charset="0"/>
              </a:rPr>
              <a:t>Regulation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6" name="Content Placeholder 5">
            <a:extLst>
              <a:ext uri="{FF2B5EF4-FFF2-40B4-BE49-F238E27FC236}">
                <a16:creationId xmlns:a16="http://schemas.microsoft.com/office/drawing/2014/main" id="{34EAAFA6-302A-4D7B-B32E-E8ECAE6EF969}"/>
              </a:ext>
            </a:extLst>
          </p:cNvPr>
          <p:cNvSpPr>
            <a:spLocks noGrp="1"/>
          </p:cNvSpPr>
          <p:nvPr>
            <p:ph sz="half" idx="1"/>
          </p:nvPr>
        </p:nvSpPr>
        <p:spPr>
          <a:xfrm>
            <a:off x="5923869" y="1812777"/>
            <a:ext cx="6148057" cy="4351338"/>
          </a:xfrm>
        </p:spPr>
        <p:txBody>
          <a:bodyPr/>
          <a:lstStyle/>
          <a:p>
            <a:r>
              <a:rPr lang="en-US" dirty="0">
                <a:latin typeface="Bookman Old Style" panose="02050604050505020204" pitchFamily="18" charset="0"/>
              </a:rPr>
              <a:t>Identifying emotions is an important step to self awareness but how do we self regulate our emotions? </a:t>
            </a:r>
          </a:p>
          <a:p>
            <a:pPr marL="0" indent="0">
              <a:buNone/>
            </a:pPr>
            <a:endParaRPr lang="en-US" sz="3600" dirty="0">
              <a:latin typeface="Bookman Old Style" panose="02050604050505020204" pitchFamily="18" charset="0"/>
            </a:endParaRPr>
          </a:p>
          <a:p>
            <a:r>
              <a:rPr lang="en-US" dirty="0">
                <a:latin typeface="Bookman Old Style" panose="02050604050505020204" pitchFamily="18" charset="0"/>
              </a:rPr>
              <a:t>What does “self – regulation” mean?</a:t>
            </a:r>
          </a:p>
          <a:p>
            <a:endParaRPr lang="en-US" sz="3600" dirty="0">
              <a:latin typeface="Bookman Old Style" panose="02050604050505020204" pitchFamily="18" charset="0"/>
            </a:endParaRPr>
          </a:p>
          <a:p>
            <a:r>
              <a:rPr lang="en-US" dirty="0">
                <a:latin typeface="Bookman Old Style" panose="02050604050505020204" pitchFamily="18" charset="0"/>
              </a:rPr>
              <a:t>What are some ways you can self-regulate your emotions</a:t>
            </a:r>
          </a:p>
        </p:txBody>
      </p:sp>
    </p:spTree>
    <p:extLst>
      <p:ext uri="{BB962C8B-B14F-4D97-AF65-F5344CB8AC3E}">
        <p14:creationId xmlns:p14="http://schemas.microsoft.com/office/powerpoint/2010/main" val="13858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8AAB-0AE7-4202-99BF-9E7AA2DDFC48}"/>
              </a:ext>
            </a:extLst>
          </p:cNvPr>
          <p:cNvSpPr txBox="1">
            <a:spLocks/>
          </p:cNvSpPr>
          <p:nvPr/>
        </p:nvSpPr>
        <p:spPr>
          <a:xfrm>
            <a:off x="1597892" y="-131281"/>
            <a:ext cx="973512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000000"/>
                </a:solidFill>
                <a:latin typeface="Bookman Old Style" panose="02050604050505020204" pitchFamily="18" charset="0"/>
              </a:rPr>
              <a:t>Self – Regulating Emotions</a:t>
            </a:r>
          </a:p>
        </p:txBody>
      </p:sp>
      <p:sp>
        <p:nvSpPr>
          <p:cNvPr id="3" name="TextBox 2">
            <a:extLst>
              <a:ext uri="{FF2B5EF4-FFF2-40B4-BE49-F238E27FC236}">
                <a16:creationId xmlns:a16="http://schemas.microsoft.com/office/drawing/2014/main" id="{2E2D539D-D374-4654-BE60-7E8EE3D31757}"/>
              </a:ext>
            </a:extLst>
          </p:cNvPr>
          <p:cNvSpPr txBox="1"/>
          <p:nvPr/>
        </p:nvSpPr>
        <p:spPr>
          <a:xfrm>
            <a:off x="646546" y="1902691"/>
            <a:ext cx="5671127" cy="3785652"/>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latin typeface="Bookman Old Style" panose="02050604050505020204" pitchFamily="18" charset="0"/>
              </a:rPr>
              <a:t> The ability to manage disruptive emotions and impulses</a:t>
            </a:r>
          </a:p>
          <a:p>
            <a:pPr marL="285750" indent="-285750">
              <a:buFont typeface="Wingdings" panose="05000000000000000000" pitchFamily="2" charset="2"/>
              <a:buChar char="ü"/>
            </a:pPr>
            <a:endParaRPr lang="en-US" sz="2400" dirty="0">
              <a:latin typeface="Bookman Old Style" panose="02050604050505020204" pitchFamily="18" charset="0"/>
            </a:endParaRPr>
          </a:p>
          <a:p>
            <a:pPr marL="285750" indent="-285750">
              <a:buFont typeface="Wingdings" panose="05000000000000000000" pitchFamily="2" charset="2"/>
              <a:buChar char="ü"/>
            </a:pPr>
            <a:r>
              <a:rPr lang="en-US" sz="2400" dirty="0">
                <a:latin typeface="Bookman Old Style" panose="02050604050505020204" pitchFamily="18" charset="0"/>
              </a:rPr>
              <a:t> Involves controlling ones own behavior, emotions, and thoughts in pursuit of a long-term goal. </a:t>
            </a:r>
          </a:p>
          <a:p>
            <a:pPr marL="285750" indent="-285750">
              <a:buFont typeface="Wingdings" panose="05000000000000000000" pitchFamily="2" charset="2"/>
              <a:buChar char="ü"/>
            </a:pPr>
            <a:endParaRPr lang="en-US" sz="2400" dirty="0">
              <a:latin typeface="Bookman Old Style" panose="02050604050505020204" pitchFamily="18" charset="0"/>
            </a:endParaRPr>
          </a:p>
          <a:p>
            <a:pPr marL="285750" indent="-285750">
              <a:buFont typeface="Wingdings" panose="05000000000000000000" pitchFamily="2" charset="2"/>
              <a:buChar char="ü"/>
            </a:pPr>
            <a:r>
              <a:rPr lang="en-US" sz="2400" dirty="0">
                <a:latin typeface="Bookman Old Style" panose="02050604050505020204" pitchFamily="18" charset="0"/>
              </a:rPr>
              <a:t> Self-regulation allows us to bounce back from failure and stay calm under pressure</a:t>
            </a:r>
          </a:p>
        </p:txBody>
      </p:sp>
      <p:pic>
        <p:nvPicPr>
          <p:cNvPr id="5" name="Picture 4">
            <a:extLst>
              <a:ext uri="{FF2B5EF4-FFF2-40B4-BE49-F238E27FC236}">
                <a16:creationId xmlns:a16="http://schemas.microsoft.com/office/drawing/2014/main" id="{6379CBB8-7A4D-4BE9-861E-F254BB857A7B}"/>
              </a:ext>
            </a:extLst>
          </p:cNvPr>
          <p:cNvPicPr>
            <a:picLocks noChangeAspect="1"/>
          </p:cNvPicPr>
          <p:nvPr/>
        </p:nvPicPr>
        <p:blipFill rotWithShape="1">
          <a:blip r:embed="rId2">
            <a:extLst>
              <a:ext uri="{28A0092B-C50C-407E-A947-70E740481C1C}">
                <a14:useLocalDpi xmlns:a14="http://schemas.microsoft.com/office/drawing/2010/main" val="0"/>
              </a:ext>
            </a:extLst>
          </a:blip>
          <a:srcRect t="4836" b="6367"/>
          <a:stretch/>
        </p:blipFill>
        <p:spPr>
          <a:xfrm>
            <a:off x="6509176" y="988289"/>
            <a:ext cx="4916205" cy="5658864"/>
          </a:xfrm>
          <a:prstGeom prst="rect">
            <a:avLst/>
          </a:prstGeom>
        </p:spPr>
      </p:pic>
    </p:spTree>
    <p:extLst>
      <p:ext uri="{BB962C8B-B14F-4D97-AF65-F5344CB8AC3E}">
        <p14:creationId xmlns:p14="http://schemas.microsoft.com/office/powerpoint/2010/main" val="83092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Thursday</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726121" y="-3726"/>
            <a:ext cx="4977976" cy="1454051"/>
          </a:xfrm>
        </p:spPr>
        <p:txBody>
          <a:bodyPr vert="horz" lIns="91440" tIns="45720" rIns="91440" bIns="45720" rtlCol="0" anchor="ctr">
            <a:normAutofit/>
          </a:bodyPr>
          <a:lstStyle/>
          <a:p>
            <a:r>
              <a:rPr lang="en-US" sz="6600" kern="1200" dirty="0">
                <a:solidFill>
                  <a:srgbClr val="000000"/>
                </a:solidFill>
                <a:latin typeface="Bookman Old Style" panose="02050604050505020204" pitchFamily="18" charset="0"/>
              </a:rPr>
              <a:t>Collaborate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4">
            <a:extLst>
              <a:ext uri="{FF2B5EF4-FFF2-40B4-BE49-F238E27FC236}">
                <a16:creationId xmlns:a16="http://schemas.microsoft.com/office/drawing/2014/main" id="{885E9B6A-23EA-4BF1-8451-EA739B3AAEB5}"/>
              </a:ext>
            </a:extLst>
          </p:cNvPr>
          <p:cNvGrpSpPr>
            <a:grpSpLocks/>
          </p:cNvGrpSpPr>
          <p:nvPr/>
        </p:nvGrpSpPr>
        <p:grpSpPr bwMode="auto">
          <a:xfrm>
            <a:off x="187629" y="1859259"/>
            <a:ext cx="4119935" cy="3093021"/>
            <a:chOff x="913855" y="3179807"/>
            <a:chExt cx="4119881" cy="3093050"/>
          </a:xfrm>
        </p:grpSpPr>
        <p:pic>
          <p:nvPicPr>
            <p:cNvPr id="11" name="Content Placeholder 3" descr="MoodMeterAdv-2012-solo.png">
              <a:extLst>
                <a:ext uri="{FF2B5EF4-FFF2-40B4-BE49-F238E27FC236}">
                  <a16:creationId xmlns:a16="http://schemas.microsoft.com/office/drawing/2014/main" id="{5398913D-904F-4001-AA8A-98FED61DEF41}"/>
                </a:ext>
              </a:extLst>
            </p:cNvPr>
            <p:cNvPicPr>
              <a:picLocks noChangeAspect="1"/>
            </p:cNvPicPr>
            <p:nvPr/>
          </p:nvPicPr>
          <p:blipFill>
            <a:blip r:embed="rId3" cstate="email">
              <a:extLst>
                <a:ext uri="{28A0092B-C50C-407E-A947-70E740481C1C}">
                  <a14:useLocalDpi xmlns:a14="http://schemas.microsoft.com/office/drawing/2010/main" val="0"/>
                </a:ext>
              </a:extLst>
            </a:blip>
            <a:srcRect l="10944" t="1964" r="47325" b="54053"/>
            <a:stretch>
              <a:fillRect/>
            </a:stretch>
          </p:blipFill>
          <p:spPr bwMode="auto">
            <a:xfrm>
              <a:off x="1313688" y="3179807"/>
              <a:ext cx="3258312" cy="309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8">
              <a:extLst>
                <a:ext uri="{FF2B5EF4-FFF2-40B4-BE49-F238E27FC236}">
                  <a16:creationId xmlns:a16="http://schemas.microsoft.com/office/drawing/2014/main" id="{77C38257-191F-45B7-AEB1-900428AA632B}"/>
                </a:ext>
              </a:extLst>
            </p:cNvPr>
            <p:cNvSpPr txBox="1">
              <a:spLocks noChangeArrowheads="1"/>
            </p:cNvSpPr>
            <p:nvPr/>
          </p:nvSpPr>
          <p:spPr bwMode="auto">
            <a:xfrm>
              <a:off x="2860929" y="5005322"/>
              <a:ext cx="1558671"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Algerian" charset="0"/>
                </a:rPr>
                <a:t>frustrated</a:t>
              </a:r>
            </a:p>
          </p:txBody>
        </p:sp>
        <p:sp>
          <p:nvSpPr>
            <p:cNvPr id="16" name="TextBox 9">
              <a:extLst>
                <a:ext uri="{FF2B5EF4-FFF2-40B4-BE49-F238E27FC236}">
                  <a16:creationId xmlns:a16="http://schemas.microsoft.com/office/drawing/2014/main" id="{E09EF54D-CA8B-4716-84A3-9FD853FE57F6}"/>
                </a:ext>
              </a:extLst>
            </p:cNvPr>
            <p:cNvSpPr txBox="1">
              <a:spLocks noChangeArrowheads="1"/>
            </p:cNvSpPr>
            <p:nvPr/>
          </p:nvSpPr>
          <p:spPr bwMode="auto">
            <a:xfrm>
              <a:off x="2085594" y="4674947"/>
              <a:ext cx="171450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Narkisim" charset="0"/>
                  <a:cs typeface="Narkisim" charset="0"/>
                </a:rPr>
                <a:t>Angry</a:t>
              </a:r>
            </a:p>
          </p:txBody>
        </p:sp>
        <p:sp>
          <p:nvSpPr>
            <p:cNvPr id="17" name="TextBox 10">
              <a:extLst>
                <a:ext uri="{FF2B5EF4-FFF2-40B4-BE49-F238E27FC236}">
                  <a16:creationId xmlns:a16="http://schemas.microsoft.com/office/drawing/2014/main" id="{7EB93C57-56AA-4664-8497-A15B6903A49C}"/>
                </a:ext>
              </a:extLst>
            </p:cNvPr>
            <p:cNvSpPr txBox="1">
              <a:spLocks noChangeArrowheads="1"/>
            </p:cNvSpPr>
            <p:nvPr/>
          </p:nvSpPr>
          <p:spPr bwMode="auto">
            <a:xfrm>
              <a:off x="1430873" y="4395513"/>
              <a:ext cx="1607058"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b="1">
                  <a:solidFill>
                    <a:srgbClr val="FFFFFF"/>
                  </a:solidFill>
                  <a:latin typeface="Castellar" charset="0"/>
                </a:rPr>
                <a:t>irate</a:t>
              </a:r>
            </a:p>
          </p:txBody>
        </p:sp>
        <p:sp>
          <p:nvSpPr>
            <p:cNvPr id="18" name="TextBox 11">
              <a:extLst>
                <a:ext uri="{FF2B5EF4-FFF2-40B4-BE49-F238E27FC236}">
                  <a16:creationId xmlns:a16="http://schemas.microsoft.com/office/drawing/2014/main" id="{A05B169C-9096-4F57-B4DD-AE3C625F7C4C}"/>
                </a:ext>
              </a:extLst>
            </p:cNvPr>
            <p:cNvSpPr txBox="1">
              <a:spLocks noChangeArrowheads="1"/>
            </p:cNvSpPr>
            <p:nvPr/>
          </p:nvSpPr>
          <p:spPr bwMode="auto">
            <a:xfrm>
              <a:off x="2605278" y="5443953"/>
              <a:ext cx="220980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b="1">
                  <a:solidFill>
                    <a:srgbClr val="FFFFFF"/>
                  </a:solidFill>
                  <a:latin typeface="Gungsuh" charset="0"/>
                  <a:ea typeface="Gungsuh" charset="0"/>
                  <a:cs typeface="Gungsuh" charset="0"/>
                </a:rPr>
                <a:t>agitated</a:t>
              </a:r>
            </a:p>
          </p:txBody>
        </p:sp>
        <p:sp>
          <p:nvSpPr>
            <p:cNvPr id="19" name="TextBox 12">
              <a:extLst>
                <a:ext uri="{FF2B5EF4-FFF2-40B4-BE49-F238E27FC236}">
                  <a16:creationId xmlns:a16="http://schemas.microsoft.com/office/drawing/2014/main" id="{15E61D26-877C-4E34-8703-2610CFC22B52}"/>
                </a:ext>
              </a:extLst>
            </p:cNvPr>
            <p:cNvSpPr txBox="1">
              <a:spLocks noChangeArrowheads="1"/>
            </p:cNvSpPr>
            <p:nvPr/>
          </p:nvSpPr>
          <p:spPr bwMode="auto">
            <a:xfrm>
              <a:off x="1502537" y="3886200"/>
              <a:ext cx="1626108"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Aharoni" charset="0"/>
                  <a:cs typeface="Aharoni" charset="0"/>
                </a:rPr>
                <a:t>furious</a:t>
              </a:r>
            </a:p>
          </p:txBody>
        </p:sp>
        <p:sp>
          <p:nvSpPr>
            <p:cNvPr id="20" name="TextBox 13">
              <a:extLst>
                <a:ext uri="{FF2B5EF4-FFF2-40B4-BE49-F238E27FC236}">
                  <a16:creationId xmlns:a16="http://schemas.microsoft.com/office/drawing/2014/main" id="{A16B5291-CC11-43B8-921E-30299D602427}"/>
                </a:ext>
              </a:extLst>
            </p:cNvPr>
            <p:cNvSpPr txBox="1">
              <a:spLocks noChangeArrowheads="1"/>
            </p:cNvSpPr>
            <p:nvPr/>
          </p:nvSpPr>
          <p:spPr bwMode="auto">
            <a:xfrm>
              <a:off x="2268664" y="4361159"/>
              <a:ext cx="274320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Impact" charset="0"/>
                </a:rPr>
                <a:t>aggressive</a:t>
              </a:r>
            </a:p>
          </p:txBody>
        </p:sp>
        <p:sp>
          <p:nvSpPr>
            <p:cNvPr id="21" name="TextBox 14">
              <a:extLst>
                <a:ext uri="{FF2B5EF4-FFF2-40B4-BE49-F238E27FC236}">
                  <a16:creationId xmlns:a16="http://schemas.microsoft.com/office/drawing/2014/main" id="{F01465B6-4615-4C87-A9A4-1E0A4EC45608}"/>
                </a:ext>
              </a:extLst>
            </p:cNvPr>
            <p:cNvSpPr txBox="1">
              <a:spLocks noChangeArrowheads="1"/>
            </p:cNvSpPr>
            <p:nvPr/>
          </p:nvSpPr>
          <p:spPr bwMode="auto">
            <a:xfrm>
              <a:off x="913855" y="5274676"/>
              <a:ext cx="293370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Kristen ITC" charset="0"/>
                </a:rPr>
                <a:t>resentful</a:t>
              </a:r>
            </a:p>
          </p:txBody>
        </p:sp>
        <p:sp>
          <p:nvSpPr>
            <p:cNvPr id="22" name="TextBox 15">
              <a:extLst>
                <a:ext uri="{FF2B5EF4-FFF2-40B4-BE49-F238E27FC236}">
                  <a16:creationId xmlns:a16="http://schemas.microsoft.com/office/drawing/2014/main" id="{190D9DCB-A56F-48F9-B45A-DBDFE2A87FC0}"/>
                </a:ext>
              </a:extLst>
            </p:cNvPr>
            <p:cNvSpPr txBox="1">
              <a:spLocks noChangeArrowheads="1"/>
            </p:cNvSpPr>
            <p:nvPr/>
          </p:nvSpPr>
          <p:spPr bwMode="auto">
            <a:xfrm>
              <a:off x="2823936" y="4056959"/>
              <a:ext cx="220980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Courier New" charset="0"/>
                  <a:cs typeface="Courier New" charset="0"/>
                </a:rPr>
                <a:t>hostile</a:t>
              </a:r>
            </a:p>
          </p:txBody>
        </p:sp>
        <p:sp>
          <p:nvSpPr>
            <p:cNvPr id="23" name="TextBox 16">
              <a:extLst>
                <a:ext uri="{FF2B5EF4-FFF2-40B4-BE49-F238E27FC236}">
                  <a16:creationId xmlns:a16="http://schemas.microsoft.com/office/drawing/2014/main" id="{21BD3568-427E-4CB9-AE05-D50898F4B3D8}"/>
                </a:ext>
              </a:extLst>
            </p:cNvPr>
            <p:cNvSpPr txBox="1">
              <a:spLocks noChangeArrowheads="1"/>
            </p:cNvSpPr>
            <p:nvPr/>
          </p:nvSpPr>
          <p:spPr bwMode="auto">
            <a:xfrm>
              <a:off x="1520190" y="3396734"/>
              <a:ext cx="3377184"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Showcard Gothic" charset="0"/>
                </a:rPr>
                <a:t>enraged</a:t>
              </a:r>
            </a:p>
          </p:txBody>
        </p:sp>
        <p:sp>
          <p:nvSpPr>
            <p:cNvPr id="24" name="TextBox 17">
              <a:extLst>
                <a:ext uri="{FF2B5EF4-FFF2-40B4-BE49-F238E27FC236}">
                  <a16:creationId xmlns:a16="http://schemas.microsoft.com/office/drawing/2014/main" id="{A2D5AAF1-2C06-4037-9AE0-852FF4E28043}"/>
                </a:ext>
              </a:extLst>
            </p:cNvPr>
            <p:cNvSpPr txBox="1">
              <a:spLocks noChangeArrowheads="1"/>
            </p:cNvSpPr>
            <p:nvPr/>
          </p:nvSpPr>
          <p:spPr bwMode="auto">
            <a:xfrm>
              <a:off x="2380706" y="3886200"/>
              <a:ext cx="131445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a:solidFill>
                    <a:srgbClr val="FFFFFF"/>
                  </a:solidFill>
                  <a:latin typeface="Aharoni" charset="0"/>
                  <a:cs typeface="Aharoni" charset="0"/>
                </a:rPr>
                <a:t>livid</a:t>
              </a:r>
            </a:p>
          </p:txBody>
        </p:sp>
        <p:sp>
          <p:nvSpPr>
            <p:cNvPr id="25" name="TextBox 18">
              <a:extLst>
                <a:ext uri="{FF2B5EF4-FFF2-40B4-BE49-F238E27FC236}">
                  <a16:creationId xmlns:a16="http://schemas.microsoft.com/office/drawing/2014/main" id="{E363020B-90DE-4E40-BA94-5FD87A53950E}"/>
                </a:ext>
              </a:extLst>
            </p:cNvPr>
            <p:cNvSpPr txBox="1">
              <a:spLocks noChangeArrowheads="1"/>
            </p:cNvSpPr>
            <p:nvPr/>
          </p:nvSpPr>
          <p:spPr bwMode="auto">
            <a:xfrm>
              <a:off x="2933555" y="5876444"/>
              <a:ext cx="1703070" cy="34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17" b="1">
                  <a:solidFill>
                    <a:srgbClr val="FFFFFF"/>
                  </a:solidFill>
                  <a:latin typeface="Gungsuh" charset="0"/>
                  <a:ea typeface="Gungsuh" charset="0"/>
                  <a:cs typeface="Gungsuh" charset="0"/>
                </a:rPr>
                <a:t>ANNOYED</a:t>
              </a:r>
            </a:p>
          </p:txBody>
        </p:sp>
      </p:grpSp>
      <p:sp>
        <p:nvSpPr>
          <p:cNvPr id="6" name="Rectangle 5">
            <a:extLst>
              <a:ext uri="{FF2B5EF4-FFF2-40B4-BE49-F238E27FC236}">
                <a16:creationId xmlns:a16="http://schemas.microsoft.com/office/drawing/2014/main" id="{FD52CB91-CA8F-4F10-8E49-C4BF81D6C7C5}"/>
              </a:ext>
            </a:extLst>
          </p:cNvPr>
          <p:cNvSpPr/>
          <p:nvPr/>
        </p:nvSpPr>
        <p:spPr>
          <a:xfrm>
            <a:off x="5693444" y="2153615"/>
            <a:ext cx="6096000" cy="3600986"/>
          </a:xfrm>
          <a:prstGeom prst="rect">
            <a:avLst/>
          </a:prstGeom>
        </p:spPr>
        <p:txBody>
          <a:bodyPr>
            <a:spAutoFit/>
          </a:bodyPr>
          <a:lstStyle/>
          <a:p>
            <a:pPr marL="342900" indent="-342900">
              <a:buFont typeface="Wingdings" panose="05000000000000000000" pitchFamily="2" charset="2"/>
              <a:buChar char="ü"/>
              <a:defRPr/>
            </a:pPr>
            <a:r>
              <a:rPr lang="en-US" sz="2400" dirty="0">
                <a:latin typeface="Century Schoolbook" panose="02040604050505020304" pitchFamily="18" charset="0"/>
                <a:ea typeface="ヒラギノ角ゴ ProN W6" charset="0"/>
                <a:cs typeface="ヒラギノ角ゴ ProN W6" charset="0"/>
              </a:rPr>
              <a:t>As a class brainstorm as many triggers as you can think of that might happen during a typical day with at school.</a:t>
            </a:r>
          </a:p>
          <a:p>
            <a:pPr marL="342900" indent="-342900">
              <a:buFont typeface="Wingdings" panose="05000000000000000000" pitchFamily="2" charset="2"/>
              <a:buChar char="ü"/>
              <a:defRPr/>
            </a:pPr>
            <a:endParaRPr lang="en-US" sz="2400" dirty="0">
              <a:latin typeface="Century Schoolbook" panose="02040604050505020304" pitchFamily="18" charset="0"/>
              <a:ea typeface="ヒラギノ角ゴ ProN W6" charset="0"/>
              <a:cs typeface="ヒラギノ角ゴ ProN W6" charset="0"/>
            </a:endParaRPr>
          </a:p>
          <a:p>
            <a:pPr marL="342900" indent="-342900">
              <a:buFont typeface="Wingdings" panose="05000000000000000000" pitchFamily="2" charset="2"/>
              <a:buChar char="ü"/>
              <a:defRPr/>
            </a:pPr>
            <a:r>
              <a:rPr lang="en-US" sz="2400" dirty="0">
                <a:latin typeface="Century Schoolbook" panose="02040604050505020304" pitchFamily="18" charset="0"/>
                <a:ea typeface="ヒラギノ角ゴ ProN W6" charset="0"/>
                <a:cs typeface="ヒラギノ角ゴ ProN W6" charset="0"/>
              </a:rPr>
              <a:t> Triggers can invoke many types of emotions. Watch video below. </a:t>
            </a:r>
          </a:p>
          <a:p>
            <a:pPr marL="342900" indent="-342900">
              <a:buFont typeface="Wingdings" panose="05000000000000000000" pitchFamily="2" charset="2"/>
              <a:buChar char="ü"/>
              <a:defRPr/>
            </a:pPr>
            <a:endParaRPr lang="en-US" sz="2400" dirty="0">
              <a:latin typeface="Century Schoolbook" panose="02040604050505020304" pitchFamily="18" charset="0"/>
              <a:ea typeface="ヒラギノ角ゴ ProN W6" charset="0"/>
              <a:cs typeface="ヒラギノ角ゴ ProN W6" charset="0"/>
            </a:endParaRPr>
          </a:p>
          <a:p>
            <a:pPr marL="342900" indent="-342900">
              <a:buFont typeface="Wingdings" panose="05000000000000000000" pitchFamily="2" charset="2"/>
              <a:buChar char="ü"/>
              <a:defRPr/>
            </a:pPr>
            <a:endParaRPr lang="en-US" sz="2400" dirty="0">
              <a:latin typeface="Century Schoolbook" panose="02040604050505020304" pitchFamily="18" charset="0"/>
              <a:ea typeface="ヒラギノ角ゴ ProN W6" charset="0"/>
              <a:cs typeface="ヒラギノ角ゴ ProN W6" charset="0"/>
            </a:endParaRPr>
          </a:p>
          <a:p>
            <a:pPr>
              <a:defRPr/>
            </a:pPr>
            <a:endParaRPr lang="en-US" dirty="0">
              <a:latin typeface="Century Schoolbook" panose="02040604050505020304" pitchFamily="18" charset="0"/>
              <a:ea typeface="ヒラギノ角ゴ ProN W6" charset="0"/>
              <a:cs typeface="ヒラギノ角ゴ ProN W6" charset="0"/>
            </a:endParaRPr>
          </a:p>
          <a:p>
            <a:pPr>
              <a:defRPr/>
            </a:pPr>
            <a:endParaRPr lang="en-US" dirty="0">
              <a:latin typeface="Century Schoolbook" panose="02040604050505020304" pitchFamily="18" charset="0"/>
              <a:ea typeface="ヒラギノ角ゴ ProN W6" charset="0"/>
              <a:cs typeface="ヒラギノ角ゴ ProN W6" charset="0"/>
            </a:endParaRPr>
          </a:p>
        </p:txBody>
      </p:sp>
      <p:sp>
        <p:nvSpPr>
          <p:cNvPr id="7" name="Rectangle 6">
            <a:extLst>
              <a:ext uri="{FF2B5EF4-FFF2-40B4-BE49-F238E27FC236}">
                <a16:creationId xmlns:a16="http://schemas.microsoft.com/office/drawing/2014/main" id="{F788B8B6-D61B-4D3D-8DAB-CBF4A123CC66}"/>
              </a:ext>
            </a:extLst>
          </p:cNvPr>
          <p:cNvSpPr/>
          <p:nvPr/>
        </p:nvSpPr>
        <p:spPr>
          <a:xfrm>
            <a:off x="6096000" y="6127345"/>
            <a:ext cx="5506444" cy="646331"/>
          </a:xfrm>
          <a:prstGeom prst="rect">
            <a:avLst/>
          </a:prstGeom>
        </p:spPr>
        <p:txBody>
          <a:bodyPr wrap="none">
            <a:spAutoFit/>
          </a:bodyPr>
          <a:lstStyle/>
          <a:p>
            <a:r>
              <a:rPr lang="en-US" dirty="0">
                <a:hlinkClick r:id="rId4"/>
              </a:rPr>
              <a:t>https://www.youtube.com/watch?v=t5jw3T3Jy70&amp;t=29s</a:t>
            </a:r>
            <a:endParaRPr lang="en-US" dirty="0"/>
          </a:p>
          <a:p>
            <a:endParaRPr lang="en-US" dirty="0"/>
          </a:p>
        </p:txBody>
      </p:sp>
    </p:spTree>
    <p:extLst>
      <p:ext uri="{BB962C8B-B14F-4D97-AF65-F5344CB8AC3E}">
        <p14:creationId xmlns:p14="http://schemas.microsoft.com/office/powerpoint/2010/main" val="402805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DE17AB-27BD-4FA6-99C3-1B604AC45B80}"/>
              </a:ext>
            </a:extLst>
          </p:cNvPr>
          <p:cNvSpPr txBox="1"/>
          <p:nvPr/>
        </p:nvSpPr>
        <p:spPr>
          <a:xfrm>
            <a:off x="3029527" y="230909"/>
            <a:ext cx="5926622" cy="1107996"/>
          </a:xfrm>
          <a:prstGeom prst="rect">
            <a:avLst/>
          </a:prstGeom>
          <a:noFill/>
        </p:spPr>
        <p:txBody>
          <a:bodyPr wrap="none" rtlCol="0">
            <a:spAutoFit/>
          </a:bodyPr>
          <a:lstStyle/>
          <a:p>
            <a:r>
              <a:rPr lang="en-US" sz="6600" dirty="0">
                <a:latin typeface="Bookman Old Style" panose="02050604050505020204" pitchFamily="18" charset="0"/>
              </a:rPr>
              <a:t>Meta-Moment</a:t>
            </a:r>
          </a:p>
        </p:txBody>
      </p:sp>
      <p:sp>
        <p:nvSpPr>
          <p:cNvPr id="6" name="TextBox 5">
            <a:extLst>
              <a:ext uri="{FF2B5EF4-FFF2-40B4-BE49-F238E27FC236}">
                <a16:creationId xmlns:a16="http://schemas.microsoft.com/office/drawing/2014/main" id="{36CB8151-9A98-4236-9CF1-875212666F7B}"/>
              </a:ext>
            </a:extLst>
          </p:cNvPr>
          <p:cNvSpPr txBox="1"/>
          <p:nvPr/>
        </p:nvSpPr>
        <p:spPr>
          <a:xfrm>
            <a:off x="387927" y="1593130"/>
            <a:ext cx="11379200" cy="1446550"/>
          </a:xfrm>
          <a:prstGeom prst="rect">
            <a:avLst/>
          </a:prstGeom>
          <a:noFill/>
        </p:spPr>
        <p:txBody>
          <a:bodyPr wrap="square" rtlCol="0">
            <a:spAutoFit/>
          </a:bodyPr>
          <a:lstStyle/>
          <a:p>
            <a:r>
              <a:rPr lang="en-US" sz="2800" dirty="0">
                <a:highlight>
                  <a:srgbClr val="FFFF00"/>
                </a:highlight>
                <a:latin typeface="Bookman Old Style" panose="02050604050505020204" pitchFamily="18" charset="0"/>
              </a:rPr>
              <a:t>“</a:t>
            </a:r>
            <a:r>
              <a:rPr lang="en-US" sz="2800" i="1" dirty="0">
                <a:highlight>
                  <a:srgbClr val="FFFF00"/>
                </a:highlight>
                <a:latin typeface="Bookman Old Style" panose="02050604050505020204" pitchFamily="18" charset="0"/>
              </a:rPr>
              <a:t>Between stimulus and response, there is a space. In that space lies our power to choose our response. In response lies our growth and freedom.”                               </a:t>
            </a:r>
            <a:r>
              <a:rPr lang="en-US" sz="3200" i="1" dirty="0">
                <a:highlight>
                  <a:srgbClr val="FFFF00"/>
                </a:highlight>
                <a:latin typeface="Bookman Old Style" panose="02050604050505020204" pitchFamily="18" charset="0"/>
              </a:rPr>
              <a:t>          </a:t>
            </a:r>
            <a:r>
              <a:rPr lang="en-US" b="1" dirty="0">
                <a:highlight>
                  <a:srgbClr val="FFFF00"/>
                </a:highlight>
                <a:latin typeface="Bookman Old Style" panose="02050604050505020204" pitchFamily="18" charset="0"/>
              </a:rPr>
              <a:t>Victor E. Frankl</a:t>
            </a:r>
          </a:p>
        </p:txBody>
      </p:sp>
      <p:pic>
        <p:nvPicPr>
          <p:cNvPr id="8" name="Google Shape;188;p51">
            <a:extLst>
              <a:ext uri="{FF2B5EF4-FFF2-40B4-BE49-F238E27FC236}">
                <a16:creationId xmlns:a16="http://schemas.microsoft.com/office/drawing/2014/main" id="{17A5C58B-478C-4A0A-908D-797521308156}"/>
              </a:ext>
            </a:extLst>
          </p:cNvPr>
          <p:cNvPicPr preferRelativeResize="0"/>
          <p:nvPr/>
        </p:nvPicPr>
        <p:blipFill rotWithShape="1">
          <a:blip r:embed="rId2">
            <a:alphaModFix/>
          </a:blip>
          <a:srcRect/>
          <a:stretch/>
        </p:blipFill>
        <p:spPr>
          <a:xfrm>
            <a:off x="2332938" y="3543286"/>
            <a:ext cx="7060444" cy="3223205"/>
          </a:xfrm>
          <a:prstGeom prst="rect">
            <a:avLst/>
          </a:prstGeom>
          <a:noFill/>
          <a:ln>
            <a:noFill/>
          </a:ln>
        </p:spPr>
      </p:pic>
    </p:spTree>
    <p:extLst>
      <p:ext uri="{BB962C8B-B14F-4D97-AF65-F5344CB8AC3E}">
        <p14:creationId xmlns:p14="http://schemas.microsoft.com/office/powerpoint/2010/main" val="172906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4715</TotalTime>
  <Words>1857</Words>
  <Application>Microsoft Office PowerPoint</Application>
  <PresentationFormat>Widescreen</PresentationFormat>
  <Paragraphs>184</Paragraphs>
  <Slides>26</Slides>
  <Notes>6</Notes>
  <HiddenSlides>0</HiddenSlides>
  <MMClips>3</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26</vt:i4>
      </vt:variant>
    </vt:vector>
  </HeadingPairs>
  <TitlesOfParts>
    <vt:vector size="50" baseType="lpstr">
      <vt:lpstr>Gungsuh</vt:lpstr>
      <vt:lpstr>ＭＳ Ｐゴシック</vt:lpstr>
      <vt:lpstr>游ゴシック</vt:lpstr>
      <vt:lpstr>Aharoni</vt:lpstr>
      <vt:lpstr>Algerian</vt:lpstr>
      <vt:lpstr>Arial</vt:lpstr>
      <vt:lpstr>Arial Bold</vt:lpstr>
      <vt:lpstr>Bookman Old Style</vt:lpstr>
      <vt:lpstr>Calibri</vt:lpstr>
      <vt:lpstr>Calibri Light</vt:lpstr>
      <vt:lpstr>Castellar</vt:lpstr>
      <vt:lpstr>Century Schoolbook</vt:lpstr>
      <vt:lpstr>Courier New</vt:lpstr>
      <vt:lpstr>Gill Sans</vt:lpstr>
      <vt:lpstr>Impact</vt:lpstr>
      <vt:lpstr>Kristen ITC</vt:lpstr>
      <vt:lpstr>Narkisim</vt:lpstr>
      <vt:lpstr>Playfair Display</vt:lpstr>
      <vt:lpstr>Showcard Gothic</vt:lpstr>
      <vt:lpstr>Times New Roman</vt:lpstr>
      <vt:lpstr>Wingdings</vt:lpstr>
      <vt:lpstr>ヒラギノ角ゴ ProN W3</vt:lpstr>
      <vt:lpstr>ヒラギノ角ゴ ProN W6</vt:lpstr>
      <vt:lpstr>Office Theme</vt:lpstr>
      <vt:lpstr>PowerPoint Presentation</vt:lpstr>
      <vt:lpstr>PowerPoint Presentation</vt:lpstr>
      <vt:lpstr>Tuesday </vt:lpstr>
      <vt:lpstr>PowerPoint Presentation</vt:lpstr>
      <vt:lpstr>Self -Regulation</vt:lpstr>
      <vt:lpstr>PowerPoint Presentation</vt:lpstr>
      <vt:lpstr>Thursday </vt:lpstr>
      <vt:lpstr>Collaborate </vt:lpstr>
      <vt:lpstr>PowerPoint Presentation</vt:lpstr>
      <vt:lpstr>PowerPoint Presentation</vt:lpstr>
      <vt:lpstr>PowerPoint Presentation</vt:lpstr>
      <vt:lpstr>PowerPoint Presentation</vt:lpstr>
      <vt:lpstr>Friday</vt:lpstr>
      <vt:lpstr>STEP 1: SOMETHING HAPPENS</vt:lpstr>
      <vt:lpstr>STEP 2: SENSE</vt:lpstr>
      <vt:lpstr>STEP 4: SEE YOUR BEST SELF</vt:lpstr>
      <vt:lpstr>STEP 5: Strategize</vt:lpstr>
      <vt:lpstr>PowerPoint Presentation</vt:lpstr>
      <vt:lpstr>PowerPoint Presentation</vt:lpstr>
      <vt:lpstr>PowerPoint Presentation</vt:lpstr>
      <vt:lpstr>PowerPoint Presentation</vt:lpstr>
      <vt:lpstr>PowerPoint Presentation</vt:lpstr>
      <vt:lpstr>PowerPoint Presentation</vt:lpstr>
      <vt:lpstr>Survival Strategies</vt:lpstr>
      <vt:lpstr>Survival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67</cp:revision>
  <dcterms:created xsi:type="dcterms:W3CDTF">2018-08-28T15:32:07Z</dcterms:created>
  <dcterms:modified xsi:type="dcterms:W3CDTF">2019-01-22T02:26:32Z</dcterms:modified>
</cp:coreProperties>
</file>