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62" r:id="rId4"/>
    <p:sldId id="349" r:id="rId5"/>
    <p:sldId id="318" r:id="rId6"/>
    <p:sldId id="353" r:id="rId7"/>
    <p:sldId id="355" r:id="rId8"/>
    <p:sldId id="333" r:id="rId9"/>
    <p:sldId id="287" r:id="rId10"/>
    <p:sldId id="327" r:id="rId11"/>
    <p:sldId id="357" r:id="rId12"/>
    <p:sldId id="356" r:id="rId13"/>
    <p:sldId id="358"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8A653-5DAD-4A9B-96E8-1424D049CA91}" v="3" dt="2018-12-13T14:38:21.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12/13/2018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ggsc.berkeley.edu/images/uploads/GGSC_Gratitude_Curriculum_MS_H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Hv6vTKD6lg" TargetMode="External"/><Relationship Id="rId2" Type="http://schemas.openxmlformats.org/officeDocument/2006/relationships/slideLayout" Target="../slideLayouts/slideLayout7.xml"/><Relationship Id="rId1" Type="http://schemas.openxmlformats.org/officeDocument/2006/relationships/video" Target="https://www.youtube.com/embed/oHv6vTKD6lg"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7ED51B-BE39-4957-897A-7CA5190D3EE0}"/>
              </a:ext>
            </a:extLst>
          </p:cNvPr>
          <p:cNvSpPr/>
          <p:nvPr/>
        </p:nvSpPr>
        <p:spPr>
          <a:xfrm>
            <a:off x="665017" y="1753722"/>
            <a:ext cx="10861965" cy="2308324"/>
          </a:xfrm>
          <a:prstGeom prst="rect">
            <a:avLst/>
          </a:prstGeom>
        </p:spPr>
        <p:txBody>
          <a:bodyPr wrap="square">
            <a:spAutoFit/>
          </a:bodyPr>
          <a:lstStyle/>
          <a:p>
            <a:pPr lvl="0" algn="ctr">
              <a:defRPr/>
            </a:pPr>
            <a:r>
              <a:rPr lang="en-US" sz="4800" kern="0" cap="all" spc="200" dirty="0">
                <a:solidFill>
                  <a:schemeClr val="accent2"/>
                </a:solidFill>
                <a:latin typeface="Times New Roman" panose="02020603050405020304" pitchFamily="18" charset="0"/>
                <a:cs typeface="Times New Roman" panose="02020603050405020304" pitchFamily="18" charset="0"/>
              </a:rPr>
              <a:t>Social Emotional Learning </a:t>
            </a:r>
          </a:p>
          <a:p>
            <a:pPr lvl="0" algn="ctr">
              <a:defRPr/>
            </a:pPr>
            <a:endParaRPr lang="en-US" sz="4800" kern="0" cap="all" spc="200" dirty="0">
              <a:solidFill>
                <a:schemeClr val="accent2"/>
              </a:solidFill>
              <a:latin typeface="Times New Roman" panose="02020603050405020304" pitchFamily="18" charset="0"/>
              <a:cs typeface="Times New Roman" panose="02020603050405020304" pitchFamily="18" charset="0"/>
            </a:endParaRPr>
          </a:p>
          <a:p>
            <a:pPr lvl="0" algn="ctr">
              <a:defRPr/>
            </a:pPr>
            <a:endParaRPr lang="en-US" sz="4800" kern="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3487BC-D7FA-4282-9206-74ACE2768712}"/>
              </a:ext>
            </a:extLst>
          </p:cNvPr>
          <p:cNvSpPr txBox="1"/>
          <p:nvPr/>
        </p:nvSpPr>
        <p:spPr>
          <a:xfrm>
            <a:off x="647326" y="2311884"/>
            <a:ext cx="10390909" cy="3970318"/>
          </a:xfrm>
          <a:prstGeom prst="rect">
            <a:avLst/>
          </a:prstGeom>
          <a:noFill/>
        </p:spPr>
        <p:txBody>
          <a:bodyPr wrap="square" rtlCol="0">
            <a:spAutoFit/>
          </a:bodyPr>
          <a:lstStyle/>
          <a:p>
            <a:r>
              <a:rPr lang="en-US" sz="2800" dirty="0">
                <a:latin typeface="Century Schoolbook" panose="02040604050505020304" pitchFamily="18" charset="0"/>
              </a:rPr>
              <a:t>Expressing gratitude, or saying “thank you,” is critical for relationships. It helps each person recognize the other person’s efforts and makes the other person feel appreciated.</a:t>
            </a:r>
          </a:p>
          <a:p>
            <a:endParaRPr lang="en-US" sz="2800" dirty="0">
              <a:latin typeface="Century Schoolbook" panose="02040604050505020304" pitchFamily="18" charset="0"/>
            </a:endParaRPr>
          </a:p>
          <a:p>
            <a:r>
              <a:rPr lang="en-US" sz="2800" dirty="0">
                <a:latin typeface="Century Schoolbook" panose="02040604050505020304" pitchFamily="18" charset="0"/>
              </a:rPr>
              <a:t>When we express gratitude, we communicate to the</a:t>
            </a:r>
          </a:p>
          <a:p>
            <a:r>
              <a:rPr lang="en-US" sz="2800" dirty="0">
                <a:latin typeface="Century Schoolbook" panose="02040604050505020304" pitchFamily="18" charset="0"/>
              </a:rPr>
              <a:t>important people in our lives how they matter to us AND, over time, we get closer to these people because they help us reach significant goals in our lives. It’s glue for who and what matters</a:t>
            </a:r>
          </a:p>
        </p:txBody>
      </p:sp>
      <p:sp>
        <p:nvSpPr>
          <p:cNvPr id="4" name="Rectangle 3">
            <a:extLst>
              <a:ext uri="{FF2B5EF4-FFF2-40B4-BE49-F238E27FC236}">
                <a16:creationId xmlns:a16="http://schemas.microsoft.com/office/drawing/2014/main" id="{81DD933A-4353-4EEA-9BD9-E31B1D13E806}"/>
              </a:ext>
            </a:extLst>
          </p:cNvPr>
          <p:cNvSpPr/>
          <p:nvPr/>
        </p:nvSpPr>
        <p:spPr>
          <a:xfrm>
            <a:off x="2156460" y="421054"/>
            <a:ext cx="8797601" cy="1015663"/>
          </a:xfrm>
          <a:prstGeom prst="rect">
            <a:avLst/>
          </a:prstGeom>
        </p:spPr>
        <p:txBody>
          <a:bodyPr wrap="none">
            <a:spAutoFit/>
          </a:bodyPr>
          <a:lstStyle/>
          <a:p>
            <a:r>
              <a:rPr lang="en-US" sz="6000" b="1" dirty="0">
                <a:latin typeface="Century Schoolbook" panose="02040604050505020304" pitchFamily="18" charset="0"/>
              </a:rPr>
              <a:t>Expressing Gratitude</a:t>
            </a:r>
            <a:endParaRPr lang="en-US" sz="6000" b="1" dirty="0"/>
          </a:p>
        </p:txBody>
      </p:sp>
    </p:spTree>
    <p:extLst>
      <p:ext uri="{BB962C8B-B14F-4D97-AF65-F5344CB8AC3E}">
        <p14:creationId xmlns:p14="http://schemas.microsoft.com/office/powerpoint/2010/main" val="414909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5C1-1D56-47A0-9A40-6E7A265A9268}"/>
              </a:ext>
            </a:extLst>
          </p:cNvPr>
          <p:cNvSpPr txBox="1">
            <a:spLocks/>
          </p:cNvSpPr>
          <p:nvPr/>
        </p:nvSpPr>
        <p:spPr>
          <a:xfrm>
            <a:off x="1230924" y="2681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latin typeface="Bookman Old Style" panose="02050604050505020204" pitchFamily="18" charset="0"/>
              </a:rPr>
              <a:t>Gratitude Project cont.</a:t>
            </a:r>
          </a:p>
        </p:txBody>
      </p:sp>
      <p:sp>
        <p:nvSpPr>
          <p:cNvPr id="3" name="TextBox 2">
            <a:extLst>
              <a:ext uri="{FF2B5EF4-FFF2-40B4-BE49-F238E27FC236}">
                <a16:creationId xmlns:a16="http://schemas.microsoft.com/office/drawing/2014/main" id="{795AA47F-19F5-4238-ADF5-11E834287214}"/>
              </a:ext>
            </a:extLst>
          </p:cNvPr>
          <p:cNvSpPr txBox="1"/>
          <p:nvPr/>
        </p:nvSpPr>
        <p:spPr>
          <a:xfrm>
            <a:off x="675250" y="2151727"/>
            <a:ext cx="11071274" cy="2554545"/>
          </a:xfrm>
          <a:prstGeom prst="rect">
            <a:avLst/>
          </a:prstGeom>
          <a:noFill/>
        </p:spPr>
        <p:txBody>
          <a:bodyPr wrap="square" rtlCol="0">
            <a:spAutoFit/>
          </a:bodyPr>
          <a:lstStyle/>
          <a:p>
            <a:pPr marL="514350" indent="-514350">
              <a:buFont typeface="+mj-lt"/>
              <a:buAutoNum type="arabicPeriod"/>
            </a:pPr>
            <a:r>
              <a:rPr lang="en-US" sz="3200" dirty="0">
                <a:latin typeface="Century Schoolbook" panose="02040604050505020304" pitchFamily="18" charset="0"/>
              </a:rPr>
              <a:t>Re-write your paper as a </a:t>
            </a:r>
            <a:r>
              <a:rPr lang="en-US" sz="3200" b="1" u="sng" dirty="0">
                <a:latin typeface="Century Schoolbook" panose="02040604050505020304" pitchFamily="18" charset="0"/>
              </a:rPr>
              <a:t>letter</a:t>
            </a:r>
            <a:r>
              <a:rPr lang="en-US" sz="3200" dirty="0">
                <a:latin typeface="Century Schoolbook" panose="02040604050505020304" pitchFamily="18" charset="0"/>
              </a:rPr>
              <a:t>  or a </a:t>
            </a:r>
            <a:r>
              <a:rPr lang="en-US" sz="3200" b="1" u="sng" dirty="0">
                <a:latin typeface="Century Schoolbook" panose="02040604050505020304" pitchFamily="18" charset="0"/>
              </a:rPr>
              <a:t>thank you</a:t>
            </a:r>
            <a:r>
              <a:rPr lang="en-US" sz="3200" b="1" dirty="0">
                <a:latin typeface="Century Schoolbook" panose="02040604050505020304" pitchFamily="18" charset="0"/>
              </a:rPr>
              <a:t> </a:t>
            </a:r>
            <a:r>
              <a:rPr lang="en-US" sz="3200" dirty="0">
                <a:latin typeface="Century Schoolbook" panose="02040604050505020304" pitchFamily="18" charset="0"/>
              </a:rPr>
              <a:t>card to your most influential person. </a:t>
            </a:r>
          </a:p>
          <a:p>
            <a:pPr marL="514350" indent="-514350">
              <a:buFont typeface="+mj-lt"/>
              <a:buAutoNum type="arabicPeriod"/>
            </a:pPr>
            <a:endParaRPr lang="en-US" sz="3200" dirty="0">
              <a:latin typeface="Century Schoolbook" panose="02040604050505020304" pitchFamily="18" charset="0"/>
            </a:endParaRPr>
          </a:p>
          <a:p>
            <a:pPr marL="514350" indent="-514350">
              <a:buFont typeface="+mj-lt"/>
              <a:buAutoNum type="arabicPeriod"/>
            </a:pPr>
            <a:r>
              <a:rPr lang="en-US" sz="3200" dirty="0">
                <a:latin typeface="Century Schoolbook" panose="02040604050505020304" pitchFamily="18" charset="0"/>
              </a:rPr>
              <a:t>Give this letter or card to the person or call them and share it with them. </a:t>
            </a:r>
          </a:p>
        </p:txBody>
      </p:sp>
    </p:spTree>
    <p:extLst>
      <p:ext uri="{BB962C8B-B14F-4D97-AF65-F5344CB8AC3E}">
        <p14:creationId xmlns:p14="http://schemas.microsoft.com/office/powerpoint/2010/main" val="265456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1A464-650F-40B0-97B9-44AE481F8277}"/>
              </a:ext>
            </a:extLst>
          </p:cNvPr>
          <p:cNvSpPr/>
          <p:nvPr/>
        </p:nvSpPr>
        <p:spPr>
          <a:xfrm>
            <a:off x="5284763" y="3544356"/>
            <a:ext cx="6644640" cy="3108543"/>
          </a:xfrm>
          <a:prstGeom prst="rect">
            <a:avLst/>
          </a:prstGeom>
        </p:spPr>
        <p:txBody>
          <a:bodyPr wrap="square">
            <a:spAutoFit/>
          </a:bodyPr>
          <a:lstStyle/>
          <a:p>
            <a:pPr algn="ctr"/>
            <a:endParaRPr lang="en-US" sz="2800" dirty="0">
              <a:solidFill>
                <a:srgbClr val="000000"/>
              </a:solidFill>
              <a:latin typeface="Century Schoolbook" panose="02040604050505020304" pitchFamily="18" charset="0"/>
            </a:endParaRPr>
          </a:p>
          <a:p>
            <a:pPr algn="ctr"/>
            <a:endParaRPr lang="en-US" sz="2800" dirty="0">
              <a:solidFill>
                <a:srgbClr val="000000"/>
              </a:solidFill>
              <a:latin typeface="Century Schoolbook" panose="02040604050505020304" pitchFamily="18" charset="0"/>
            </a:endParaRPr>
          </a:p>
          <a:p>
            <a:pPr algn="ctr"/>
            <a:r>
              <a:rPr lang="en-US" sz="2800" dirty="0">
                <a:solidFill>
                  <a:srgbClr val="000000"/>
                </a:solidFill>
                <a:latin typeface="Century Schoolbook" panose="02040604050505020304" pitchFamily="18" charset="0"/>
              </a:rPr>
              <a:t> </a:t>
            </a:r>
          </a:p>
          <a:p>
            <a:pPr algn="ctr"/>
            <a:r>
              <a:rPr lang="en-US" sz="2800" b="1" dirty="0">
                <a:solidFill>
                  <a:srgbClr val="000000"/>
                </a:solidFill>
                <a:latin typeface="Century Schoolbook" panose="02040604050505020304" pitchFamily="18" charset="0"/>
              </a:rPr>
              <a:t>You also choose how you act. </a:t>
            </a:r>
            <a:endParaRPr lang="en-US" sz="2800" dirty="0">
              <a:solidFill>
                <a:srgbClr val="000000"/>
              </a:solidFill>
              <a:latin typeface="Century Schoolbook" panose="02040604050505020304" pitchFamily="18" charset="0"/>
            </a:endParaRPr>
          </a:p>
          <a:p>
            <a:pPr algn="ctr"/>
            <a:r>
              <a:rPr lang="en-US" sz="2800" dirty="0">
                <a:solidFill>
                  <a:srgbClr val="000000"/>
                </a:solidFill>
                <a:latin typeface="Century Schoolbook" panose="02040604050505020304" pitchFamily="18" charset="0"/>
              </a:rPr>
              <a:t>It’s also </a:t>
            </a:r>
            <a:r>
              <a:rPr lang="en-US" sz="2800" u="sng" dirty="0">
                <a:solidFill>
                  <a:srgbClr val="000000"/>
                </a:solidFill>
                <a:latin typeface="Century Schoolbook" panose="02040604050505020304" pitchFamily="18" charset="0"/>
              </a:rPr>
              <a:t>your choice </a:t>
            </a:r>
            <a:r>
              <a:rPr lang="en-US" sz="2800" dirty="0">
                <a:solidFill>
                  <a:srgbClr val="000000"/>
                </a:solidFill>
                <a:latin typeface="Century Schoolbook" panose="02040604050505020304" pitchFamily="18" charset="0"/>
              </a:rPr>
              <a:t>whether you want to do things that lift others up or bring them down </a:t>
            </a:r>
            <a:endParaRPr lang="en-US" sz="2800" dirty="0">
              <a:latin typeface="Century Schoolbook" panose="02040604050505020304" pitchFamily="18" charset="0"/>
            </a:endParaRPr>
          </a:p>
        </p:txBody>
      </p:sp>
      <p:sp>
        <p:nvSpPr>
          <p:cNvPr id="3" name="Rectangle 2">
            <a:extLst>
              <a:ext uri="{FF2B5EF4-FFF2-40B4-BE49-F238E27FC236}">
                <a16:creationId xmlns:a16="http://schemas.microsoft.com/office/drawing/2014/main" id="{5F359BD2-18B3-4C3F-BF06-0F8F1649BA87}"/>
              </a:ext>
            </a:extLst>
          </p:cNvPr>
          <p:cNvSpPr/>
          <p:nvPr/>
        </p:nvSpPr>
        <p:spPr>
          <a:xfrm>
            <a:off x="3046126" y="205101"/>
            <a:ext cx="6099747" cy="707886"/>
          </a:xfrm>
          <a:prstGeom prst="rect">
            <a:avLst/>
          </a:prstGeom>
        </p:spPr>
        <p:txBody>
          <a:bodyPr wrap="none">
            <a:spAutoFit/>
          </a:bodyPr>
          <a:lstStyle/>
          <a:p>
            <a:r>
              <a:rPr lang="en-US" sz="4000" b="1" dirty="0">
                <a:solidFill>
                  <a:srgbClr val="000000"/>
                </a:solidFill>
                <a:latin typeface="Century Schoolbook" panose="02040604050505020304" pitchFamily="18" charset="0"/>
              </a:rPr>
              <a:t>Gratitude Is A Choice </a:t>
            </a:r>
            <a:endParaRPr lang="en-US" sz="4000" dirty="0">
              <a:solidFill>
                <a:srgbClr val="000000"/>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48CA9FFA-BB83-43BB-80E9-8B847A641622}"/>
              </a:ext>
            </a:extLst>
          </p:cNvPr>
          <p:cNvSpPr/>
          <p:nvPr/>
        </p:nvSpPr>
        <p:spPr>
          <a:xfrm>
            <a:off x="375139" y="1715310"/>
            <a:ext cx="6096000" cy="1384995"/>
          </a:xfrm>
          <a:prstGeom prst="rect">
            <a:avLst/>
          </a:prstGeom>
        </p:spPr>
        <p:txBody>
          <a:bodyPr>
            <a:spAutoFit/>
          </a:bodyPr>
          <a:lstStyle/>
          <a:p>
            <a:pPr algn="ctr"/>
            <a:r>
              <a:rPr lang="en-US" sz="2800" b="1" dirty="0">
                <a:solidFill>
                  <a:srgbClr val="000000"/>
                </a:solidFill>
                <a:latin typeface="Century Schoolbook" panose="02040604050505020304" pitchFamily="18" charset="0"/>
              </a:rPr>
              <a:t>You choose how you think. </a:t>
            </a:r>
          </a:p>
          <a:p>
            <a:pPr algn="ctr"/>
            <a:r>
              <a:rPr lang="en-US" sz="2800" dirty="0">
                <a:solidFill>
                  <a:srgbClr val="000000"/>
                </a:solidFill>
                <a:latin typeface="Century Schoolbook" panose="02040604050505020304" pitchFamily="18" charset="0"/>
              </a:rPr>
              <a:t>It’s </a:t>
            </a:r>
            <a:r>
              <a:rPr lang="en-US" sz="2800" u="sng" dirty="0">
                <a:solidFill>
                  <a:srgbClr val="000000"/>
                </a:solidFill>
                <a:latin typeface="Century Schoolbook" panose="02040604050505020304" pitchFamily="18" charset="0"/>
              </a:rPr>
              <a:t>your choice </a:t>
            </a:r>
            <a:r>
              <a:rPr lang="en-US" sz="2800" dirty="0">
                <a:solidFill>
                  <a:srgbClr val="000000"/>
                </a:solidFill>
                <a:latin typeface="Century Schoolbook" panose="02040604050505020304" pitchFamily="18" charset="0"/>
              </a:rPr>
              <a:t>to focus on good things or bad things in life.</a:t>
            </a:r>
          </a:p>
        </p:txBody>
      </p:sp>
      <p:pic>
        <p:nvPicPr>
          <p:cNvPr id="7" name="Picture 6" descr="A close up of a logo&#10;&#10;Description generated with high confidence">
            <a:extLst>
              <a:ext uri="{FF2B5EF4-FFF2-40B4-BE49-F238E27FC236}">
                <a16:creationId xmlns:a16="http://schemas.microsoft.com/office/drawing/2014/main" id="{E38A13A9-9E95-4DD4-8A89-80F582567DE0}"/>
              </a:ext>
            </a:extLst>
          </p:cNvPr>
          <p:cNvPicPr>
            <a:picLocks noChangeAspect="1"/>
          </p:cNvPicPr>
          <p:nvPr/>
        </p:nvPicPr>
        <p:blipFill rotWithShape="1">
          <a:blip r:embed="rId2">
            <a:extLst>
              <a:ext uri="{28A0092B-C50C-407E-A947-70E740481C1C}">
                <a14:useLocalDpi xmlns:a14="http://schemas.microsoft.com/office/drawing/2010/main" val="0"/>
              </a:ext>
            </a:extLst>
          </a:blip>
          <a:srcRect l="4573" t="8866" r="5133" b="12496"/>
          <a:stretch/>
        </p:blipFill>
        <p:spPr>
          <a:xfrm>
            <a:off x="7619528" y="912987"/>
            <a:ext cx="3052690" cy="3456208"/>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88AA8D56-AE4C-4149-8618-73CF66C28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28" y="3544356"/>
            <a:ext cx="3599583" cy="2751855"/>
          </a:xfrm>
          <a:prstGeom prst="rect">
            <a:avLst/>
          </a:prstGeom>
        </p:spPr>
      </p:pic>
    </p:spTree>
    <p:extLst>
      <p:ext uri="{BB962C8B-B14F-4D97-AF65-F5344CB8AC3E}">
        <p14:creationId xmlns:p14="http://schemas.microsoft.com/office/powerpoint/2010/main" val="22545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C8CBA-24DB-4DC7-A5BA-7F9CEE7B65CD}"/>
              </a:ext>
            </a:extLst>
          </p:cNvPr>
          <p:cNvSpPr/>
          <p:nvPr/>
        </p:nvSpPr>
        <p:spPr>
          <a:xfrm>
            <a:off x="347004" y="1128431"/>
            <a:ext cx="10766474" cy="4832092"/>
          </a:xfrm>
          <a:prstGeom prst="rect">
            <a:avLst/>
          </a:prstGeom>
        </p:spPr>
        <p:txBody>
          <a:bodyPr wrap="square">
            <a:spAutoFit/>
          </a:bodyPr>
          <a:lstStyle/>
          <a:p>
            <a:r>
              <a:rPr lang="en-US" sz="2800" dirty="0">
                <a:latin typeface="Century Schoolbook" panose="02040604050505020304" pitchFamily="18" charset="0"/>
              </a:rPr>
              <a:t>Practice expressing kindness towards your classmates and fill their bucket </a:t>
            </a:r>
          </a:p>
          <a:p>
            <a:endParaRPr lang="en-US" sz="2800" dirty="0">
              <a:latin typeface="Century Schoolbook" panose="02040604050505020304" pitchFamily="18" charset="0"/>
            </a:endParaRPr>
          </a:p>
          <a:p>
            <a:r>
              <a:rPr lang="en-US" sz="2800" b="1" dirty="0">
                <a:latin typeface="Century Schoolbook" panose="02040604050505020304" pitchFamily="18" charset="0"/>
              </a:rPr>
              <a:t>You can:</a:t>
            </a:r>
          </a:p>
          <a:p>
            <a:endParaRPr lang="en-US" sz="2800" b="1" dirty="0">
              <a:latin typeface="Century Schoolbook" panose="02040604050505020304" pitchFamily="18" charset="0"/>
            </a:endParaRPr>
          </a:p>
          <a:p>
            <a:r>
              <a:rPr lang="en-US" sz="2800" dirty="0">
                <a:latin typeface="Century Schoolbook" panose="02040604050505020304" pitchFamily="18" charset="0"/>
              </a:rPr>
              <a:t>• Tell them thank you for doing</a:t>
            </a:r>
          </a:p>
          <a:p>
            <a:r>
              <a:rPr lang="en-US" sz="2800" dirty="0">
                <a:latin typeface="Century Schoolbook" panose="02040604050505020304" pitchFamily="18" charset="0"/>
              </a:rPr>
              <a:t>something kind for you</a:t>
            </a:r>
          </a:p>
          <a:p>
            <a:endParaRPr lang="en-US" sz="2800" dirty="0">
              <a:latin typeface="Century Schoolbook" panose="02040604050505020304" pitchFamily="18" charset="0"/>
            </a:endParaRPr>
          </a:p>
          <a:p>
            <a:r>
              <a:rPr lang="en-US" sz="2800" dirty="0">
                <a:latin typeface="Century Schoolbook" panose="02040604050505020304" pitchFamily="18" charset="0"/>
              </a:rPr>
              <a:t>• Compliment them on one of</a:t>
            </a:r>
          </a:p>
          <a:p>
            <a:r>
              <a:rPr lang="en-US" sz="2800" dirty="0">
                <a:latin typeface="Century Schoolbook" panose="02040604050505020304" pitchFamily="18" charset="0"/>
              </a:rPr>
              <a:t>their strengths or talents</a:t>
            </a:r>
          </a:p>
          <a:p>
            <a:endParaRPr lang="en-US" sz="2800" dirty="0">
              <a:latin typeface="Century Schoolbook" panose="02040604050505020304" pitchFamily="18" charset="0"/>
            </a:endParaRPr>
          </a:p>
        </p:txBody>
      </p:sp>
      <p:sp>
        <p:nvSpPr>
          <p:cNvPr id="3" name="Rectangle 2">
            <a:extLst>
              <a:ext uri="{FF2B5EF4-FFF2-40B4-BE49-F238E27FC236}">
                <a16:creationId xmlns:a16="http://schemas.microsoft.com/office/drawing/2014/main" id="{88045F41-D4DE-47CE-B2F0-77D512D20AB6}"/>
              </a:ext>
            </a:extLst>
          </p:cNvPr>
          <p:cNvSpPr/>
          <p:nvPr/>
        </p:nvSpPr>
        <p:spPr>
          <a:xfrm>
            <a:off x="3046126" y="205101"/>
            <a:ext cx="7012274" cy="923330"/>
          </a:xfrm>
          <a:prstGeom prst="rect">
            <a:avLst/>
          </a:prstGeom>
        </p:spPr>
        <p:txBody>
          <a:bodyPr wrap="square">
            <a:spAutoFit/>
          </a:bodyPr>
          <a:lstStyle/>
          <a:p>
            <a:r>
              <a:rPr lang="en-US" sz="5400" b="1" dirty="0">
                <a:solidFill>
                  <a:srgbClr val="000000"/>
                </a:solidFill>
                <a:latin typeface="Century Schoolbook" panose="02040604050505020304" pitchFamily="18" charset="0"/>
              </a:rPr>
              <a:t>Bucket Filling </a:t>
            </a:r>
            <a:endParaRPr lang="en-US" sz="5400" dirty="0">
              <a:solidFill>
                <a:srgbClr val="000000"/>
              </a:solidFill>
              <a:latin typeface="Century Schoolbook" panose="02040604050505020304" pitchFamily="18" charset="0"/>
            </a:endParaRPr>
          </a:p>
        </p:txBody>
      </p:sp>
      <p:pic>
        <p:nvPicPr>
          <p:cNvPr id="5" name="Picture 4" descr="A picture containing text&#10;&#10;Description generated with very high confidence">
            <a:extLst>
              <a:ext uri="{FF2B5EF4-FFF2-40B4-BE49-F238E27FC236}">
                <a16:creationId xmlns:a16="http://schemas.microsoft.com/office/drawing/2014/main" id="{5B6B0DDC-C033-48DE-9312-E9932F0ED81C}"/>
              </a:ext>
            </a:extLst>
          </p:cNvPr>
          <p:cNvPicPr>
            <a:picLocks noChangeAspect="1"/>
          </p:cNvPicPr>
          <p:nvPr/>
        </p:nvPicPr>
        <p:blipFill rotWithShape="1">
          <a:blip r:embed="rId2">
            <a:extLst>
              <a:ext uri="{28A0092B-C50C-407E-A947-70E740481C1C}">
                <a14:useLocalDpi xmlns:a14="http://schemas.microsoft.com/office/drawing/2010/main" val="0"/>
              </a:ext>
            </a:extLst>
          </a:blip>
          <a:srcRect l="4754" t="5744" r="2863" b="2989"/>
          <a:stretch/>
        </p:blipFill>
        <p:spPr>
          <a:xfrm>
            <a:off x="6096000" y="1962216"/>
            <a:ext cx="5412972" cy="3993933"/>
          </a:xfrm>
          <a:prstGeom prst="rect">
            <a:avLst/>
          </a:prstGeom>
        </p:spPr>
      </p:pic>
    </p:spTree>
    <p:extLst>
      <p:ext uri="{BB962C8B-B14F-4D97-AF65-F5344CB8AC3E}">
        <p14:creationId xmlns:p14="http://schemas.microsoft.com/office/powerpoint/2010/main" val="336844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C42C4-193B-4E8F-9CCC-879DD1187DB2}"/>
              </a:ext>
            </a:extLst>
          </p:cNvPr>
          <p:cNvSpPr/>
          <p:nvPr/>
        </p:nvSpPr>
        <p:spPr>
          <a:xfrm>
            <a:off x="512618" y="1566246"/>
            <a:ext cx="11166764" cy="3725507"/>
          </a:xfrm>
          <a:prstGeom prst="rect">
            <a:avLst/>
          </a:prstGeom>
        </p:spPr>
        <p:txBody>
          <a:bodyPr wrap="square">
            <a:spAutoFit/>
          </a:bodyPr>
          <a:lstStyle/>
          <a:p>
            <a:pPr>
              <a:lnSpc>
                <a:spcPct val="150000"/>
              </a:lnSpc>
            </a:pPr>
            <a:r>
              <a:rPr lang="en-US" sz="2000" dirty="0">
                <a:solidFill>
                  <a:srgbClr val="333333"/>
                </a:solidFill>
                <a:latin typeface="Century Schoolbook" panose="02040604050505020304" pitchFamily="18" charset="0"/>
              </a:rPr>
              <a:t>Over the past two decades, studies have consistently found that people who practice gratitude report fewer symptoms of illness, including depression, more optimism and happiness, stronger relationships, more generous behavior, and many other benefits.</a:t>
            </a:r>
          </a:p>
          <a:p>
            <a:pPr>
              <a:lnSpc>
                <a:spcPct val="150000"/>
              </a:lnSpc>
            </a:pPr>
            <a:endParaRPr lang="en-US" sz="2000" dirty="0">
              <a:solidFill>
                <a:srgbClr val="333333"/>
              </a:solidFill>
              <a:latin typeface="Century Schoolbook" panose="02040604050505020304" pitchFamily="18" charset="0"/>
            </a:endParaRPr>
          </a:p>
          <a:p>
            <a:pPr>
              <a:lnSpc>
                <a:spcPct val="150000"/>
              </a:lnSpc>
            </a:pPr>
            <a:r>
              <a:rPr lang="en-US" sz="2000" dirty="0">
                <a:solidFill>
                  <a:srgbClr val="333333"/>
                </a:solidFill>
                <a:latin typeface="Century Schoolbook" panose="02040604050505020304" pitchFamily="18" charset="0"/>
              </a:rPr>
              <a:t>Further, research convincingly shows that, when compared with their less grateful peers, grateful youth are happier and more satisfied with their lives, friends, family, neighborhood, and selves. They also report more hope, engagement with their hobbies, higher GPAs, and less envy, depression, and materialism.</a:t>
            </a:r>
            <a:endParaRPr lang="en-US" sz="2000" dirty="0">
              <a:latin typeface="Century Schoolbook" panose="02040604050505020304" pitchFamily="18" charset="0"/>
            </a:endParaRPr>
          </a:p>
        </p:txBody>
      </p:sp>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
        <p:nvSpPr>
          <p:cNvPr id="3" name="Rectangle 2">
            <a:extLst>
              <a:ext uri="{FF2B5EF4-FFF2-40B4-BE49-F238E27FC236}">
                <a16:creationId xmlns:a16="http://schemas.microsoft.com/office/drawing/2014/main" id="{B59BD82F-5329-4519-9F50-1E48743B5199}"/>
              </a:ext>
            </a:extLst>
          </p:cNvPr>
          <p:cNvSpPr/>
          <p:nvPr/>
        </p:nvSpPr>
        <p:spPr>
          <a:xfrm>
            <a:off x="1939636" y="6211193"/>
            <a:ext cx="8548255" cy="646331"/>
          </a:xfrm>
          <a:prstGeom prst="rect">
            <a:avLst/>
          </a:prstGeom>
        </p:spPr>
        <p:txBody>
          <a:bodyPr wrap="square">
            <a:spAutoFit/>
          </a:bodyPr>
          <a:lstStyle/>
          <a:p>
            <a:r>
              <a:rPr lang="en-US" dirty="0">
                <a:hlinkClick r:id="rId2"/>
              </a:rPr>
              <a:t>https://ggsc.berkeley.edu/images/uploads/GGSC_Gratitude_Curriculum_MS_HS.pdf</a:t>
            </a:r>
            <a:endParaRPr lang="en-US" dirty="0"/>
          </a:p>
          <a:p>
            <a:endParaRPr lang="en-US" dirty="0"/>
          </a:p>
        </p:txBody>
      </p:sp>
    </p:spTree>
    <p:extLst>
      <p:ext uri="{BB962C8B-B14F-4D97-AF65-F5344CB8AC3E}">
        <p14:creationId xmlns:p14="http://schemas.microsoft.com/office/powerpoint/2010/main" val="42803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Objective</a:t>
            </a:r>
          </a:p>
        </p:txBody>
      </p:sp>
      <p:sp>
        <p:nvSpPr>
          <p:cNvPr id="2" name="TextBox 1">
            <a:extLst>
              <a:ext uri="{FF2B5EF4-FFF2-40B4-BE49-F238E27FC236}">
                <a16:creationId xmlns:a16="http://schemas.microsoft.com/office/drawing/2014/main" id="{0B406E11-232E-462A-98D8-4A0EBE079D87}"/>
              </a:ext>
            </a:extLst>
          </p:cNvPr>
          <p:cNvSpPr txBox="1"/>
          <p:nvPr/>
        </p:nvSpPr>
        <p:spPr>
          <a:xfrm>
            <a:off x="390974" y="2396837"/>
            <a:ext cx="11232989" cy="2677656"/>
          </a:xfrm>
          <a:prstGeom prst="rect">
            <a:avLst/>
          </a:prstGeom>
          <a:noFill/>
        </p:spPr>
        <p:txBody>
          <a:bodyPr wrap="square" rtlCol="0">
            <a:spAutoFit/>
          </a:bodyPr>
          <a:lstStyle/>
          <a:p>
            <a:pPr marL="285750" indent="-285750">
              <a:buFont typeface="Wingdings" panose="05000000000000000000" pitchFamily="2" charset="2"/>
              <a:buChar char="ü"/>
            </a:pPr>
            <a:r>
              <a:rPr lang="en-US" sz="4000" dirty="0">
                <a:latin typeface="Century Schoolbook" panose="02040604050505020304" pitchFamily="18" charset="0"/>
              </a:rPr>
              <a:t> Define gratitude and why it’s important</a:t>
            </a:r>
          </a:p>
          <a:p>
            <a:pPr marL="285750" indent="-285750">
              <a:buFont typeface="Wingdings" panose="05000000000000000000" pitchFamily="2" charset="2"/>
              <a:buChar char="ü"/>
            </a:pPr>
            <a:endParaRPr lang="en-US" sz="4000" dirty="0">
              <a:latin typeface="Century Schoolbook" panose="02040604050505020304" pitchFamily="18" charset="0"/>
            </a:endParaRPr>
          </a:p>
          <a:p>
            <a:pPr marL="285750" indent="-285750">
              <a:buFont typeface="Wingdings" panose="05000000000000000000" pitchFamily="2" charset="2"/>
              <a:buChar char="ü"/>
            </a:pPr>
            <a:r>
              <a:rPr lang="en-US" sz="4000" dirty="0">
                <a:latin typeface="Century Schoolbook" panose="02040604050505020304" pitchFamily="18" charset="0"/>
              </a:rPr>
              <a:t> Understand gratitude as an intentional act</a:t>
            </a:r>
          </a:p>
          <a:p>
            <a:pPr marL="285750" indent="-285750">
              <a:buFont typeface="Wingdings" panose="05000000000000000000" pitchFamily="2" charset="2"/>
              <a:buChar char="ü"/>
            </a:pPr>
            <a:endParaRPr lang="en-US" sz="2400" dirty="0">
              <a:latin typeface="Century Schoolbook" panose="02040604050505020304" pitchFamily="18" charset="0"/>
            </a:endParaRPr>
          </a:p>
          <a:p>
            <a:endParaRPr lang="en-US" sz="2400" dirty="0">
              <a:latin typeface="Century Schoolbook" panose="02040604050505020304" pitchFamily="18" charset="0"/>
            </a:endParaRPr>
          </a:p>
        </p:txBody>
      </p:sp>
    </p:spTree>
    <p:extLst>
      <p:ext uri="{BB962C8B-B14F-4D97-AF65-F5344CB8AC3E}">
        <p14:creationId xmlns:p14="http://schemas.microsoft.com/office/powerpoint/2010/main" val="7011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2997122" y="23885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Bookman Old Style" panose="02050604050505020204" pitchFamily="18" charset="0"/>
              </a:rPr>
              <a:t>Teacher Notes </a:t>
            </a:r>
          </a:p>
        </p:txBody>
      </p:sp>
      <p:sp>
        <p:nvSpPr>
          <p:cNvPr id="2" name="TextBox 1">
            <a:extLst>
              <a:ext uri="{FF2B5EF4-FFF2-40B4-BE49-F238E27FC236}">
                <a16:creationId xmlns:a16="http://schemas.microsoft.com/office/drawing/2014/main" id="{0B406E11-232E-462A-98D8-4A0EBE079D87}"/>
              </a:ext>
            </a:extLst>
          </p:cNvPr>
          <p:cNvSpPr txBox="1"/>
          <p:nvPr/>
        </p:nvSpPr>
        <p:spPr>
          <a:xfrm>
            <a:off x="479505" y="1398030"/>
            <a:ext cx="11232989" cy="5262979"/>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latin typeface="Century Schoolbook" panose="02040604050505020304" pitchFamily="18" charset="0"/>
              </a:rPr>
              <a:t>This Panther Pride we are following a lesson plan based off “An Experience in Gratitude, The Science of Happiness” video by Soul Pancake  </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Teacher will discuss “gratitude” with students and why it is good for you.</a:t>
            </a:r>
          </a:p>
          <a:p>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Students will be instructed to write about a person who is really influential in their life and why. </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Students will view An Experience in Gratitude, The Science of Happiness” video by Soul Pancake video</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Time permitting – students can rewrite in a letter form to share with person</a:t>
            </a:r>
          </a:p>
          <a:p>
            <a:endParaRPr lang="en-US" sz="2400" dirty="0">
              <a:latin typeface="Century Schoolbook" panose="02040604050505020304" pitchFamily="18" charset="0"/>
            </a:endParaRPr>
          </a:p>
        </p:txBody>
      </p:sp>
    </p:spTree>
    <p:extLst>
      <p:ext uri="{BB962C8B-B14F-4D97-AF65-F5344CB8AC3E}">
        <p14:creationId xmlns:p14="http://schemas.microsoft.com/office/powerpoint/2010/main" val="178547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000438" y="-63376"/>
            <a:ext cx="7257539" cy="1454051"/>
          </a:xfrm>
        </p:spPr>
        <p:txBody>
          <a:bodyPr vert="horz" lIns="91440" tIns="45720" rIns="91440" bIns="45720" rtlCol="0" anchor="ctr">
            <a:normAutofit/>
          </a:bodyPr>
          <a:lstStyle/>
          <a:p>
            <a:pPr algn="ctr"/>
            <a:r>
              <a:rPr lang="en-US" sz="6600" dirty="0">
                <a:solidFill>
                  <a:srgbClr val="000000"/>
                </a:solidFill>
                <a:latin typeface="Bookman Old Style" panose="02050604050505020204" pitchFamily="18" charset="0"/>
              </a:rPr>
              <a:t>Class Discussion</a:t>
            </a:r>
            <a:endParaRPr lang="en-US" sz="66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3" name="Rectangle 2">
            <a:extLst>
              <a:ext uri="{FF2B5EF4-FFF2-40B4-BE49-F238E27FC236}">
                <a16:creationId xmlns:a16="http://schemas.microsoft.com/office/drawing/2014/main" id="{86616793-C53D-4F7B-B582-341545CE84A8}"/>
              </a:ext>
            </a:extLst>
          </p:cNvPr>
          <p:cNvSpPr/>
          <p:nvPr/>
        </p:nvSpPr>
        <p:spPr>
          <a:xfrm>
            <a:off x="5379544" y="1454051"/>
            <a:ext cx="6812455" cy="3108543"/>
          </a:xfrm>
          <a:prstGeom prst="rect">
            <a:avLst/>
          </a:prstGeom>
        </p:spPr>
        <p:txBody>
          <a:bodyPr wrap="square">
            <a:spAutoFit/>
          </a:bodyPr>
          <a:lstStyle/>
          <a:p>
            <a:pPr algn="ctr"/>
            <a:endParaRPr lang="en-US" sz="4400" dirty="0">
              <a:solidFill>
                <a:srgbClr val="000000"/>
              </a:solidFill>
              <a:latin typeface="Century Schoolbook" panose="02040604050505020304" pitchFamily="18" charset="0"/>
            </a:endParaRPr>
          </a:p>
          <a:p>
            <a:pPr marL="457200" indent="-457200" algn="ctr">
              <a:buFont typeface="Wingdings" panose="05000000000000000000" pitchFamily="2" charset="2"/>
              <a:buChar char="ü"/>
            </a:pPr>
            <a:endParaRPr lang="en-US" sz="4400" dirty="0">
              <a:solidFill>
                <a:srgbClr val="000000"/>
              </a:solidFill>
              <a:latin typeface="Century Schoolbook" panose="02040604050505020304" pitchFamily="18" charset="0"/>
            </a:endParaRPr>
          </a:p>
          <a:p>
            <a:pPr marL="457200" indent="-457200" algn="ctr">
              <a:buFont typeface="Wingdings" panose="05000000000000000000" pitchFamily="2" charset="2"/>
              <a:buChar char="ü"/>
            </a:pPr>
            <a:r>
              <a:rPr lang="en-US" sz="4400" dirty="0">
                <a:solidFill>
                  <a:srgbClr val="000000"/>
                </a:solidFill>
                <a:latin typeface="Century Schoolbook" panose="02040604050505020304" pitchFamily="18" charset="0"/>
              </a:rPr>
              <a:t> </a:t>
            </a:r>
            <a:r>
              <a:rPr lang="en-US" sz="5400" dirty="0">
                <a:solidFill>
                  <a:srgbClr val="000000"/>
                </a:solidFill>
                <a:latin typeface="Century Schoolbook" panose="02040604050505020304" pitchFamily="18" charset="0"/>
              </a:rPr>
              <a:t>What is the gratitude?</a:t>
            </a:r>
            <a:endParaRPr lang="en-US" sz="5400" dirty="0">
              <a:latin typeface="Century Schoolbook" panose="02040604050505020304" pitchFamily="18" charset="0"/>
            </a:endParaRPr>
          </a:p>
        </p:txBody>
      </p:sp>
      <p:pic>
        <p:nvPicPr>
          <p:cNvPr id="7" name="Picture 6">
            <a:extLst>
              <a:ext uri="{FF2B5EF4-FFF2-40B4-BE49-F238E27FC236}">
                <a16:creationId xmlns:a16="http://schemas.microsoft.com/office/drawing/2014/main" id="{E6069602-93C4-4E97-A4DB-3BD0CF1BC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 y="1659285"/>
            <a:ext cx="4530449" cy="3539430"/>
          </a:xfrm>
          <a:prstGeom prst="ellipse">
            <a:avLst/>
          </a:prstGeom>
          <a:ln>
            <a:noFill/>
          </a:ln>
          <a:effectLst>
            <a:softEdge rad="112500"/>
          </a:effectLst>
        </p:spPr>
      </p:pic>
    </p:spTree>
    <p:extLst>
      <p:ext uri="{BB962C8B-B14F-4D97-AF65-F5344CB8AC3E}">
        <p14:creationId xmlns:p14="http://schemas.microsoft.com/office/powerpoint/2010/main" val="13546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2901A-C022-4345-A861-6244D2DD95B6}"/>
              </a:ext>
            </a:extLst>
          </p:cNvPr>
          <p:cNvSpPr/>
          <p:nvPr/>
        </p:nvSpPr>
        <p:spPr>
          <a:xfrm>
            <a:off x="621322" y="1608373"/>
            <a:ext cx="10949354" cy="1077218"/>
          </a:xfrm>
          <a:prstGeom prst="rect">
            <a:avLst/>
          </a:prstGeom>
        </p:spPr>
        <p:txBody>
          <a:bodyPr wrap="square">
            <a:spAutoFit/>
          </a:bodyPr>
          <a:lstStyle/>
          <a:p>
            <a:r>
              <a:rPr lang="en-US" sz="3200" b="1" u="sng" dirty="0">
                <a:solidFill>
                  <a:srgbClr val="000000"/>
                </a:solidFill>
                <a:latin typeface="Century Schoolbook" panose="02040604050505020304" pitchFamily="18" charset="0"/>
              </a:rPr>
              <a:t>Gratitude</a:t>
            </a:r>
            <a:r>
              <a:rPr lang="en-US" sz="3200" dirty="0">
                <a:solidFill>
                  <a:srgbClr val="000000"/>
                </a:solidFill>
                <a:latin typeface="Century Schoolbook" panose="02040604050505020304" pitchFamily="18" charset="0"/>
              </a:rPr>
              <a:t> = The ability to recognize and acknowledge the good things, people, and places in our lives. </a:t>
            </a:r>
            <a:endParaRPr lang="en-US" sz="3200" dirty="0">
              <a:latin typeface="Century Schoolbook" panose="02040604050505020304" pitchFamily="18" charset="0"/>
            </a:endParaRPr>
          </a:p>
        </p:txBody>
      </p:sp>
      <p:sp>
        <p:nvSpPr>
          <p:cNvPr id="3" name="Rectangle 2">
            <a:extLst>
              <a:ext uri="{FF2B5EF4-FFF2-40B4-BE49-F238E27FC236}">
                <a16:creationId xmlns:a16="http://schemas.microsoft.com/office/drawing/2014/main" id="{17E29CAA-CA73-45C8-8043-94FEC2AAB9C5}"/>
              </a:ext>
            </a:extLst>
          </p:cNvPr>
          <p:cNvSpPr/>
          <p:nvPr/>
        </p:nvSpPr>
        <p:spPr>
          <a:xfrm>
            <a:off x="3511798" y="140677"/>
            <a:ext cx="5168403" cy="1200329"/>
          </a:xfrm>
          <a:prstGeom prst="rect">
            <a:avLst/>
          </a:prstGeom>
        </p:spPr>
        <p:txBody>
          <a:bodyPr wrap="none">
            <a:spAutoFit/>
          </a:bodyPr>
          <a:lstStyle/>
          <a:p>
            <a:r>
              <a:rPr lang="en-US" sz="7200" b="1" dirty="0">
                <a:solidFill>
                  <a:srgbClr val="000000"/>
                </a:solidFill>
                <a:latin typeface="Century Schoolbook" panose="02040604050505020304" pitchFamily="18" charset="0"/>
              </a:rPr>
              <a:t>Gratitude </a:t>
            </a:r>
            <a:endParaRPr lang="en-US" sz="7200" dirty="0">
              <a:solidFill>
                <a:srgbClr val="000000"/>
              </a:solidFill>
              <a:latin typeface="Century Schoolbook" panose="02040604050505020304" pitchFamily="18" charset="0"/>
            </a:endParaRPr>
          </a:p>
        </p:txBody>
      </p:sp>
      <p:pic>
        <p:nvPicPr>
          <p:cNvPr id="5" name="Picture 4">
            <a:extLst>
              <a:ext uri="{FF2B5EF4-FFF2-40B4-BE49-F238E27FC236}">
                <a16:creationId xmlns:a16="http://schemas.microsoft.com/office/drawing/2014/main" id="{AF39DAF4-D9D0-44DE-8D83-BD5C79CCD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921" y="3096084"/>
            <a:ext cx="7120157" cy="3394843"/>
          </a:xfrm>
          <a:prstGeom prst="rect">
            <a:avLst/>
          </a:prstGeom>
        </p:spPr>
      </p:pic>
    </p:spTree>
    <p:extLst>
      <p:ext uri="{BB962C8B-B14F-4D97-AF65-F5344CB8AC3E}">
        <p14:creationId xmlns:p14="http://schemas.microsoft.com/office/powerpoint/2010/main" val="368093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2901A-C022-4345-A861-6244D2DD95B6}"/>
              </a:ext>
            </a:extLst>
          </p:cNvPr>
          <p:cNvSpPr/>
          <p:nvPr/>
        </p:nvSpPr>
        <p:spPr>
          <a:xfrm>
            <a:off x="297764" y="3109958"/>
            <a:ext cx="10743048" cy="2967415"/>
          </a:xfrm>
          <a:prstGeom prst="rect">
            <a:avLst/>
          </a:prstGeom>
        </p:spPr>
        <p:txBody>
          <a:bodyPr wrap="square">
            <a:spAutoFit/>
          </a:bodyPr>
          <a:lstStyle/>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It feels good! </a:t>
            </a:r>
          </a:p>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Better physical health </a:t>
            </a:r>
          </a:p>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It makes relationships stronger </a:t>
            </a:r>
          </a:p>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It makes people feel happier in the long-run </a:t>
            </a:r>
            <a:endParaRPr lang="en-US" sz="3200" dirty="0">
              <a:latin typeface="Century Schoolbook" panose="02040604050505020304" pitchFamily="18" charset="0"/>
            </a:endParaRPr>
          </a:p>
        </p:txBody>
      </p:sp>
      <p:sp>
        <p:nvSpPr>
          <p:cNvPr id="3" name="Rectangle 2">
            <a:extLst>
              <a:ext uri="{FF2B5EF4-FFF2-40B4-BE49-F238E27FC236}">
                <a16:creationId xmlns:a16="http://schemas.microsoft.com/office/drawing/2014/main" id="{17E29CAA-CA73-45C8-8043-94FEC2AAB9C5}"/>
              </a:ext>
            </a:extLst>
          </p:cNvPr>
          <p:cNvSpPr/>
          <p:nvPr/>
        </p:nvSpPr>
        <p:spPr>
          <a:xfrm>
            <a:off x="1434906" y="140677"/>
            <a:ext cx="10743048" cy="2123658"/>
          </a:xfrm>
          <a:prstGeom prst="rect">
            <a:avLst/>
          </a:prstGeom>
        </p:spPr>
        <p:txBody>
          <a:bodyPr wrap="square">
            <a:spAutoFit/>
          </a:bodyPr>
          <a:lstStyle/>
          <a:p>
            <a:pPr algn="ctr"/>
            <a:r>
              <a:rPr lang="en-US" sz="6000" b="1" dirty="0">
                <a:solidFill>
                  <a:srgbClr val="000000"/>
                </a:solidFill>
                <a:latin typeface="Century Schoolbook" panose="02040604050505020304" pitchFamily="18" charset="0"/>
              </a:rPr>
              <a:t>Why Gratitude Is Good </a:t>
            </a:r>
            <a:endParaRPr lang="en-US" sz="6000" dirty="0">
              <a:solidFill>
                <a:srgbClr val="000000"/>
              </a:solidFill>
              <a:latin typeface="Century Schoolbook" panose="02040604050505020304" pitchFamily="18" charset="0"/>
            </a:endParaRPr>
          </a:p>
          <a:p>
            <a:pPr algn="ctr"/>
            <a:r>
              <a:rPr lang="en-US" sz="7200" b="1" dirty="0">
                <a:solidFill>
                  <a:srgbClr val="000000"/>
                </a:solidFill>
                <a:latin typeface="Century Schoolbook" panose="02040604050505020304" pitchFamily="18" charset="0"/>
              </a:rPr>
              <a:t> </a:t>
            </a:r>
            <a:endParaRPr lang="en-US" sz="7200" dirty="0">
              <a:solidFill>
                <a:srgbClr val="000000"/>
              </a:solidFill>
              <a:latin typeface="Century Schoolbook" panose="02040604050505020304" pitchFamily="18" charset="0"/>
            </a:endParaRPr>
          </a:p>
        </p:txBody>
      </p:sp>
      <p:pic>
        <p:nvPicPr>
          <p:cNvPr id="7" name="Picture 6">
            <a:extLst>
              <a:ext uri="{FF2B5EF4-FFF2-40B4-BE49-F238E27FC236}">
                <a16:creationId xmlns:a16="http://schemas.microsoft.com/office/drawing/2014/main" id="{C374C4A4-22A9-4BDC-96F7-5499867BF16A}"/>
              </a:ext>
            </a:extLst>
          </p:cNvPr>
          <p:cNvPicPr>
            <a:picLocks noChangeAspect="1"/>
          </p:cNvPicPr>
          <p:nvPr/>
        </p:nvPicPr>
        <p:blipFill rotWithShape="1">
          <a:blip r:embed="rId2"/>
          <a:srcRect l="3421" t="22667" r="-3421" b="-7747"/>
          <a:stretch/>
        </p:blipFill>
        <p:spPr>
          <a:xfrm>
            <a:off x="8044192" y="1786597"/>
            <a:ext cx="3289677" cy="3983318"/>
          </a:xfrm>
          <a:prstGeom prst="rect">
            <a:avLst/>
          </a:prstGeom>
        </p:spPr>
      </p:pic>
    </p:spTree>
    <p:extLst>
      <p:ext uri="{BB962C8B-B14F-4D97-AF65-F5344CB8AC3E}">
        <p14:creationId xmlns:p14="http://schemas.microsoft.com/office/powerpoint/2010/main" val="305537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Activity</a:t>
            </a:r>
          </a:p>
        </p:txBody>
      </p:sp>
      <p:sp>
        <p:nvSpPr>
          <p:cNvPr id="3" name="TextBox 2">
            <a:extLst>
              <a:ext uri="{FF2B5EF4-FFF2-40B4-BE49-F238E27FC236}">
                <a16:creationId xmlns:a16="http://schemas.microsoft.com/office/drawing/2014/main" id="{C679D008-280A-4DBF-924A-706F90C940E6}"/>
              </a:ext>
            </a:extLst>
          </p:cNvPr>
          <p:cNvSpPr txBox="1"/>
          <p:nvPr/>
        </p:nvSpPr>
        <p:spPr>
          <a:xfrm>
            <a:off x="457200" y="1527424"/>
            <a:ext cx="11458135" cy="5755422"/>
          </a:xfrm>
          <a:prstGeom prst="rect">
            <a:avLst/>
          </a:prstGeom>
          <a:noFill/>
        </p:spPr>
        <p:txBody>
          <a:bodyPr wrap="square" rtlCol="0">
            <a:spAutoFit/>
          </a:bodyPr>
          <a:lstStyle/>
          <a:p>
            <a:pPr marL="571500" indent="-571500">
              <a:buFont typeface="Wingdings" panose="05000000000000000000" pitchFamily="2" charset="2"/>
              <a:buChar char="ü"/>
            </a:pPr>
            <a:r>
              <a:rPr lang="en-US" sz="3600" dirty="0">
                <a:latin typeface="Century Schoolbook" panose="02040604050505020304" pitchFamily="18" charset="0"/>
              </a:rPr>
              <a:t>Close your eyes and think of someone who is really influential in your life/and or matters to you most. </a:t>
            </a:r>
          </a:p>
          <a:p>
            <a:pPr marL="571500" indent="-571500">
              <a:buFont typeface="Wingdings" panose="05000000000000000000" pitchFamily="2" charset="2"/>
              <a:buChar char="ü"/>
            </a:pPr>
            <a:endParaRPr lang="en-US" sz="3600" dirty="0">
              <a:latin typeface="Century Schoolbook" panose="02040604050505020304" pitchFamily="18" charset="0"/>
            </a:endParaRPr>
          </a:p>
          <a:p>
            <a:pPr marL="571500" indent="-571500">
              <a:buFont typeface="Wingdings" panose="05000000000000000000" pitchFamily="2" charset="2"/>
              <a:buChar char="ü"/>
            </a:pPr>
            <a:r>
              <a:rPr lang="en-US" sz="3600" dirty="0">
                <a:latin typeface="Century Schoolbook" panose="02040604050505020304" pitchFamily="18" charset="0"/>
              </a:rPr>
              <a:t>Open your eyes. On a sheet a paper write down who this person is and as much as you can about why this person is so important to you.</a:t>
            </a:r>
          </a:p>
          <a:p>
            <a:pPr marL="571500" indent="-571500">
              <a:buFont typeface="Wingdings" panose="05000000000000000000" pitchFamily="2" charset="2"/>
              <a:buChar char="ü"/>
            </a:pPr>
            <a:endParaRPr lang="en-US" sz="3600" dirty="0">
              <a:latin typeface="Century Schoolbook" panose="02040604050505020304" pitchFamily="18" charset="0"/>
            </a:endParaRPr>
          </a:p>
          <a:p>
            <a:endParaRPr lang="en-US" sz="4000" dirty="0">
              <a:latin typeface="Century Schoolbook" panose="02040604050505020304" pitchFamily="18" charset="0"/>
            </a:endParaRPr>
          </a:p>
          <a:p>
            <a:endParaRPr lang="en-US" sz="4000" dirty="0">
              <a:latin typeface="Century Schoolbook" panose="02040604050505020304" pitchFamily="18" charset="0"/>
            </a:endParaRPr>
          </a:p>
        </p:txBody>
      </p:sp>
    </p:spTree>
    <p:extLst>
      <p:ext uri="{BB962C8B-B14F-4D97-AF65-F5344CB8AC3E}">
        <p14:creationId xmlns:p14="http://schemas.microsoft.com/office/powerpoint/2010/main" val="103877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AE6277-43A1-4D8A-824B-B62B94FC163E}"/>
              </a:ext>
            </a:extLst>
          </p:cNvPr>
          <p:cNvSpPr txBox="1"/>
          <p:nvPr/>
        </p:nvSpPr>
        <p:spPr>
          <a:xfrm>
            <a:off x="2438399" y="221673"/>
            <a:ext cx="9561343" cy="1015663"/>
          </a:xfrm>
          <a:prstGeom prst="rect">
            <a:avLst/>
          </a:prstGeom>
          <a:noFill/>
        </p:spPr>
        <p:txBody>
          <a:bodyPr wrap="square" rtlCol="0">
            <a:spAutoFit/>
          </a:bodyPr>
          <a:lstStyle/>
          <a:p>
            <a:r>
              <a:rPr lang="en-US" sz="6000" dirty="0">
                <a:latin typeface="Century Schoolbook" panose="02040604050505020304" pitchFamily="18" charset="0"/>
              </a:rPr>
              <a:t>Video: Gratitude Project </a:t>
            </a:r>
          </a:p>
        </p:txBody>
      </p:sp>
      <p:sp>
        <p:nvSpPr>
          <p:cNvPr id="6" name="TextBox 5">
            <a:extLst>
              <a:ext uri="{FF2B5EF4-FFF2-40B4-BE49-F238E27FC236}">
                <a16:creationId xmlns:a16="http://schemas.microsoft.com/office/drawing/2014/main" id="{4933046B-FA16-428D-86BB-CFF70829C720}"/>
              </a:ext>
            </a:extLst>
          </p:cNvPr>
          <p:cNvSpPr txBox="1"/>
          <p:nvPr/>
        </p:nvSpPr>
        <p:spPr>
          <a:xfrm>
            <a:off x="437270" y="5311036"/>
            <a:ext cx="10813366" cy="1877437"/>
          </a:xfrm>
          <a:prstGeom prst="rect">
            <a:avLst/>
          </a:prstGeom>
          <a:noFill/>
        </p:spPr>
        <p:txBody>
          <a:bodyPr wrap="square" rtlCol="0">
            <a:spAutoFit/>
          </a:bodyPr>
          <a:lstStyle/>
          <a:p>
            <a:endParaRPr lang="en-US" sz="3200" dirty="0">
              <a:latin typeface="Century Schoolbook" panose="02040604050505020304" pitchFamily="18" charset="0"/>
            </a:endParaRPr>
          </a:p>
          <a:p>
            <a:endParaRPr lang="en-US" sz="3200" dirty="0">
              <a:latin typeface="Century Schoolbook" panose="02040604050505020304" pitchFamily="18" charset="0"/>
            </a:endParaRPr>
          </a:p>
          <a:p>
            <a:pPr algn="ctr"/>
            <a:r>
              <a:rPr lang="en-US" sz="2000" dirty="0">
                <a:latin typeface="Century Schoolbook" panose="02040604050505020304" pitchFamily="18" charset="0"/>
                <a:hlinkClick r:id="rId3"/>
              </a:rPr>
              <a:t>https://www.youtube.com/watch?v=oHv6vTKD6lg</a:t>
            </a:r>
            <a:endParaRPr lang="en-US" sz="2000" dirty="0">
              <a:latin typeface="Century Schoolbook" panose="02040604050505020304" pitchFamily="18" charset="0"/>
            </a:endParaRPr>
          </a:p>
          <a:p>
            <a:endParaRPr lang="en-US" sz="3200" dirty="0">
              <a:latin typeface="Century Schoolbook" panose="02040604050505020304" pitchFamily="18" charset="0"/>
            </a:endParaRPr>
          </a:p>
        </p:txBody>
      </p:sp>
      <p:pic>
        <p:nvPicPr>
          <p:cNvPr id="3" name="Online Media 2" title="An Experiment in Gratitude | The Science of Happiness">
            <a:hlinkClick r:id="" action="ppaction://media"/>
            <a:extLst>
              <a:ext uri="{FF2B5EF4-FFF2-40B4-BE49-F238E27FC236}">
                <a16:creationId xmlns:a16="http://schemas.microsoft.com/office/drawing/2014/main" id="{B318D2A9-8FA8-4DC0-A186-2F121DEF4602}"/>
              </a:ext>
            </a:extLst>
          </p:cNvPr>
          <p:cNvPicPr>
            <a:picLocks noRot="1" noChangeAspect="1"/>
          </p:cNvPicPr>
          <p:nvPr>
            <a:videoFile r:link="rId1"/>
          </p:nvPr>
        </p:nvPicPr>
        <p:blipFill>
          <a:blip r:embed="rId4"/>
          <a:stretch>
            <a:fillRect/>
          </a:stretch>
        </p:blipFill>
        <p:spPr>
          <a:xfrm>
            <a:off x="1334085" y="1237336"/>
            <a:ext cx="8963466" cy="5041950"/>
          </a:xfrm>
          <a:prstGeom prst="rect">
            <a:avLst/>
          </a:prstGeom>
        </p:spPr>
      </p:pic>
    </p:spTree>
    <p:extLst>
      <p:ext uri="{BB962C8B-B14F-4D97-AF65-F5344CB8AC3E}">
        <p14:creationId xmlns:p14="http://schemas.microsoft.com/office/powerpoint/2010/main" val="564857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6666</TotalTime>
  <Words>573</Words>
  <Application>Microsoft Office PowerPoint</Application>
  <PresentationFormat>Widescreen</PresentationFormat>
  <Paragraphs>69</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Bookman Old Style</vt:lpstr>
      <vt:lpstr>Calibri</vt:lpstr>
      <vt:lpstr>Calibri Light</vt:lpstr>
      <vt:lpstr>Century Schoolbook</vt:lpstr>
      <vt:lpstr>Impact</vt:lpstr>
      <vt:lpstr>Times New Roman</vt:lpstr>
      <vt:lpstr>Wingdings</vt:lpstr>
      <vt:lpstr>Office Theme</vt:lpstr>
      <vt:lpstr>PowerPoint Presentation</vt:lpstr>
      <vt:lpstr>PowerPoint Presentation</vt:lpstr>
      <vt:lpstr>PowerPoint Presentation</vt:lpstr>
      <vt:lpstr>PowerPoint Presentation</vt:lpstr>
      <vt:lpstr>Class Discussion</vt:lpstr>
      <vt:lpstr>PowerPoint Presentation</vt:lpstr>
      <vt:lpstr>PowerPoint Presentation</vt:lpstr>
      <vt:lpstr>Class Activity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65</cp:revision>
  <dcterms:created xsi:type="dcterms:W3CDTF">2018-08-28T15:32:07Z</dcterms:created>
  <dcterms:modified xsi:type="dcterms:W3CDTF">2018-12-13T14:39:41Z</dcterms:modified>
</cp:coreProperties>
</file>