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95" r:id="rId3"/>
    <p:sldId id="257" r:id="rId4"/>
    <p:sldId id="258" r:id="rId5"/>
    <p:sldId id="261" r:id="rId6"/>
    <p:sldId id="268" r:id="rId7"/>
    <p:sldId id="269" r:id="rId8"/>
    <p:sldId id="294" r:id="rId9"/>
    <p:sldId id="272" r:id="rId10"/>
    <p:sldId id="262" r:id="rId11"/>
    <p:sldId id="263" r:id="rId12"/>
    <p:sldId id="293" r:id="rId13"/>
    <p:sldId id="270" r:id="rId14"/>
    <p:sldId id="296" r:id="rId15"/>
    <p:sldId id="275" r:id="rId16"/>
    <p:sldId id="278" r:id="rId17"/>
    <p:sldId id="280" r:id="rId18"/>
    <p:sldId id="283" r:id="rId19"/>
    <p:sldId id="276" r:id="rId20"/>
    <p:sldId id="297" r:id="rId21"/>
    <p:sldId id="284" r:id="rId22"/>
    <p:sldId id="285" r:id="rId23"/>
    <p:sldId id="286" r:id="rId24"/>
    <p:sldId id="287" r:id="rId25"/>
    <p:sldId id="288" r:id="rId26"/>
    <p:sldId id="290" r:id="rId27"/>
    <p:sldId id="291" r:id="rId28"/>
    <p:sldId id="292" r:id="rId29"/>
    <p:sldId id="289" r:id="rId30"/>
    <p:sldId id="298" r:id="rId31"/>
    <p:sldId id="299" r:id="rId32"/>
    <p:sldId id="300" r:id="rId33"/>
    <p:sldId id="301" r:id="rId34"/>
    <p:sldId id="303" r:id="rId35"/>
    <p:sldId id="304" r:id="rId36"/>
    <p:sldId id="273" r:id="rId37"/>
    <p:sldId id="26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D2C"/>
    <a:srgbClr val="04BC8C"/>
    <a:srgbClr val="33CCCC"/>
    <a:srgbClr val="01FF74"/>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4" autoAdjust="0"/>
    <p:restoredTop sz="94660"/>
  </p:normalViewPr>
  <p:slideViewPr>
    <p:cSldViewPr snapToGrid="0">
      <p:cViewPr varScale="1">
        <p:scale>
          <a:sx n="69" d="100"/>
          <a:sy n="69" d="100"/>
        </p:scale>
        <p:origin x="6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8/21/2018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8/21/2018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8/21/2018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ELpfYCZa87g" TargetMode="External"/><Relationship Id="rId4" Type="http://schemas.openxmlformats.org/officeDocument/2006/relationships/hyperlink" Target="https://www.youtube.com/watch?v=ELpfYCZa87g"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H14bBuluwB8" TargetMode="External"/><Relationship Id="rId4" Type="http://schemas.openxmlformats.org/officeDocument/2006/relationships/hyperlink" Target="https://www.youtube.com/watch?v=H14bBuluwB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l-gQLqv9f4o" TargetMode="External"/><Relationship Id="rId4" Type="http://schemas.openxmlformats.org/officeDocument/2006/relationships/hyperlink" Target="https://www.youtube.com/watch?v=l-gQLqv9f4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937iCwJd3f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g7FdMi03CzI" TargetMode="External"/><Relationship Id="rId4" Type="http://schemas.openxmlformats.org/officeDocument/2006/relationships/hyperlink" Target="https://www.youtube.com/watch?v=g7FdMi03Cz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create.kahoot.it/details/growing-our-brain/42c00518-8ea1-408a-bce4-2d3d27224d17"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9731-FB93-42BC-BB23-528EF623425C}"/>
              </a:ext>
            </a:extLst>
          </p:cNvPr>
          <p:cNvSpPr>
            <a:spLocks noGrp="1"/>
          </p:cNvSpPr>
          <p:nvPr>
            <p:ph type="ctrTitle"/>
          </p:nvPr>
        </p:nvSpPr>
        <p:spPr/>
        <p:txBody>
          <a:bodyPr/>
          <a:lstStyle/>
          <a:p>
            <a:pPr algn="ctr"/>
            <a:r>
              <a:rPr lang="en-US" dirty="0"/>
              <a:t>Day 1 </a:t>
            </a:r>
            <a:br>
              <a:rPr lang="en-US" dirty="0"/>
            </a:br>
            <a:r>
              <a:rPr lang="en-US" dirty="0"/>
              <a:t>Growing your Brain</a:t>
            </a:r>
          </a:p>
        </p:txBody>
      </p:sp>
      <p:sp>
        <p:nvSpPr>
          <p:cNvPr id="3" name="Subtitle 2">
            <a:extLst>
              <a:ext uri="{FF2B5EF4-FFF2-40B4-BE49-F238E27FC236}">
                <a16:creationId xmlns:a16="http://schemas.microsoft.com/office/drawing/2014/main" id="{CCC938CD-F4D8-40FE-9434-CD5ECA5525B4}"/>
              </a:ext>
            </a:extLst>
          </p:cNvPr>
          <p:cNvSpPr>
            <a:spLocks noGrp="1"/>
          </p:cNvSpPr>
          <p:nvPr>
            <p:ph type="subTitle" idx="1"/>
          </p:nvPr>
        </p:nvSpPr>
        <p:spPr>
          <a:xfrm>
            <a:off x="898398" y="4355929"/>
            <a:ext cx="7891272" cy="1069848"/>
          </a:xfrm>
        </p:spPr>
        <p:txBody>
          <a:bodyPr>
            <a:normAutofit/>
          </a:bodyPr>
          <a:lstStyle/>
          <a:p>
            <a:r>
              <a:rPr lang="en-US" sz="3200" dirty="0"/>
              <a:t>Academic Success and Growth Mindset </a:t>
            </a:r>
          </a:p>
        </p:txBody>
      </p:sp>
    </p:spTree>
    <p:extLst>
      <p:ext uri="{BB962C8B-B14F-4D97-AF65-F5344CB8AC3E}">
        <p14:creationId xmlns:p14="http://schemas.microsoft.com/office/powerpoint/2010/main" val="254258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Neuroplasticity">
            <a:hlinkClick r:id="" action="ppaction://media"/>
            <a:extLst>
              <a:ext uri="{FF2B5EF4-FFF2-40B4-BE49-F238E27FC236}">
                <a16:creationId xmlns:a16="http://schemas.microsoft.com/office/drawing/2014/main" id="{A88689BA-A6F2-4D45-97A5-5CDDCF6A0E11}"/>
              </a:ext>
            </a:extLst>
          </p:cNvPr>
          <p:cNvPicPr>
            <a:picLocks noRot="1" noChangeAspect="1"/>
          </p:cNvPicPr>
          <p:nvPr>
            <a:videoFile r:link="rId1"/>
          </p:nvPr>
        </p:nvPicPr>
        <p:blipFill>
          <a:blip r:embed="rId3"/>
          <a:stretch>
            <a:fillRect/>
          </a:stretch>
        </p:blipFill>
        <p:spPr>
          <a:xfrm>
            <a:off x="723900" y="573286"/>
            <a:ext cx="10153650" cy="5711428"/>
          </a:xfrm>
          <a:prstGeom prst="rect">
            <a:avLst/>
          </a:prstGeom>
        </p:spPr>
      </p:pic>
      <p:sp>
        <p:nvSpPr>
          <p:cNvPr id="2" name="Rectangle 1">
            <a:extLst>
              <a:ext uri="{FF2B5EF4-FFF2-40B4-BE49-F238E27FC236}">
                <a16:creationId xmlns:a16="http://schemas.microsoft.com/office/drawing/2014/main" id="{EEDA7B73-9B8E-48EC-B994-739715ED82FA}"/>
              </a:ext>
            </a:extLst>
          </p:cNvPr>
          <p:cNvSpPr/>
          <p:nvPr/>
        </p:nvSpPr>
        <p:spPr>
          <a:xfrm>
            <a:off x="3198874" y="6405540"/>
            <a:ext cx="5489451" cy="646331"/>
          </a:xfrm>
          <a:prstGeom prst="rect">
            <a:avLst/>
          </a:prstGeom>
        </p:spPr>
        <p:txBody>
          <a:bodyPr wrap="none">
            <a:spAutoFit/>
          </a:bodyPr>
          <a:lstStyle/>
          <a:p>
            <a:r>
              <a:rPr lang="en-US" dirty="0">
                <a:hlinkClick r:id="rId4"/>
              </a:rPr>
              <a:t>https://www.youtube.com/watch?v=ELpfYCZa87g</a:t>
            </a:r>
            <a:endParaRPr lang="en-US" dirty="0"/>
          </a:p>
          <a:p>
            <a:endParaRPr lang="en-US" dirty="0"/>
          </a:p>
        </p:txBody>
      </p:sp>
    </p:spTree>
    <p:extLst>
      <p:ext uri="{BB962C8B-B14F-4D97-AF65-F5344CB8AC3E}">
        <p14:creationId xmlns:p14="http://schemas.microsoft.com/office/powerpoint/2010/main" val="210713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7F3B428-614C-4216-A29A-CFEB0C3DB64F}"/>
              </a:ext>
            </a:extLst>
          </p:cNvPr>
          <p:cNvSpPr>
            <a:spLocks noGrp="1"/>
          </p:cNvSpPr>
          <p:nvPr>
            <p:ph type="title"/>
          </p:nvPr>
        </p:nvSpPr>
        <p:spPr>
          <a:xfrm>
            <a:off x="1069848" y="484632"/>
            <a:ext cx="10058400" cy="1609344"/>
          </a:xfrm>
        </p:spPr>
        <p:txBody>
          <a:bodyPr>
            <a:normAutofit/>
          </a:bodyPr>
          <a:lstStyle/>
          <a:p>
            <a:r>
              <a:rPr lang="en-US" dirty="0"/>
              <a:t>Class Discussion </a:t>
            </a:r>
          </a:p>
        </p:txBody>
      </p:sp>
      <p:sp>
        <p:nvSpPr>
          <p:cNvPr id="5" name="Content Placeholder 4">
            <a:extLst>
              <a:ext uri="{FF2B5EF4-FFF2-40B4-BE49-F238E27FC236}">
                <a16:creationId xmlns:a16="http://schemas.microsoft.com/office/drawing/2014/main" id="{A4981FD2-55DF-40E4-9E71-0E3AAB5D3CF1}"/>
              </a:ext>
            </a:extLst>
          </p:cNvPr>
          <p:cNvSpPr>
            <a:spLocks noGrp="1"/>
          </p:cNvSpPr>
          <p:nvPr>
            <p:ph idx="1"/>
          </p:nvPr>
        </p:nvSpPr>
        <p:spPr>
          <a:xfrm>
            <a:off x="841248" y="3006213"/>
            <a:ext cx="10058400" cy="3851787"/>
          </a:xfrm>
        </p:spPr>
        <p:txBody>
          <a:bodyPr>
            <a:normAutofit/>
          </a:bodyPr>
          <a:lstStyle/>
          <a:p>
            <a:pPr marL="457200" indent="-457200">
              <a:buFont typeface="+mj-lt"/>
              <a:buAutoNum type="arabicPeriod"/>
            </a:pPr>
            <a:r>
              <a:rPr lang="en-US" sz="4400" dirty="0">
                <a:latin typeface="Times New Roman" panose="02020603050405020304" pitchFamily="18" charset="0"/>
                <a:cs typeface="Times New Roman" panose="02020603050405020304" pitchFamily="18" charset="0"/>
              </a:rPr>
              <a:t>What is neuroplasticity?</a:t>
            </a:r>
          </a:p>
          <a:p>
            <a:pPr marL="457200" indent="-457200">
              <a:buFont typeface="+mj-lt"/>
              <a:buAutoNum type="arabicPeriod"/>
            </a:pPr>
            <a:r>
              <a:rPr lang="en-US" sz="4400" dirty="0">
                <a:latin typeface="Times New Roman" panose="02020603050405020304" pitchFamily="18" charset="0"/>
                <a:cs typeface="Times New Roman" panose="02020603050405020304" pitchFamily="18" charset="0"/>
              </a:rPr>
              <a:t>How does neuroplasticity work?</a:t>
            </a:r>
          </a:p>
          <a:p>
            <a:pPr marL="457200" indent="-457200">
              <a:buFont typeface="+mj-lt"/>
              <a:buAutoNum type="arabicPeriod"/>
            </a:pPr>
            <a:r>
              <a:rPr lang="en-US" sz="4400" dirty="0">
                <a:latin typeface="Times New Roman" panose="02020603050405020304" pitchFamily="18" charset="0"/>
                <a:cs typeface="Times New Roman" panose="02020603050405020304" pitchFamily="18" charset="0"/>
              </a:rPr>
              <a:t>How can you “rewire” your brain?</a:t>
            </a:r>
          </a:p>
        </p:txBody>
      </p:sp>
    </p:spTree>
    <p:extLst>
      <p:ext uri="{BB962C8B-B14F-4D97-AF65-F5344CB8AC3E}">
        <p14:creationId xmlns:p14="http://schemas.microsoft.com/office/powerpoint/2010/main" val="365027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317CFBF-8AB7-45BD-9E93-D544304501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8B3A8ECB-5AA7-4CCB-89F6-29E203FA0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74C44A3B-9DEA-41D8-A5B4-1D45E8997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7" name="Rectangle 1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5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076FBEF-1383-4147-8BDD-32DCB53450DA}"/>
              </a:ext>
            </a:extLst>
          </p:cNvPr>
          <p:cNvPicPr>
            <a:picLocks noChangeAspect="1"/>
          </p:cNvPicPr>
          <p:nvPr/>
        </p:nvPicPr>
        <p:blipFill>
          <a:blip r:embed="rId6"/>
          <a:stretch>
            <a:fillRect/>
          </a:stretch>
        </p:blipFill>
        <p:spPr>
          <a:xfrm>
            <a:off x="653120" y="1031662"/>
            <a:ext cx="4100712" cy="4569038"/>
          </a:xfrm>
          <a:prstGeom prst="rect">
            <a:avLst/>
          </a:prstGeom>
        </p:spPr>
      </p:pic>
      <p:sp>
        <p:nvSpPr>
          <p:cNvPr id="9" name="Rectangle 8">
            <a:extLst>
              <a:ext uri="{FF2B5EF4-FFF2-40B4-BE49-F238E27FC236}">
                <a16:creationId xmlns:a16="http://schemas.microsoft.com/office/drawing/2014/main" id="{5B0DAA04-EBF9-4C9D-A480-B8AC1B7EB284}"/>
              </a:ext>
            </a:extLst>
          </p:cNvPr>
          <p:cNvSpPr/>
          <p:nvPr/>
        </p:nvSpPr>
        <p:spPr>
          <a:xfrm>
            <a:off x="5044067" y="2053012"/>
            <a:ext cx="6494813" cy="2123658"/>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Identify three things you could do this week to make new connections</a:t>
            </a:r>
          </a:p>
        </p:txBody>
      </p:sp>
    </p:spTree>
    <p:extLst>
      <p:ext uri="{BB962C8B-B14F-4D97-AF65-F5344CB8AC3E}">
        <p14:creationId xmlns:p14="http://schemas.microsoft.com/office/powerpoint/2010/main" val="173926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EE50-205B-4074-9EA5-3AEC8FAC5442}"/>
              </a:ext>
            </a:extLst>
          </p:cNvPr>
          <p:cNvSpPr>
            <a:spLocks noGrp="1"/>
          </p:cNvSpPr>
          <p:nvPr>
            <p:ph type="ctrTitle"/>
          </p:nvPr>
        </p:nvSpPr>
        <p:spPr/>
        <p:txBody>
          <a:bodyPr/>
          <a:lstStyle/>
          <a:p>
            <a:pPr algn="ctr"/>
            <a:r>
              <a:rPr lang="en-US" dirty="0"/>
              <a:t>Day 3 </a:t>
            </a:r>
            <a:br>
              <a:rPr lang="en-US" dirty="0"/>
            </a:br>
            <a:r>
              <a:rPr lang="en-US" dirty="0"/>
              <a:t>Making Mistakes </a:t>
            </a:r>
          </a:p>
        </p:txBody>
      </p:sp>
    </p:spTree>
    <p:extLst>
      <p:ext uri="{BB962C8B-B14F-4D97-AF65-F5344CB8AC3E}">
        <p14:creationId xmlns:p14="http://schemas.microsoft.com/office/powerpoint/2010/main" val="412169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DCC8-D3EE-447F-A264-5883C97EAD96}"/>
              </a:ext>
            </a:extLst>
          </p:cNvPr>
          <p:cNvSpPr>
            <a:spLocks noGrp="1"/>
          </p:cNvSpPr>
          <p:nvPr>
            <p:ph type="title"/>
          </p:nvPr>
        </p:nvSpPr>
        <p:spPr>
          <a:xfrm>
            <a:off x="0" y="-400050"/>
            <a:ext cx="12192000" cy="1609344"/>
          </a:xfrm>
        </p:spPr>
        <p:txBody>
          <a:bodyPr/>
          <a:lstStyle/>
          <a:p>
            <a:r>
              <a:rPr lang="en-US" dirty="0"/>
              <a:t>Day 3 – </a:t>
            </a:r>
            <a:r>
              <a:rPr lang="en-US" sz="4400" dirty="0"/>
              <a:t>Making Mistakes and Brain Connections</a:t>
            </a:r>
          </a:p>
        </p:txBody>
      </p:sp>
      <p:sp>
        <p:nvSpPr>
          <p:cNvPr id="3" name="Content Placeholder 2">
            <a:extLst>
              <a:ext uri="{FF2B5EF4-FFF2-40B4-BE49-F238E27FC236}">
                <a16:creationId xmlns:a16="http://schemas.microsoft.com/office/drawing/2014/main" id="{9B9A2FB1-7A8F-4CC2-8723-E01FE999E3EC}"/>
              </a:ext>
            </a:extLst>
          </p:cNvPr>
          <p:cNvSpPr>
            <a:spLocks noGrp="1"/>
          </p:cNvSpPr>
          <p:nvPr>
            <p:ph idx="1"/>
          </p:nvPr>
        </p:nvSpPr>
        <p:spPr>
          <a:xfrm>
            <a:off x="1" y="990600"/>
            <a:ext cx="12191999" cy="7981950"/>
          </a:xfrm>
        </p:spPr>
        <p:txBody>
          <a:bodyPr>
            <a:normAutofit/>
          </a:bodyPr>
          <a:lstStyle/>
          <a:p>
            <a:pPr>
              <a:lnSpc>
                <a:spcPct val="150000"/>
              </a:lnSpc>
            </a:pPr>
            <a:r>
              <a:rPr lang="en-US" b="1" dirty="0">
                <a:latin typeface="Times New Roman" panose="02020603050405020304" pitchFamily="18" charset="0"/>
                <a:cs typeface="Times New Roman" panose="02020603050405020304" pitchFamily="18" charset="0"/>
              </a:rPr>
              <a:t>Class discussion – </a:t>
            </a:r>
          </a:p>
          <a:p>
            <a:pPr lvl="1">
              <a:lnSpc>
                <a:spcPct val="150000"/>
              </a:lnSpc>
            </a:pPr>
            <a:r>
              <a:rPr lang="en-US" dirty="0">
                <a:latin typeface="Times New Roman" panose="02020603050405020304" pitchFamily="18" charset="0"/>
                <a:cs typeface="Times New Roman" panose="02020603050405020304" pitchFamily="18" charset="0"/>
              </a:rPr>
              <a:t>Students will discussion how it feels to make mistakes and why?</a:t>
            </a:r>
          </a:p>
          <a:p>
            <a:pPr lvl="1">
              <a:lnSpc>
                <a:spcPct val="150000"/>
              </a:lnSpc>
            </a:pPr>
            <a:r>
              <a:rPr lang="en-US" dirty="0">
                <a:latin typeface="Times New Roman" panose="02020603050405020304" pitchFamily="18" charset="0"/>
                <a:cs typeface="Times New Roman" panose="02020603050405020304" pitchFamily="18" charset="0"/>
              </a:rPr>
              <a:t>Personal Discussion: As a teachers you may use this time to share a personal story about a time you had to work hard to get better at something. </a:t>
            </a:r>
          </a:p>
          <a:p>
            <a:pPr>
              <a:lnSpc>
                <a:spcPct val="150000"/>
              </a:lnSpc>
            </a:pPr>
            <a:r>
              <a:rPr lang="en-US" b="1" dirty="0">
                <a:latin typeface="Times New Roman" panose="02020603050405020304" pitchFamily="18" charset="0"/>
                <a:cs typeface="Times New Roman" panose="02020603050405020304" pitchFamily="18" charset="0"/>
              </a:rPr>
              <a:t>Activity: </a:t>
            </a:r>
            <a:r>
              <a:rPr lang="en-US" dirty="0">
                <a:latin typeface="Times New Roman" panose="02020603050405020304" pitchFamily="18" charset="0"/>
                <a:cs typeface="Times New Roman" panose="02020603050405020304" pitchFamily="18" charset="0"/>
              </a:rPr>
              <a:t>Each student will need a small piece of paper. (3x5 or ¼ of a piece of paper) </a:t>
            </a:r>
          </a:p>
          <a:p>
            <a:pPr lvl="1">
              <a:lnSpc>
                <a:spcPct val="150000"/>
              </a:lnSpc>
            </a:pPr>
            <a:r>
              <a:rPr lang="en-US" dirty="0">
                <a:latin typeface="Times New Roman" panose="02020603050405020304" pitchFamily="18" charset="0"/>
                <a:cs typeface="Times New Roman" panose="02020603050405020304" pitchFamily="18" charset="0"/>
              </a:rPr>
              <a:t> Students will write on the piece of paper one mistake they have made in the past </a:t>
            </a:r>
          </a:p>
          <a:p>
            <a:pPr lvl="1">
              <a:lnSpc>
                <a:spcPct val="150000"/>
              </a:lnSpc>
            </a:pPr>
            <a:r>
              <a:rPr lang="en-US" dirty="0">
                <a:latin typeface="Times New Roman" panose="02020603050405020304" pitchFamily="18" charset="0"/>
                <a:cs typeface="Times New Roman" panose="02020603050405020304" pitchFamily="18" charset="0"/>
              </a:rPr>
              <a:t> Students will crumple up the paper and then un-crumple the paper</a:t>
            </a:r>
          </a:p>
          <a:p>
            <a:pPr lvl="1">
              <a:lnSpc>
                <a:spcPct val="150000"/>
              </a:lnSpc>
            </a:pPr>
            <a:r>
              <a:rPr lang="en-US" dirty="0">
                <a:latin typeface="Times New Roman" panose="02020603050405020304" pitchFamily="18" charset="0"/>
                <a:cs typeface="Times New Roman" panose="02020603050405020304" pitchFamily="18" charset="0"/>
              </a:rPr>
              <a:t> They will color in all the creases, using different colors in they have them </a:t>
            </a:r>
          </a:p>
          <a:p>
            <a:pPr>
              <a:lnSpc>
                <a:spcPct val="150000"/>
              </a:lnSpc>
            </a:pPr>
            <a:r>
              <a:rPr lang="en-US" b="1" dirty="0">
                <a:latin typeface="Times New Roman" panose="02020603050405020304" pitchFamily="18" charset="0"/>
                <a:cs typeface="Times New Roman" panose="02020603050405020304" pitchFamily="18" charset="0"/>
              </a:rPr>
              <a:t>Class Discussion: </a:t>
            </a:r>
          </a:p>
          <a:p>
            <a:pPr lvl="1">
              <a:lnSpc>
                <a:spcPct val="150000"/>
              </a:lnSpc>
            </a:pPr>
            <a:r>
              <a:rPr lang="en-US" sz="2000" dirty="0">
                <a:latin typeface="Times New Roman" panose="02020603050405020304" pitchFamily="18" charset="0"/>
                <a:cs typeface="Times New Roman" panose="02020603050405020304" pitchFamily="18" charset="0"/>
              </a:rPr>
              <a:t>The lines on your paper represent all the new connections your brain made because of your mistake.</a:t>
            </a:r>
          </a:p>
          <a:p>
            <a:pPr lvl="1">
              <a:lnSpc>
                <a:spcPct val="150000"/>
              </a:lnSpc>
            </a:pPr>
            <a:r>
              <a:rPr lang="en-US" sz="1800" dirty="0">
                <a:latin typeface="Times New Roman" panose="02020603050405020304" pitchFamily="18" charset="0"/>
                <a:cs typeface="Times New Roman" panose="02020603050405020304" pitchFamily="18" charset="0"/>
              </a:rPr>
              <a:t>Keep this paper as a reminder of how making mistakes strengthens your brain.</a:t>
            </a:r>
          </a:p>
          <a:p>
            <a:pPr lvl="1">
              <a:lnSpc>
                <a:spcPct val="150000"/>
              </a:lnSpc>
            </a:pPr>
            <a:endParaRPr lang="en-US" dirty="0">
              <a:latin typeface="Times New Roman" panose="02020603050405020304" pitchFamily="18" charset="0"/>
              <a:cs typeface="Times New Roman" panose="02020603050405020304" pitchFamily="18" charset="0"/>
            </a:endParaRPr>
          </a:p>
          <a:p>
            <a:pPr marL="274320" lvl="1" indent="0">
              <a:buNone/>
            </a:pPr>
            <a:endParaRPr lang="en-US" dirty="0"/>
          </a:p>
        </p:txBody>
      </p:sp>
    </p:spTree>
    <p:extLst>
      <p:ext uri="{BB962C8B-B14F-4D97-AF65-F5344CB8AC3E}">
        <p14:creationId xmlns:p14="http://schemas.microsoft.com/office/powerpoint/2010/main" val="142669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C09BA3-285A-48D7-8DB3-D12BDBCAEB25}"/>
              </a:ext>
            </a:extLst>
          </p:cNvPr>
          <p:cNvPicPr>
            <a:picLocks noChangeAspect="1"/>
          </p:cNvPicPr>
          <p:nvPr/>
        </p:nvPicPr>
        <p:blipFill>
          <a:blip r:embed="rId4"/>
          <a:stretch>
            <a:fillRect/>
          </a:stretch>
        </p:blipFill>
        <p:spPr>
          <a:xfrm>
            <a:off x="633999" y="1514230"/>
            <a:ext cx="5112461" cy="3839800"/>
          </a:xfrm>
          <a:prstGeom prst="rect">
            <a:avLst/>
          </a:prstGeom>
        </p:spPr>
      </p:pic>
      <p:sp>
        <p:nvSpPr>
          <p:cNvPr id="3" name="Content Placeholder 2">
            <a:extLst>
              <a:ext uri="{FF2B5EF4-FFF2-40B4-BE49-F238E27FC236}">
                <a16:creationId xmlns:a16="http://schemas.microsoft.com/office/drawing/2014/main" id="{42A9B637-7669-4DA1-9E6B-89712C6F9D84}"/>
              </a:ext>
            </a:extLst>
          </p:cNvPr>
          <p:cNvSpPr>
            <a:spLocks noGrp="1"/>
          </p:cNvSpPr>
          <p:nvPr>
            <p:ph idx="1"/>
          </p:nvPr>
        </p:nvSpPr>
        <p:spPr>
          <a:xfrm>
            <a:off x="6479457" y="1514230"/>
            <a:ext cx="5299585" cy="4050792"/>
          </a:xfrm>
        </p:spPr>
        <p:txBody>
          <a:bodyPr>
            <a:normAutofit lnSpcReduction="10000"/>
          </a:bodyPr>
          <a:lstStyle/>
          <a:p>
            <a:pPr marL="0" indent="0">
              <a:buNone/>
            </a:pPr>
            <a:r>
              <a:rPr lang="en-US" sz="5400" dirty="0">
                <a:latin typeface="Times New Roman" panose="02020603050405020304" pitchFamily="18" charset="0"/>
                <a:cs typeface="Times New Roman" panose="02020603050405020304" pitchFamily="18" charset="0"/>
              </a:rPr>
              <a:t>How do you feel when you make a mistake?</a:t>
            </a:r>
          </a:p>
          <a:p>
            <a:pPr marL="0" indent="0">
              <a:buNone/>
            </a:pPr>
            <a:endParaRPr lang="en-US" sz="5400" dirty="0">
              <a:latin typeface="Times New Roman" panose="02020603050405020304" pitchFamily="18" charset="0"/>
              <a:cs typeface="Times New Roman" panose="02020603050405020304" pitchFamily="18" charset="0"/>
            </a:endParaRPr>
          </a:p>
          <a:p>
            <a:pPr marL="0" indent="0">
              <a:buNone/>
            </a:pPr>
            <a:r>
              <a:rPr lang="en-US" sz="5400" dirty="0">
                <a:latin typeface="Times New Roman" panose="02020603050405020304" pitchFamily="18" charset="0"/>
                <a:cs typeface="Times New Roman" panose="02020603050405020304" pitchFamily="18" charset="0"/>
              </a:rPr>
              <a:t>Why?</a:t>
            </a:r>
          </a:p>
        </p:txBody>
      </p:sp>
      <p:grpSp>
        <p:nvGrpSpPr>
          <p:cNvPr id="27" name="Group 26">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2800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B637-7669-4DA1-9E6B-89712C6F9D84}"/>
              </a:ext>
            </a:extLst>
          </p:cNvPr>
          <p:cNvSpPr>
            <a:spLocks noGrp="1"/>
          </p:cNvSpPr>
          <p:nvPr>
            <p:ph idx="1"/>
          </p:nvPr>
        </p:nvSpPr>
        <p:spPr>
          <a:xfrm>
            <a:off x="6096000" y="1403604"/>
            <a:ext cx="5805594" cy="4050792"/>
          </a:xfrm>
        </p:spPr>
        <p:txBody>
          <a:bodyPr>
            <a:normAutofit lnSpcReduction="10000"/>
          </a:bodyPr>
          <a:lstStyle/>
          <a:p>
            <a:pPr marL="0" indent="0">
              <a:buNone/>
            </a:pPr>
            <a:r>
              <a:rPr lang="en-US" sz="4800" dirty="0">
                <a:latin typeface="Times New Roman" panose="02020603050405020304" pitchFamily="18" charset="0"/>
                <a:cs typeface="Times New Roman" panose="02020603050405020304" pitchFamily="18" charset="0"/>
              </a:rPr>
              <a:t>On a piece of paper, write about a mistake you made recently. </a:t>
            </a: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No one else will see what you write.</a:t>
            </a:r>
          </a:p>
        </p:txBody>
      </p:sp>
      <p:pic>
        <p:nvPicPr>
          <p:cNvPr id="5" name="Picture 4">
            <a:extLst>
              <a:ext uri="{FF2B5EF4-FFF2-40B4-BE49-F238E27FC236}">
                <a16:creationId xmlns:a16="http://schemas.microsoft.com/office/drawing/2014/main" id="{99086929-DFF5-4C38-B291-4F3246FB8198}"/>
              </a:ext>
            </a:extLst>
          </p:cNvPr>
          <p:cNvPicPr>
            <a:picLocks noChangeAspect="1"/>
          </p:cNvPicPr>
          <p:nvPr/>
        </p:nvPicPr>
        <p:blipFill rotWithShape="1">
          <a:blip r:embed="rId2"/>
          <a:srcRect r="2" b="14672"/>
          <a:stretch/>
        </p:blipFill>
        <p:spPr>
          <a:xfrm>
            <a:off x="861907" y="1208205"/>
            <a:ext cx="3805344" cy="4246191"/>
          </a:xfrm>
          <a:prstGeom prst="rect">
            <a:avLst/>
          </a:prstGeom>
          <a:solidFill>
            <a:srgbClr val="33CCCC"/>
          </a:solidFill>
        </p:spPr>
      </p:pic>
    </p:spTree>
    <p:extLst>
      <p:ext uri="{BB962C8B-B14F-4D97-AF65-F5344CB8AC3E}">
        <p14:creationId xmlns:p14="http://schemas.microsoft.com/office/powerpoint/2010/main" val="53703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28737-7799-4B2D-A893-846BEAE2A2DF}"/>
              </a:ext>
            </a:extLst>
          </p:cNvPr>
          <p:cNvPicPr>
            <a:picLocks noChangeAspect="1"/>
          </p:cNvPicPr>
          <p:nvPr/>
        </p:nvPicPr>
        <p:blipFill>
          <a:blip r:embed="rId2"/>
          <a:stretch>
            <a:fillRect/>
          </a:stretch>
        </p:blipFill>
        <p:spPr>
          <a:xfrm>
            <a:off x="323850" y="1014412"/>
            <a:ext cx="3409950" cy="4427435"/>
          </a:xfrm>
          <a:prstGeom prst="rect">
            <a:avLst/>
          </a:prstGeom>
          <a:ln>
            <a:noFill/>
          </a:ln>
          <a:effectLst>
            <a:softEdge rad="112500"/>
          </a:effectLst>
        </p:spPr>
      </p:pic>
      <p:sp>
        <p:nvSpPr>
          <p:cNvPr id="3" name="Rectangle 2">
            <a:extLst>
              <a:ext uri="{FF2B5EF4-FFF2-40B4-BE49-F238E27FC236}">
                <a16:creationId xmlns:a16="http://schemas.microsoft.com/office/drawing/2014/main" id="{1B3B5131-F0AF-4C97-A654-A29C20D9BFF7}"/>
              </a:ext>
            </a:extLst>
          </p:cNvPr>
          <p:cNvSpPr/>
          <p:nvPr/>
        </p:nvSpPr>
        <p:spPr>
          <a:xfrm>
            <a:off x="4509172" y="727903"/>
            <a:ext cx="7358978" cy="4598375"/>
          </a:xfrm>
          <a:prstGeom prst="rect">
            <a:avLst/>
          </a:prstGeom>
        </p:spPr>
        <p:txBody>
          <a:bodyPr wrap="square">
            <a:spAutoFit/>
          </a:bodyPr>
          <a:lstStyle/>
          <a:p>
            <a:pPr>
              <a:lnSpc>
                <a:spcPct val="150000"/>
              </a:lnSpc>
              <a:buFont typeface="+mj-lt"/>
              <a:buAutoNum type="arabicPeriod"/>
            </a:pPr>
            <a:r>
              <a:rPr lang="en-US" sz="4000" dirty="0">
                <a:latin typeface="Times New Roman" panose="02020603050405020304" pitchFamily="18" charset="0"/>
                <a:cs typeface="Times New Roman" panose="02020603050405020304" pitchFamily="18" charset="0"/>
              </a:rPr>
              <a:t>Crumple up your paper and then un-crumple it</a:t>
            </a:r>
          </a:p>
          <a:p>
            <a:pPr>
              <a:lnSpc>
                <a:spcPct val="150000"/>
              </a:lnSpc>
              <a:buFont typeface="+mj-lt"/>
              <a:buAutoNum type="arabicPeriod"/>
            </a:pPr>
            <a:endParaRPr lang="en-US" sz="4000" dirty="0">
              <a:latin typeface="Times New Roman" panose="02020603050405020304" pitchFamily="18" charset="0"/>
              <a:cs typeface="Times New Roman" panose="02020603050405020304" pitchFamily="18" charset="0"/>
            </a:endParaRPr>
          </a:p>
          <a:p>
            <a:pPr>
              <a:lnSpc>
                <a:spcPct val="150000"/>
              </a:lnSpc>
              <a:buFont typeface="+mj-lt"/>
              <a:buAutoNum type="arabicPeriod"/>
            </a:pPr>
            <a:r>
              <a:rPr lang="en-US" sz="4000" dirty="0">
                <a:latin typeface="Times New Roman" panose="02020603050405020304" pitchFamily="18" charset="0"/>
                <a:cs typeface="Times New Roman" panose="02020603050405020304" pitchFamily="18" charset="0"/>
              </a:rPr>
              <a:t>Color in all the creases, using different colors if you have them</a:t>
            </a:r>
            <a:endParaRPr lang="en-US" sz="4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5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A2B140-DC29-4533-83D7-EE4BCF81C894}"/>
              </a:ext>
            </a:extLst>
          </p:cNvPr>
          <p:cNvSpPr/>
          <p:nvPr/>
        </p:nvSpPr>
        <p:spPr>
          <a:xfrm>
            <a:off x="669798" y="2210276"/>
            <a:ext cx="10248900" cy="3785652"/>
          </a:xfrm>
          <a:prstGeom prst="rect">
            <a:avLst/>
          </a:prstGeom>
        </p:spPr>
        <p:txBody>
          <a:bodyPr wrap="square">
            <a:spAutoFit/>
          </a:bodyPr>
          <a:lstStyle/>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The lines on your paper represent all the new connections your brain made because of your mistake.</a:t>
            </a:r>
          </a:p>
          <a:p>
            <a:pPr marL="571500" indent="-571500">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Keep this paper as a reminder of how making mistakes strengthens your brain.</a:t>
            </a:r>
            <a:endParaRPr lang="en-US" sz="4000" dirty="0">
              <a:effectLst/>
              <a:latin typeface="Times New Roman" panose="02020603050405020304" pitchFamily="18" charset="0"/>
              <a:cs typeface="Times New Roman" panose="02020603050405020304" pitchFamily="18" charset="0"/>
            </a:endParaRPr>
          </a:p>
        </p:txBody>
      </p:sp>
      <p:sp>
        <p:nvSpPr>
          <p:cNvPr id="8" name="Title 3">
            <a:extLst>
              <a:ext uri="{FF2B5EF4-FFF2-40B4-BE49-F238E27FC236}">
                <a16:creationId xmlns:a16="http://schemas.microsoft.com/office/drawing/2014/main" id="{D5072BAC-15D4-4A14-9F3F-E5F575F37AE1}"/>
              </a:ext>
            </a:extLst>
          </p:cNvPr>
          <p:cNvSpPr txBox="1">
            <a:spLocks/>
          </p:cNvSpPr>
          <p:nvPr/>
        </p:nvSpPr>
        <p:spPr>
          <a:xfrm>
            <a:off x="669798" y="724519"/>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Discussion </a:t>
            </a:r>
          </a:p>
        </p:txBody>
      </p:sp>
    </p:spTree>
    <p:extLst>
      <p:ext uri="{BB962C8B-B14F-4D97-AF65-F5344CB8AC3E}">
        <p14:creationId xmlns:p14="http://schemas.microsoft.com/office/powerpoint/2010/main" val="30449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EB20-B577-4E61-8FB8-672884E4904E}"/>
              </a:ext>
            </a:extLst>
          </p:cNvPr>
          <p:cNvSpPr>
            <a:spLocks noGrp="1"/>
          </p:cNvSpPr>
          <p:nvPr>
            <p:ph type="ctrTitle"/>
          </p:nvPr>
        </p:nvSpPr>
        <p:spPr>
          <a:xfrm>
            <a:off x="727710" y="1911096"/>
            <a:ext cx="9966960" cy="3035808"/>
          </a:xfrm>
        </p:spPr>
        <p:txBody>
          <a:bodyPr/>
          <a:lstStyle/>
          <a:p>
            <a:pPr algn="ctr"/>
            <a:r>
              <a:rPr lang="en-US" dirty="0"/>
              <a:t>Day 4 </a:t>
            </a:r>
            <a:br>
              <a:rPr lang="en-US" dirty="0"/>
            </a:br>
            <a:r>
              <a:rPr lang="en-US" dirty="0"/>
              <a:t>Grit </a:t>
            </a:r>
            <a:br>
              <a:rPr lang="en-US" dirty="0"/>
            </a:br>
            <a:endParaRPr lang="en-US" sz="8000" dirty="0"/>
          </a:p>
        </p:txBody>
      </p:sp>
    </p:spTree>
    <p:extLst>
      <p:ext uri="{BB962C8B-B14F-4D97-AF65-F5344CB8AC3E}">
        <p14:creationId xmlns:p14="http://schemas.microsoft.com/office/powerpoint/2010/main" val="317361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DCC8-D3EE-447F-A264-5883C97EAD96}"/>
              </a:ext>
            </a:extLst>
          </p:cNvPr>
          <p:cNvSpPr>
            <a:spLocks noGrp="1"/>
          </p:cNvSpPr>
          <p:nvPr>
            <p:ph type="title"/>
          </p:nvPr>
        </p:nvSpPr>
        <p:spPr>
          <a:xfrm>
            <a:off x="0" y="0"/>
            <a:ext cx="10058400" cy="1609344"/>
          </a:xfrm>
        </p:spPr>
        <p:txBody>
          <a:bodyPr/>
          <a:lstStyle/>
          <a:p>
            <a:r>
              <a:rPr lang="en-US" dirty="0"/>
              <a:t>Day 1 – Video &amp; Debrief</a:t>
            </a:r>
          </a:p>
        </p:txBody>
      </p:sp>
      <p:sp>
        <p:nvSpPr>
          <p:cNvPr id="3" name="Content Placeholder 2">
            <a:extLst>
              <a:ext uri="{FF2B5EF4-FFF2-40B4-BE49-F238E27FC236}">
                <a16:creationId xmlns:a16="http://schemas.microsoft.com/office/drawing/2014/main" id="{9B9A2FB1-7A8F-4CC2-8723-E01FE999E3EC}"/>
              </a:ext>
            </a:extLst>
          </p:cNvPr>
          <p:cNvSpPr>
            <a:spLocks noGrp="1"/>
          </p:cNvSpPr>
          <p:nvPr>
            <p:ph idx="1"/>
          </p:nvPr>
        </p:nvSpPr>
        <p:spPr>
          <a:xfrm>
            <a:off x="555498" y="1416558"/>
            <a:ext cx="10058400" cy="5098542"/>
          </a:xfrm>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Video – “Brain Jump with Ned Neuron: Challenges grow your Brain”  (1:51). After you have watched the video with your class hold a small discussion about the science behind the brain and how challenges make it grow.  </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Class discussion: Here are a few questions to get your discussion started</a:t>
            </a:r>
          </a:p>
          <a:p>
            <a:pPr lvl="1">
              <a:lnSpc>
                <a:spcPct val="150000"/>
              </a:lnSpc>
            </a:pPr>
            <a:r>
              <a:rPr lang="en-US" sz="1900" dirty="0">
                <a:latin typeface="Times New Roman" panose="02020603050405020304" pitchFamily="18" charset="0"/>
                <a:cs typeface="Times New Roman" panose="02020603050405020304" pitchFamily="18" charset="0"/>
              </a:rPr>
              <a:t>What’s one thing you’ve done recently that made your brain stronger?</a:t>
            </a:r>
          </a:p>
          <a:p>
            <a:pPr lvl="1">
              <a:lnSpc>
                <a:spcPct val="150000"/>
              </a:lnSpc>
            </a:pPr>
            <a:r>
              <a:rPr lang="en-US" sz="1900" dirty="0">
                <a:latin typeface="Times New Roman" panose="02020603050405020304" pitchFamily="18" charset="0"/>
                <a:cs typeface="Times New Roman" panose="02020603050405020304" pitchFamily="18" charset="0"/>
              </a:rPr>
              <a:t>How could you tell your brain was getting stronger?</a:t>
            </a:r>
          </a:p>
          <a:p>
            <a:pPr lvl="1">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Extension Activity:</a:t>
            </a:r>
          </a:p>
          <a:p>
            <a:pPr lvl="1">
              <a:lnSpc>
                <a:spcPct val="150000"/>
              </a:lnSpc>
            </a:pPr>
            <a:r>
              <a:rPr lang="en-US" sz="1900" dirty="0">
                <a:latin typeface="Times New Roman" panose="02020603050405020304" pitchFamily="18" charset="0"/>
                <a:cs typeface="Times New Roman" panose="02020603050405020304" pitchFamily="18" charset="0"/>
              </a:rPr>
              <a:t>Kahoot – Growing our Brain -  questions include information from today’s video</a:t>
            </a:r>
          </a:p>
          <a:p>
            <a:pPr marL="274320" lvl="1" indent="0">
              <a:buNone/>
            </a:pPr>
            <a:endParaRPr lang="en-US" dirty="0"/>
          </a:p>
        </p:txBody>
      </p:sp>
    </p:spTree>
    <p:extLst>
      <p:ext uri="{BB962C8B-B14F-4D97-AF65-F5344CB8AC3E}">
        <p14:creationId xmlns:p14="http://schemas.microsoft.com/office/powerpoint/2010/main" val="353512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DCC8-D3EE-447F-A264-5883C97EAD96}"/>
              </a:ext>
            </a:extLst>
          </p:cNvPr>
          <p:cNvSpPr>
            <a:spLocks noGrp="1"/>
          </p:cNvSpPr>
          <p:nvPr>
            <p:ph type="title"/>
          </p:nvPr>
        </p:nvSpPr>
        <p:spPr>
          <a:xfrm>
            <a:off x="0" y="-400050"/>
            <a:ext cx="12192000" cy="1609344"/>
          </a:xfrm>
        </p:spPr>
        <p:txBody>
          <a:bodyPr/>
          <a:lstStyle/>
          <a:p>
            <a:r>
              <a:rPr lang="en-US" dirty="0"/>
              <a:t>Day 4 – </a:t>
            </a:r>
            <a:r>
              <a:rPr lang="en-US" sz="4400" dirty="0"/>
              <a:t>Grit</a:t>
            </a:r>
          </a:p>
        </p:txBody>
      </p:sp>
      <p:sp>
        <p:nvSpPr>
          <p:cNvPr id="3" name="Content Placeholder 2">
            <a:extLst>
              <a:ext uri="{FF2B5EF4-FFF2-40B4-BE49-F238E27FC236}">
                <a16:creationId xmlns:a16="http://schemas.microsoft.com/office/drawing/2014/main" id="{9B9A2FB1-7A8F-4CC2-8723-E01FE999E3EC}"/>
              </a:ext>
            </a:extLst>
          </p:cNvPr>
          <p:cNvSpPr>
            <a:spLocks noGrp="1"/>
          </p:cNvSpPr>
          <p:nvPr>
            <p:ph idx="1"/>
          </p:nvPr>
        </p:nvSpPr>
        <p:spPr>
          <a:xfrm>
            <a:off x="0" y="1209294"/>
            <a:ext cx="11715749" cy="5562600"/>
          </a:xfrm>
        </p:spPr>
        <p:txBody>
          <a:bodyPr>
            <a:normAutofit/>
          </a:bodyPr>
          <a:lstStyle/>
          <a:p>
            <a:pPr>
              <a:lnSpc>
                <a:spcPct val="150000"/>
              </a:lnSpc>
            </a:pPr>
            <a:r>
              <a:rPr lang="en-US" sz="2400" b="1" dirty="0">
                <a:latin typeface="Times New Roman" panose="02020603050405020304" pitchFamily="18" charset="0"/>
                <a:cs typeface="Times New Roman" panose="02020603050405020304" pitchFamily="18" charset="0"/>
              </a:rPr>
              <a:t>Game: “Who is this?”</a:t>
            </a:r>
          </a:p>
          <a:p>
            <a:pPr lvl="1"/>
            <a:r>
              <a:rPr lang="en-US" sz="2400" dirty="0">
                <a:latin typeface="Times New Roman" panose="02020603050405020304" pitchFamily="18" charset="0"/>
                <a:cs typeface="Times New Roman" panose="02020603050405020304" pitchFamily="18" charset="0"/>
              </a:rPr>
              <a:t>Students play a game in which they guess the identities of famous people. </a:t>
            </a:r>
          </a:p>
          <a:p>
            <a:pPr marL="0" indent="0">
              <a:buNone/>
            </a:pP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Video:  </a:t>
            </a:r>
            <a:r>
              <a:rPr lang="en-US" sz="2400" dirty="0" err="1">
                <a:latin typeface="Times New Roman" panose="02020603050405020304" pitchFamily="18" charset="0"/>
                <a:cs typeface="Times New Roman" panose="02020603050405020304" pitchFamily="18" charset="0"/>
              </a:rPr>
              <a:t>TEDTalk</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Grit: The Power of Passion and Perseverance” (6:12)</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Class Discussion:</a:t>
            </a:r>
            <a:endParaRPr lang="en-US" sz="2400" dirty="0">
              <a:latin typeface="Times New Roman" panose="02020603050405020304" pitchFamily="18" charset="0"/>
              <a:cs typeface="Times New Roman" panose="02020603050405020304" pitchFamily="18" charset="0"/>
            </a:endParaRPr>
          </a:p>
          <a:p>
            <a:endParaRPr lang="en-US" sz="2400" b="1" dirty="0"/>
          </a:p>
          <a:p>
            <a:pPr marL="0" indent="0">
              <a:buNone/>
            </a:pPr>
            <a:endParaRPr lang="en-US" b="1" dirty="0"/>
          </a:p>
        </p:txBody>
      </p:sp>
    </p:spTree>
    <p:extLst>
      <p:ext uri="{BB962C8B-B14F-4D97-AF65-F5344CB8AC3E}">
        <p14:creationId xmlns:p14="http://schemas.microsoft.com/office/powerpoint/2010/main" val="196030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EB14B70-961C-4C1E-8995-F702F7B5036B}"/>
              </a:ext>
            </a:extLst>
          </p:cNvPr>
          <p:cNvPicPr>
            <a:picLocks noChangeAspect="1"/>
          </p:cNvPicPr>
          <p:nvPr/>
        </p:nvPicPr>
        <p:blipFill rotWithShape="1">
          <a:blip r:embed="rId4"/>
          <a:srcRect b="2580"/>
          <a:stretch/>
        </p:blipFill>
        <p:spPr>
          <a:xfrm>
            <a:off x="477010" y="480058"/>
            <a:ext cx="11372090" cy="6035042"/>
          </a:xfrm>
          <a:prstGeom prst="rect">
            <a:avLst/>
          </a:prstGeom>
        </p:spPr>
      </p:pic>
    </p:spTree>
    <p:extLst>
      <p:ext uri="{BB962C8B-B14F-4D97-AF65-F5344CB8AC3E}">
        <p14:creationId xmlns:p14="http://schemas.microsoft.com/office/powerpoint/2010/main" val="276536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973036-96F1-41BD-953B-3CD53A7C9577}"/>
              </a:ext>
            </a:extLst>
          </p:cNvPr>
          <p:cNvSpPr/>
          <p:nvPr/>
        </p:nvSpPr>
        <p:spPr>
          <a:xfrm>
            <a:off x="1047751" y="1881485"/>
            <a:ext cx="10533886" cy="2308324"/>
          </a:xfrm>
          <a:prstGeom prst="rect">
            <a:avLst/>
          </a:prstGeom>
        </p:spPr>
        <p:txBody>
          <a:bodyPr wrap="square">
            <a:spAutoFit/>
          </a:bodyPr>
          <a:lstStyle/>
          <a:p>
            <a:r>
              <a:rPr lang="en-US" sz="3600" dirty="0"/>
              <a:t>Who is J.K. Rowling?</a:t>
            </a:r>
          </a:p>
          <a:p>
            <a:endParaRPr lang="en-US" sz="3600" dirty="0"/>
          </a:p>
          <a:p>
            <a:r>
              <a:rPr lang="en-US" sz="3600" dirty="0"/>
              <a:t>J.K. Rowling is the author of the best-selling Harry Potter series.</a:t>
            </a:r>
            <a:endParaRPr lang="en-US" sz="3600" dirty="0">
              <a:effectLst/>
            </a:endParaRPr>
          </a:p>
        </p:txBody>
      </p:sp>
      <p:pic>
        <p:nvPicPr>
          <p:cNvPr id="3" name="Picture 2">
            <a:extLst>
              <a:ext uri="{FF2B5EF4-FFF2-40B4-BE49-F238E27FC236}">
                <a16:creationId xmlns:a16="http://schemas.microsoft.com/office/drawing/2014/main" id="{EBCCF6D0-E627-4251-9CBB-E41DC97B8E10}"/>
              </a:ext>
            </a:extLst>
          </p:cNvPr>
          <p:cNvPicPr>
            <a:picLocks noChangeAspect="1"/>
          </p:cNvPicPr>
          <p:nvPr/>
        </p:nvPicPr>
        <p:blipFill>
          <a:blip r:embed="rId4"/>
          <a:stretch>
            <a:fillRect/>
          </a:stretch>
        </p:blipFill>
        <p:spPr>
          <a:xfrm>
            <a:off x="627887" y="569564"/>
            <a:ext cx="10953750" cy="5718870"/>
          </a:xfrm>
          <a:prstGeom prst="rect">
            <a:avLst/>
          </a:prstGeom>
        </p:spPr>
      </p:pic>
    </p:spTree>
    <p:extLst>
      <p:ext uri="{BB962C8B-B14F-4D97-AF65-F5344CB8AC3E}">
        <p14:creationId xmlns:p14="http://schemas.microsoft.com/office/powerpoint/2010/main" val="42254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F9E945-7F74-4840-A5DE-6B5939FC2F52}"/>
              </a:ext>
            </a:extLst>
          </p:cNvPr>
          <p:cNvSpPr/>
          <p:nvPr/>
        </p:nvSpPr>
        <p:spPr>
          <a:xfrm>
            <a:off x="1047750" y="2274837"/>
            <a:ext cx="10250736" cy="2308324"/>
          </a:xfrm>
          <a:prstGeom prst="rect">
            <a:avLst/>
          </a:prstGeom>
        </p:spPr>
        <p:txBody>
          <a:bodyPr wrap="square">
            <a:spAutoFit/>
          </a:bodyPr>
          <a:lstStyle/>
          <a:p>
            <a:r>
              <a:rPr lang="en-US" sz="3600" dirty="0"/>
              <a:t>Who is Michael Jordan?</a:t>
            </a:r>
          </a:p>
          <a:p>
            <a:endParaRPr lang="en-US" sz="3600" dirty="0"/>
          </a:p>
          <a:p>
            <a:r>
              <a:rPr lang="en-US" sz="3600" dirty="0"/>
              <a:t>Michael Jordan is one of the most decorated players in the history of the NBA.</a:t>
            </a:r>
            <a:endParaRPr lang="en-US" sz="3600" dirty="0">
              <a:effectLst/>
            </a:endParaRPr>
          </a:p>
        </p:txBody>
      </p:sp>
      <p:pic>
        <p:nvPicPr>
          <p:cNvPr id="2" name="Picture 1">
            <a:extLst>
              <a:ext uri="{FF2B5EF4-FFF2-40B4-BE49-F238E27FC236}">
                <a16:creationId xmlns:a16="http://schemas.microsoft.com/office/drawing/2014/main" id="{CDF4FC22-9DEF-449E-AD64-3A0F4A328368}"/>
              </a:ext>
            </a:extLst>
          </p:cNvPr>
          <p:cNvPicPr>
            <a:picLocks noChangeAspect="1"/>
          </p:cNvPicPr>
          <p:nvPr/>
        </p:nvPicPr>
        <p:blipFill>
          <a:blip r:embed="rId4"/>
          <a:stretch>
            <a:fillRect/>
          </a:stretch>
        </p:blipFill>
        <p:spPr>
          <a:xfrm>
            <a:off x="685261" y="752474"/>
            <a:ext cx="10821476" cy="5353049"/>
          </a:xfrm>
          <a:prstGeom prst="rect">
            <a:avLst/>
          </a:prstGeom>
        </p:spPr>
      </p:pic>
    </p:spTree>
    <p:extLst>
      <p:ext uri="{BB962C8B-B14F-4D97-AF65-F5344CB8AC3E}">
        <p14:creationId xmlns:p14="http://schemas.microsoft.com/office/powerpoint/2010/main" val="13152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95F082-1B9A-454B-81AB-C641E7FA069B}"/>
              </a:ext>
            </a:extLst>
          </p:cNvPr>
          <p:cNvSpPr/>
          <p:nvPr/>
        </p:nvSpPr>
        <p:spPr>
          <a:xfrm>
            <a:off x="715517" y="1687321"/>
            <a:ext cx="11237976" cy="2862322"/>
          </a:xfrm>
          <a:prstGeom prst="rect">
            <a:avLst/>
          </a:prstGeom>
        </p:spPr>
        <p:txBody>
          <a:bodyPr wrap="square">
            <a:spAutoFit/>
          </a:bodyPr>
          <a:lstStyle/>
          <a:p>
            <a:r>
              <a:rPr lang="en-US" sz="3600" dirty="0"/>
              <a:t>Who is Malala Yousafzai?</a:t>
            </a:r>
          </a:p>
          <a:p>
            <a:endParaRPr lang="en-US" sz="3600" dirty="0"/>
          </a:p>
          <a:p>
            <a:r>
              <a:rPr lang="en-US" sz="3600" dirty="0"/>
              <a:t>Malala Yousafzai is a Pakistani human rights activist and the youngest person to be awarded the Nobel Peace Prize.</a:t>
            </a:r>
            <a:endParaRPr lang="en-US" sz="3600" dirty="0">
              <a:effectLst/>
            </a:endParaRPr>
          </a:p>
        </p:txBody>
      </p:sp>
      <p:pic>
        <p:nvPicPr>
          <p:cNvPr id="3" name="Picture 2">
            <a:extLst>
              <a:ext uri="{FF2B5EF4-FFF2-40B4-BE49-F238E27FC236}">
                <a16:creationId xmlns:a16="http://schemas.microsoft.com/office/drawing/2014/main" id="{B23C0BE5-AD10-41DF-81BE-77D27CA9BDEE}"/>
              </a:ext>
            </a:extLst>
          </p:cNvPr>
          <p:cNvPicPr>
            <a:picLocks noChangeAspect="1"/>
          </p:cNvPicPr>
          <p:nvPr/>
        </p:nvPicPr>
        <p:blipFill>
          <a:blip r:embed="rId4"/>
          <a:stretch>
            <a:fillRect/>
          </a:stretch>
        </p:blipFill>
        <p:spPr>
          <a:xfrm>
            <a:off x="715516" y="790574"/>
            <a:ext cx="10877550" cy="5276849"/>
          </a:xfrm>
          <a:prstGeom prst="rect">
            <a:avLst/>
          </a:prstGeom>
        </p:spPr>
      </p:pic>
    </p:spTree>
    <p:extLst>
      <p:ext uri="{BB962C8B-B14F-4D97-AF65-F5344CB8AC3E}">
        <p14:creationId xmlns:p14="http://schemas.microsoft.com/office/powerpoint/2010/main" val="17287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0D7E0-74B9-4BB6-B0CB-BAC9CDDB0F49}"/>
              </a:ext>
            </a:extLst>
          </p:cNvPr>
          <p:cNvSpPr/>
          <p:nvPr/>
        </p:nvSpPr>
        <p:spPr>
          <a:xfrm>
            <a:off x="843017" y="2283168"/>
            <a:ext cx="10653276" cy="2554545"/>
          </a:xfrm>
          <a:prstGeom prst="rect">
            <a:avLst/>
          </a:prstGeom>
        </p:spPr>
        <p:txBody>
          <a:bodyPr wrap="square">
            <a:spAutoFit/>
          </a:bodyPr>
          <a:lstStyle/>
          <a:p>
            <a:r>
              <a:rPr lang="en-US" sz="3200" dirty="0"/>
              <a:t>Who is Stephen Hawking? </a:t>
            </a:r>
          </a:p>
          <a:p>
            <a:endParaRPr lang="en-US" sz="3200" dirty="0"/>
          </a:p>
          <a:p>
            <a:r>
              <a:rPr lang="en-US" sz="3200" dirty="0"/>
              <a:t>An average student at school, Stephen Hawking went on to be a world-famous cosmologist. He lived to be 76 years old.</a:t>
            </a:r>
            <a:endParaRPr lang="en-US" sz="3200" dirty="0">
              <a:effectLst/>
            </a:endParaRPr>
          </a:p>
        </p:txBody>
      </p:sp>
      <p:pic>
        <p:nvPicPr>
          <p:cNvPr id="6" name="Picture 5">
            <a:extLst>
              <a:ext uri="{FF2B5EF4-FFF2-40B4-BE49-F238E27FC236}">
                <a16:creationId xmlns:a16="http://schemas.microsoft.com/office/drawing/2014/main" id="{AE3A54FF-86DB-4191-8FFF-164A723A566F}"/>
              </a:ext>
            </a:extLst>
          </p:cNvPr>
          <p:cNvPicPr>
            <a:picLocks noChangeAspect="1"/>
          </p:cNvPicPr>
          <p:nvPr/>
        </p:nvPicPr>
        <p:blipFill>
          <a:blip r:embed="rId4"/>
          <a:stretch>
            <a:fillRect/>
          </a:stretch>
        </p:blipFill>
        <p:spPr>
          <a:xfrm>
            <a:off x="550667" y="828674"/>
            <a:ext cx="11090663" cy="5200649"/>
          </a:xfrm>
          <a:prstGeom prst="rect">
            <a:avLst/>
          </a:prstGeom>
        </p:spPr>
      </p:pic>
    </p:spTree>
    <p:extLst>
      <p:ext uri="{BB962C8B-B14F-4D97-AF65-F5344CB8AC3E}">
        <p14:creationId xmlns:p14="http://schemas.microsoft.com/office/powerpoint/2010/main" val="14763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40D624-B164-416C-9AC9-84EFE6FDE123}"/>
              </a:ext>
            </a:extLst>
          </p:cNvPr>
          <p:cNvSpPr/>
          <p:nvPr/>
        </p:nvSpPr>
        <p:spPr>
          <a:xfrm>
            <a:off x="876299" y="2047487"/>
            <a:ext cx="10248900" cy="3046988"/>
          </a:xfrm>
          <a:prstGeom prst="rect">
            <a:avLst/>
          </a:prstGeom>
        </p:spPr>
        <p:txBody>
          <a:bodyPr wrap="square">
            <a:spAutoFit/>
          </a:bodyPr>
          <a:lstStyle/>
          <a:p>
            <a:r>
              <a:rPr lang="en-US" sz="3200" dirty="0"/>
              <a:t>Who is Bruce Lee?</a:t>
            </a:r>
          </a:p>
          <a:p>
            <a:endParaRPr lang="en-US" sz="3200" dirty="0"/>
          </a:p>
          <a:p>
            <a:r>
              <a:rPr lang="en-US" sz="3200" dirty="0"/>
              <a:t>Bruce Lee was involved in a street gang as a boy, so his parents sent him to study martial arts to keep him out of trouble. He starred in more than 30 movies and was a director, philosopher, and poet. </a:t>
            </a:r>
          </a:p>
        </p:txBody>
      </p:sp>
      <p:pic>
        <p:nvPicPr>
          <p:cNvPr id="2" name="Picture 1">
            <a:extLst>
              <a:ext uri="{FF2B5EF4-FFF2-40B4-BE49-F238E27FC236}">
                <a16:creationId xmlns:a16="http://schemas.microsoft.com/office/drawing/2014/main" id="{86DEA0E1-D629-426C-AEAA-502E55865154}"/>
              </a:ext>
            </a:extLst>
          </p:cNvPr>
          <p:cNvPicPr>
            <a:picLocks noChangeAspect="1"/>
          </p:cNvPicPr>
          <p:nvPr/>
        </p:nvPicPr>
        <p:blipFill>
          <a:blip r:embed="rId4"/>
          <a:stretch>
            <a:fillRect/>
          </a:stretch>
        </p:blipFill>
        <p:spPr>
          <a:xfrm>
            <a:off x="561051" y="847724"/>
            <a:ext cx="11069895" cy="5162550"/>
          </a:xfrm>
          <a:prstGeom prst="rect">
            <a:avLst/>
          </a:prstGeom>
        </p:spPr>
      </p:pic>
    </p:spTree>
    <p:extLst>
      <p:ext uri="{BB962C8B-B14F-4D97-AF65-F5344CB8AC3E}">
        <p14:creationId xmlns:p14="http://schemas.microsoft.com/office/powerpoint/2010/main" val="25721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531111-14D9-4DE4-BB05-5DF60294B6C3}"/>
              </a:ext>
            </a:extLst>
          </p:cNvPr>
          <p:cNvSpPr/>
          <p:nvPr/>
        </p:nvSpPr>
        <p:spPr>
          <a:xfrm>
            <a:off x="1047750" y="2509778"/>
            <a:ext cx="9381741" cy="2862322"/>
          </a:xfrm>
          <a:prstGeom prst="rect">
            <a:avLst/>
          </a:prstGeom>
        </p:spPr>
        <p:txBody>
          <a:bodyPr wrap="square">
            <a:spAutoFit/>
          </a:bodyPr>
          <a:lstStyle/>
          <a:p>
            <a:r>
              <a:rPr lang="en-US" sz="3600" dirty="0"/>
              <a:t>Who is Walt Disney?</a:t>
            </a:r>
          </a:p>
          <a:p>
            <a:endParaRPr lang="en-US" sz="3600" dirty="0"/>
          </a:p>
          <a:p>
            <a:r>
              <a:rPr lang="en-US" sz="3600" dirty="0"/>
              <a:t>Walt Disney produced the first full-length animated movie and is the creator of Disneyland.</a:t>
            </a:r>
            <a:endParaRPr lang="en-US" sz="3600" dirty="0">
              <a:effectLst/>
            </a:endParaRPr>
          </a:p>
        </p:txBody>
      </p:sp>
      <p:pic>
        <p:nvPicPr>
          <p:cNvPr id="3" name="Picture 2">
            <a:extLst>
              <a:ext uri="{FF2B5EF4-FFF2-40B4-BE49-F238E27FC236}">
                <a16:creationId xmlns:a16="http://schemas.microsoft.com/office/drawing/2014/main" id="{415B9093-CDCB-4457-8D19-EBA9A1E56FC3}"/>
              </a:ext>
            </a:extLst>
          </p:cNvPr>
          <p:cNvPicPr>
            <a:picLocks noChangeAspect="1"/>
          </p:cNvPicPr>
          <p:nvPr/>
        </p:nvPicPr>
        <p:blipFill>
          <a:blip r:embed="rId4"/>
          <a:stretch>
            <a:fillRect/>
          </a:stretch>
        </p:blipFill>
        <p:spPr>
          <a:xfrm>
            <a:off x="641673" y="742949"/>
            <a:ext cx="10908651" cy="5372100"/>
          </a:xfrm>
          <a:prstGeom prst="rect">
            <a:avLst/>
          </a:prstGeom>
        </p:spPr>
      </p:pic>
    </p:spTree>
    <p:extLst>
      <p:ext uri="{BB962C8B-B14F-4D97-AF65-F5344CB8AC3E}">
        <p14:creationId xmlns:p14="http://schemas.microsoft.com/office/powerpoint/2010/main" val="31784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85CBA3-89CF-4EC0-AB60-CF9828047B3B}"/>
              </a:ext>
            </a:extLst>
          </p:cNvPr>
          <p:cNvSpPr/>
          <p:nvPr/>
        </p:nvSpPr>
        <p:spPr>
          <a:xfrm>
            <a:off x="858032" y="2184380"/>
            <a:ext cx="10475934" cy="3416320"/>
          </a:xfrm>
          <a:prstGeom prst="rect">
            <a:avLst/>
          </a:prstGeom>
        </p:spPr>
        <p:txBody>
          <a:bodyPr wrap="square">
            <a:spAutoFit/>
          </a:bodyPr>
          <a:lstStyle/>
          <a:p>
            <a:r>
              <a:rPr lang="en-US" sz="3600" dirty="0"/>
              <a:t>Who is Oprah Winfrey?</a:t>
            </a:r>
          </a:p>
          <a:p>
            <a:endParaRPr lang="en-US" sz="3600" dirty="0"/>
          </a:p>
          <a:p>
            <a:r>
              <a:rPr lang="en-US" sz="3600" dirty="0"/>
              <a:t>More than 10 million people watched The Oprah Winfrey Show when it was on air from 1986–2011. In 2005, a public poll named Oprah the greatest woman in American history.</a:t>
            </a:r>
            <a:endParaRPr lang="en-US" sz="3600" dirty="0">
              <a:effectLst/>
            </a:endParaRPr>
          </a:p>
        </p:txBody>
      </p:sp>
      <p:pic>
        <p:nvPicPr>
          <p:cNvPr id="2" name="Picture 1">
            <a:extLst>
              <a:ext uri="{FF2B5EF4-FFF2-40B4-BE49-F238E27FC236}">
                <a16:creationId xmlns:a16="http://schemas.microsoft.com/office/drawing/2014/main" id="{A812A2B9-3F74-44C0-89D9-78E5DCBB1DCE}"/>
              </a:ext>
            </a:extLst>
          </p:cNvPr>
          <p:cNvPicPr>
            <a:picLocks noChangeAspect="1"/>
          </p:cNvPicPr>
          <p:nvPr/>
        </p:nvPicPr>
        <p:blipFill>
          <a:blip r:embed="rId4"/>
          <a:stretch>
            <a:fillRect/>
          </a:stretch>
        </p:blipFill>
        <p:spPr>
          <a:xfrm>
            <a:off x="686963" y="628649"/>
            <a:ext cx="10818071" cy="5600700"/>
          </a:xfrm>
          <a:prstGeom prst="rect">
            <a:avLst/>
          </a:prstGeom>
        </p:spPr>
      </p:pic>
    </p:spTree>
    <p:extLst>
      <p:ext uri="{BB962C8B-B14F-4D97-AF65-F5344CB8AC3E}">
        <p14:creationId xmlns:p14="http://schemas.microsoft.com/office/powerpoint/2010/main" val="13893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rit: the power of passion and perseverance | Angela Lee Duckworth">
            <a:hlinkClick r:id="" action="ppaction://media"/>
            <a:extLst>
              <a:ext uri="{FF2B5EF4-FFF2-40B4-BE49-F238E27FC236}">
                <a16:creationId xmlns:a16="http://schemas.microsoft.com/office/drawing/2014/main" id="{627C8652-AEA2-4505-A16C-58740F533A54}"/>
              </a:ext>
            </a:extLst>
          </p:cNvPr>
          <p:cNvPicPr>
            <a:picLocks noRot="1" noChangeAspect="1"/>
          </p:cNvPicPr>
          <p:nvPr>
            <a:videoFile r:link="rId1"/>
          </p:nvPr>
        </p:nvPicPr>
        <p:blipFill>
          <a:blip r:embed="rId3"/>
          <a:stretch>
            <a:fillRect/>
          </a:stretch>
        </p:blipFill>
        <p:spPr>
          <a:xfrm>
            <a:off x="1259032" y="174048"/>
            <a:ext cx="9436677" cy="5308130"/>
          </a:xfrm>
          <a:prstGeom prst="rect">
            <a:avLst/>
          </a:prstGeom>
        </p:spPr>
      </p:pic>
      <p:sp>
        <p:nvSpPr>
          <p:cNvPr id="3" name="Rectangle 2">
            <a:extLst>
              <a:ext uri="{FF2B5EF4-FFF2-40B4-BE49-F238E27FC236}">
                <a16:creationId xmlns:a16="http://schemas.microsoft.com/office/drawing/2014/main" id="{6CA6DA6A-975D-404A-8DDD-32F3F794A71A}"/>
              </a:ext>
            </a:extLst>
          </p:cNvPr>
          <p:cNvSpPr/>
          <p:nvPr/>
        </p:nvSpPr>
        <p:spPr>
          <a:xfrm>
            <a:off x="2830640" y="6029098"/>
            <a:ext cx="5505482" cy="646331"/>
          </a:xfrm>
          <a:prstGeom prst="rect">
            <a:avLst/>
          </a:prstGeom>
        </p:spPr>
        <p:txBody>
          <a:bodyPr wrap="none">
            <a:spAutoFit/>
          </a:bodyPr>
          <a:lstStyle/>
          <a:p>
            <a:r>
              <a:rPr lang="en-US" dirty="0">
                <a:hlinkClick r:id="rId4"/>
              </a:rPr>
              <a:t>https://www.youtube.com/watch?v=H14bBuluwB8</a:t>
            </a:r>
            <a:endParaRPr lang="en-US" dirty="0"/>
          </a:p>
          <a:p>
            <a:endParaRPr lang="en-US" dirty="0"/>
          </a:p>
        </p:txBody>
      </p:sp>
    </p:spTree>
    <p:extLst>
      <p:ext uri="{BB962C8B-B14F-4D97-AF65-F5344CB8AC3E}">
        <p14:creationId xmlns:p14="http://schemas.microsoft.com/office/powerpoint/2010/main" val="149052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37C63F-E0A3-4650-B71C-3EBA887C7F38}"/>
              </a:ext>
            </a:extLst>
          </p:cNvPr>
          <p:cNvSpPr txBox="1"/>
          <p:nvPr/>
        </p:nvSpPr>
        <p:spPr>
          <a:xfrm>
            <a:off x="5521052" y="1914197"/>
            <a:ext cx="6328048" cy="378565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 What’s one thing you’ve worked hard to get better at?</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2. What did you do to get better? </a:t>
            </a:r>
          </a:p>
        </p:txBody>
      </p:sp>
      <p:pic>
        <p:nvPicPr>
          <p:cNvPr id="13" name="Picture 12">
            <a:extLst>
              <a:ext uri="{FF2B5EF4-FFF2-40B4-BE49-F238E27FC236}">
                <a16:creationId xmlns:a16="http://schemas.microsoft.com/office/drawing/2014/main" id="{1BAC54AD-E8C9-436C-AEA0-A85D964A0432}"/>
              </a:ext>
            </a:extLst>
          </p:cNvPr>
          <p:cNvPicPr>
            <a:picLocks noChangeAspect="1"/>
          </p:cNvPicPr>
          <p:nvPr/>
        </p:nvPicPr>
        <p:blipFill>
          <a:blip r:embed="rId2"/>
          <a:stretch>
            <a:fillRect/>
          </a:stretch>
        </p:blipFill>
        <p:spPr>
          <a:xfrm>
            <a:off x="491852" y="2112169"/>
            <a:ext cx="4286250" cy="3214688"/>
          </a:xfrm>
          <a:prstGeom prst="rect">
            <a:avLst/>
          </a:prstGeom>
        </p:spPr>
      </p:pic>
      <p:sp>
        <p:nvSpPr>
          <p:cNvPr id="14" name="Title 13">
            <a:extLst>
              <a:ext uri="{FF2B5EF4-FFF2-40B4-BE49-F238E27FC236}">
                <a16:creationId xmlns:a16="http://schemas.microsoft.com/office/drawing/2014/main" id="{2ECDCDE2-24B7-4EB2-83F1-2B9D986922D2}"/>
              </a:ext>
            </a:extLst>
          </p:cNvPr>
          <p:cNvSpPr>
            <a:spLocks noGrp="1"/>
          </p:cNvSpPr>
          <p:nvPr>
            <p:ph type="title"/>
          </p:nvPr>
        </p:nvSpPr>
        <p:spPr>
          <a:xfrm>
            <a:off x="491852" y="0"/>
            <a:ext cx="10058400" cy="1609344"/>
          </a:xfrm>
        </p:spPr>
        <p:txBody>
          <a:bodyPr/>
          <a:lstStyle/>
          <a:p>
            <a:r>
              <a:rPr lang="en-US" dirty="0"/>
              <a:t>Pre-Video discussion </a:t>
            </a:r>
          </a:p>
        </p:txBody>
      </p:sp>
    </p:spTree>
    <p:extLst>
      <p:ext uri="{BB962C8B-B14F-4D97-AF65-F5344CB8AC3E}">
        <p14:creationId xmlns:p14="http://schemas.microsoft.com/office/powerpoint/2010/main" val="4222503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151F-95A6-4480-B2EB-67E89F818513}"/>
              </a:ext>
            </a:extLst>
          </p:cNvPr>
          <p:cNvSpPr>
            <a:spLocks noGrp="1"/>
          </p:cNvSpPr>
          <p:nvPr>
            <p:ph type="ctrTitle"/>
          </p:nvPr>
        </p:nvSpPr>
        <p:spPr>
          <a:xfrm>
            <a:off x="754380" y="1279823"/>
            <a:ext cx="10683240" cy="3035808"/>
          </a:xfrm>
        </p:spPr>
        <p:txBody>
          <a:bodyPr/>
          <a:lstStyle/>
          <a:p>
            <a:pPr algn="ctr"/>
            <a:r>
              <a:rPr lang="en-US" dirty="0"/>
              <a:t>Day 5</a:t>
            </a:r>
            <a:br>
              <a:rPr lang="en-US" dirty="0"/>
            </a:br>
            <a:r>
              <a:rPr lang="en-US" sz="6600" dirty="0"/>
              <a:t>Letters to a Future Students</a:t>
            </a:r>
          </a:p>
        </p:txBody>
      </p:sp>
    </p:spTree>
    <p:extLst>
      <p:ext uri="{BB962C8B-B14F-4D97-AF65-F5344CB8AC3E}">
        <p14:creationId xmlns:p14="http://schemas.microsoft.com/office/powerpoint/2010/main" val="1033428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51B1CC-B42F-454C-BBA1-AB9E088B6E16}"/>
              </a:ext>
            </a:extLst>
          </p:cNvPr>
          <p:cNvSpPr txBox="1">
            <a:spLocks/>
          </p:cNvSpPr>
          <p:nvPr/>
        </p:nvSpPr>
        <p:spPr>
          <a:xfrm>
            <a:off x="133350" y="495300"/>
            <a:ext cx="121920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Day 5  – </a:t>
            </a:r>
            <a:r>
              <a:rPr lang="en-US" sz="4400" dirty="0"/>
              <a:t>Letters to a Future Student </a:t>
            </a:r>
          </a:p>
        </p:txBody>
      </p:sp>
      <p:sp>
        <p:nvSpPr>
          <p:cNvPr id="5" name="Content Placeholder 2">
            <a:extLst>
              <a:ext uri="{FF2B5EF4-FFF2-40B4-BE49-F238E27FC236}">
                <a16:creationId xmlns:a16="http://schemas.microsoft.com/office/drawing/2014/main" id="{BBFFA8BF-EB15-41DC-B64E-B5A887E5C66C}"/>
              </a:ext>
            </a:extLst>
          </p:cNvPr>
          <p:cNvSpPr txBox="1">
            <a:spLocks/>
          </p:cNvSpPr>
          <p:nvPr/>
        </p:nvSpPr>
        <p:spPr>
          <a:xfrm>
            <a:off x="647700" y="1642491"/>
            <a:ext cx="11544300" cy="560146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US" sz="2600" dirty="0"/>
              <a:t>Video –  </a:t>
            </a:r>
            <a:r>
              <a:rPr lang="en-US" sz="1800" dirty="0"/>
              <a:t>“A Pep Talk from Kid President to You” (3:27). </a:t>
            </a:r>
          </a:p>
          <a:p>
            <a:pPr marL="274320" lvl="1" indent="0">
              <a:lnSpc>
                <a:spcPct val="160000"/>
              </a:lnSpc>
              <a:buNone/>
            </a:pPr>
            <a:endParaRPr lang="en-US" dirty="0"/>
          </a:p>
          <a:p>
            <a:pPr>
              <a:lnSpc>
                <a:spcPct val="150000"/>
              </a:lnSpc>
            </a:pPr>
            <a:r>
              <a:rPr lang="en-US" sz="2600" dirty="0"/>
              <a:t>Activity:  </a:t>
            </a:r>
            <a:r>
              <a:rPr lang="en-US" sz="1800" dirty="0"/>
              <a:t>students will write a “pep talk” letter </a:t>
            </a:r>
          </a:p>
          <a:p>
            <a:pPr lvl="1">
              <a:lnSpc>
                <a:spcPct val="150000"/>
              </a:lnSpc>
            </a:pPr>
            <a:r>
              <a:rPr lang="en-US" sz="2600" dirty="0"/>
              <a:t> </a:t>
            </a:r>
            <a:r>
              <a:rPr lang="en-US" sz="2000" dirty="0"/>
              <a:t>Students will write a “pep talk” letter to a friend or future student.</a:t>
            </a:r>
          </a:p>
          <a:p>
            <a:pPr lvl="1">
              <a:lnSpc>
                <a:spcPct val="150000"/>
              </a:lnSpc>
            </a:pPr>
            <a:r>
              <a:rPr lang="en-US" sz="2000" dirty="0"/>
              <a:t> Teachers can collect letters to hand out during exam time or encourage students to give letters to friends.  </a:t>
            </a:r>
          </a:p>
          <a:p>
            <a:pPr marL="274320" lvl="1" indent="0">
              <a:lnSpc>
                <a:spcPct val="150000"/>
              </a:lnSpc>
              <a:buNone/>
            </a:pPr>
            <a:r>
              <a:rPr lang="en-US" sz="2000" dirty="0"/>
              <a:t> </a:t>
            </a:r>
            <a:endParaRPr lang="en-US" sz="2600" dirty="0"/>
          </a:p>
          <a:p>
            <a:pPr marL="274320" lvl="1" indent="0">
              <a:lnSpc>
                <a:spcPct val="160000"/>
              </a:lnSpc>
              <a:buFont typeface="Wingdings" pitchFamily="2" charset="2"/>
              <a:buNone/>
            </a:pPr>
            <a:endParaRPr lang="en-US" sz="2600" dirty="0"/>
          </a:p>
          <a:p>
            <a:pPr lvl="1">
              <a:lnSpc>
                <a:spcPct val="160000"/>
              </a:lnSpc>
            </a:pPr>
            <a:endParaRPr lang="en-US" sz="2600" dirty="0"/>
          </a:p>
          <a:p>
            <a:pPr marL="274320" lvl="1" indent="0">
              <a:lnSpc>
                <a:spcPct val="160000"/>
              </a:lnSpc>
              <a:buFont typeface="Wingdings" pitchFamily="2" charset="2"/>
              <a:buNone/>
            </a:pPr>
            <a:endParaRPr lang="en-US" sz="2600" dirty="0"/>
          </a:p>
          <a:p>
            <a:pPr marL="274320" lvl="1" indent="0">
              <a:buFont typeface="Wingdings" pitchFamily="2" charset="2"/>
              <a:buNone/>
            </a:pPr>
            <a:endParaRPr lang="en-US" dirty="0"/>
          </a:p>
        </p:txBody>
      </p:sp>
    </p:spTree>
    <p:extLst>
      <p:ext uri="{BB962C8B-B14F-4D97-AF65-F5344CB8AC3E}">
        <p14:creationId xmlns:p14="http://schemas.microsoft.com/office/powerpoint/2010/main" val="4269893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Pep Talk from Kid President to You">
            <a:hlinkClick r:id="" action="ppaction://media"/>
            <a:extLst>
              <a:ext uri="{FF2B5EF4-FFF2-40B4-BE49-F238E27FC236}">
                <a16:creationId xmlns:a16="http://schemas.microsoft.com/office/drawing/2014/main" id="{F4746624-C983-4E90-B81F-BDBF8879672B}"/>
              </a:ext>
            </a:extLst>
          </p:cNvPr>
          <p:cNvPicPr>
            <a:picLocks noRot="1" noChangeAspect="1"/>
          </p:cNvPicPr>
          <p:nvPr>
            <a:videoFile r:link="rId1"/>
          </p:nvPr>
        </p:nvPicPr>
        <p:blipFill>
          <a:blip r:embed="rId3"/>
          <a:stretch>
            <a:fillRect/>
          </a:stretch>
        </p:blipFill>
        <p:spPr>
          <a:xfrm>
            <a:off x="628650" y="131942"/>
            <a:ext cx="10934700" cy="6150769"/>
          </a:xfrm>
          <a:prstGeom prst="rect">
            <a:avLst/>
          </a:prstGeom>
        </p:spPr>
      </p:pic>
      <p:sp>
        <p:nvSpPr>
          <p:cNvPr id="3" name="Rectangle 2">
            <a:extLst>
              <a:ext uri="{FF2B5EF4-FFF2-40B4-BE49-F238E27FC236}">
                <a16:creationId xmlns:a16="http://schemas.microsoft.com/office/drawing/2014/main" id="{FB14C173-2DEF-4275-A79F-8218CFA14E7C}"/>
              </a:ext>
            </a:extLst>
          </p:cNvPr>
          <p:cNvSpPr/>
          <p:nvPr/>
        </p:nvSpPr>
        <p:spPr>
          <a:xfrm>
            <a:off x="3291504" y="6356726"/>
            <a:ext cx="5359609" cy="646331"/>
          </a:xfrm>
          <a:prstGeom prst="rect">
            <a:avLst/>
          </a:prstGeom>
        </p:spPr>
        <p:txBody>
          <a:bodyPr wrap="none">
            <a:spAutoFit/>
          </a:bodyPr>
          <a:lstStyle/>
          <a:p>
            <a:r>
              <a:rPr lang="en-US" dirty="0">
                <a:hlinkClick r:id="rId4"/>
              </a:rPr>
              <a:t>https://www.youtube.com/watch?v=l-gQLqv9f4o</a:t>
            </a:r>
            <a:endParaRPr lang="en-US" dirty="0"/>
          </a:p>
          <a:p>
            <a:endParaRPr lang="en-US" dirty="0"/>
          </a:p>
        </p:txBody>
      </p:sp>
    </p:spTree>
    <p:extLst>
      <p:ext uri="{BB962C8B-B14F-4D97-AF65-F5344CB8AC3E}">
        <p14:creationId xmlns:p14="http://schemas.microsoft.com/office/powerpoint/2010/main" val="177162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B1C0-8543-4535-A30C-81010AD0558D}"/>
              </a:ext>
            </a:extLst>
          </p:cNvPr>
          <p:cNvSpPr>
            <a:spLocks noGrp="1"/>
          </p:cNvSpPr>
          <p:nvPr>
            <p:ph type="title"/>
          </p:nvPr>
        </p:nvSpPr>
        <p:spPr>
          <a:xfrm>
            <a:off x="0" y="-385572"/>
            <a:ext cx="12192000" cy="1609344"/>
          </a:xfrm>
        </p:spPr>
        <p:txBody>
          <a:bodyPr>
            <a:normAutofit/>
          </a:bodyPr>
          <a:lstStyle/>
          <a:p>
            <a:pPr algn="ctr"/>
            <a:r>
              <a:rPr lang="en-US" sz="4800" dirty="0"/>
              <a:t>“Pep talk” letter to a Friend or Future student </a:t>
            </a:r>
          </a:p>
        </p:txBody>
      </p:sp>
      <p:pic>
        <p:nvPicPr>
          <p:cNvPr id="18" name="Graphic 17" descr="Group Success">
            <a:extLst>
              <a:ext uri="{FF2B5EF4-FFF2-40B4-BE49-F238E27FC236}">
                <a16:creationId xmlns:a16="http://schemas.microsoft.com/office/drawing/2014/main" id="{57C62C99-EA6E-4462-A3A1-A1BA4CACC7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433473"/>
            <a:ext cx="4001315" cy="4001315"/>
          </a:xfrm>
          <a:prstGeom prst="rect">
            <a:avLst/>
          </a:prstGeom>
        </p:spPr>
      </p:pic>
      <p:sp>
        <p:nvSpPr>
          <p:cNvPr id="3" name="Content Placeholder 2">
            <a:extLst>
              <a:ext uri="{FF2B5EF4-FFF2-40B4-BE49-F238E27FC236}">
                <a16:creationId xmlns:a16="http://schemas.microsoft.com/office/drawing/2014/main" id="{7D707714-31AB-4982-BF18-14E76DD9C73B}"/>
              </a:ext>
            </a:extLst>
          </p:cNvPr>
          <p:cNvSpPr>
            <a:spLocks noGrp="1"/>
          </p:cNvSpPr>
          <p:nvPr>
            <p:ph idx="1"/>
          </p:nvPr>
        </p:nvSpPr>
        <p:spPr>
          <a:xfrm>
            <a:off x="4495800" y="845058"/>
            <a:ext cx="7696200" cy="6184392"/>
          </a:xfrm>
        </p:spPr>
        <p:txBody>
          <a:bodyPr>
            <a:norm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Take a few minutes to think of a time when you overcame a struggle to learn something. It could be anything - from adding negative numbers to learning a technique in baseball to writing an introduction for a difficult essay.</a:t>
            </a:r>
          </a:p>
          <a:p>
            <a:pPr marL="0" indent="0">
              <a:lnSpc>
                <a:spcPct val="150000"/>
              </a:lnSpc>
              <a:buNone/>
            </a:pPr>
            <a:r>
              <a:rPr lang="en-US" sz="2800" dirty="0">
                <a:latin typeface="Times New Roman" panose="02020603050405020304" pitchFamily="18" charset="0"/>
                <a:cs typeface="Times New Roman" panose="02020603050405020304" pitchFamily="18" charset="0"/>
              </a:rPr>
              <a:t>Reflect on the times when you failed at first but through persevering your brain created new neural connections and you eventually became better at the task at hand.</a:t>
            </a:r>
          </a:p>
          <a:p>
            <a:pPr marL="0" indent="0">
              <a:buNone/>
            </a:pPr>
            <a:endParaRPr lang="en-US" sz="1100" dirty="0"/>
          </a:p>
        </p:txBody>
      </p:sp>
    </p:spTree>
    <p:extLst>
      <p:ext uri="{BB962C8B-B14F-4D97-AF65-F5344CB8AC3E}">
        <p14:creationId xmlns:p14="http://schemas.microsoft.com/office/powerpoint/2010/main" val="1056371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229288-8944-45E5-8261-E58722CE7E47}"/>
              </a:ext>
            </a:extLst>
          </p:cNvPr>
          <p:cNvSpPr>
            <a:spLocks noGrp="1"/>
          </p:cNvSpPr>
          <p:nvPr>
            <p:ph type="title"/>
          </p:nvPr>
        </p:nvSpPr>
        <p:spPr>
          <a:xfrm>
            <a:off x="1069848" y="484632"/>
            <a:ext cx="10058400" cy="1609344"/>
          </a:xfrm>
        </p:spPr>
        <p:txBody>
          <a:bodyPr>
            <a:normAutofit/>
          </a:bodyPr>
          <a:lstStyle/>
          <a:p>
            <a:r>
              <a:rPr lang="en-US" dirty="0"/>
              <a:t>Write your Letter </a:t>
            </a:r>
          </a:p>
        </p:txBody>
      </p:sp>
      <p:sp>
        <p:nvSpPr>
          <p:cNvPr id="3" name="Content Placeholder 2">
            <a:extLst>
              <a:ext uri="{FF2B5EF4-FFF2-40B4-BE49-F238E27FC236}">
                <a16:creationId xmlns:a16="http://schemas.microsoft.com/office/drawing/2014/main" id="{D35C66CA-8816-4DA2-A1AC-B8962197E8A1}"/>
              </a:ext>
            </a:extLst>
          </p:cNvPr>
          <p:cNvSpPr>
            <a:spLocks noGrp="1"/>
          </p:cNvSpPr>
          <p:nvPr>
            <p:ph idx="1"/>
          </p:nvPr>
        </p:nvSpPr>
        <p:spPr>
          <a:xfrm>
            <a:off x="1069848" y="2320412"/>
            <a:ext cx="10058400" cy="3851787"/>
          </a:xfrm>
        </p:spPr>
        <p:txBody>
          <a:bodyPr>
            <a:normAutofit lnSpcReduction="10000"/>
          </a:bodyPr>
          <a:lstStyle/>
          <a:p>
            <a:pPr marL="0" indent="0">
              <a:buNone/>
            </a:pPr>
            <a:r>
              <a:rPr lang="en-US" sz="3200" dirty="0">
                <a:latin typeface="Times New Roman" panose="02020603050405020304" pitchFamily="18" charset="0"/>
                <a:cs typeface="Times New Roman" panose="02020603050405020304" pitchFamily="18" charset="0"/>
              </a:rPr>
              <a:t>Write a letter to a future student of your class about this struggle. In at least five sentences, tell this student your story and give them advice on what they should do next time they encounter an obstacle when learning something new. </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An example is provided. Feel free to be as creative as you would like.</a:t>
            </a:r>
          </a:p>
          <a:p>
            <a:endParaRPr lang="en-US" dirty="0"/>
          </a:p>
        </p:txBody>
      </p:sp>
    </p:spTree>
    <p:extLst>
      <p:ext uri="{BB962C8B-B14F-4D97-AF65-F5344CB8AC3E}">
        <p14:creationId xmlns:p14="http://schemas.microsoft.com/office/powerpoint/2010/main" val="131795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735D90-2F64-433E-B595-6787DE897860}"/>
              </a:ext>
            </a:extLst>
          </p:cNvPr>
          <p:cNvPicPr>
            <a:picLocks noChangeAspect="1"/>
          </p:cNvPicPr>
          <p:nvPr/>
        </p:nvPicPr>
        <p:blipFill rotWithShape="1">
          <a:blip r:embed="rId2"/>
          <a:srcRect b="2285"/>
          <a:stretch/>
        </p:blipFill>
        <p:spPr>
          <a:xfrm>
            <a:off x="447674" y="157162"/>
            <a:ext cx="11089533" cy="6472237"/>
          </a:xfrm>
          <a:prstGeom prst="rect">
            <a:avLst/>
          </a:prstGeom>
        </p:spPr>
      </p:pic>
    </p:spTree>
    <p:extLst>
      <p:ext uri="{BB962C8B-B14F-4D97-AF65-F5344CB8AC3E}">
        <p14:creationId xmlns:p14="http://schemas.microsoft.com/office/powerpoint/2010/main" val="1666777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13F1C1-C497-4E42-BFC0-CDBF8F59684B}"/>
              </a:ext>
            </a:extLst>
          </p:cNvPr>
          <p:cNvPicPr>
            <a:picLocks noChangeAspect="1"/>
          </p:cNvPicPr>
          <p:nvPr/>
        </p:nvPicPr>
        <p:blipFill>
          <a:blip r:embed="rId2"/>
          <a:stretch>
            <a:fillRect/>
          </a:stretch>
        </p:blipFill>
        <p:spPr>
          <a:xfrm>
            <a:off x="1319893" y="0"/>
            <a:ext cx="9552214" cy="6858000"/>
          </a:xfrm>
          <a:prstGeom prst="rect">
            <a:avLst/>
          </a:prstGeom>
        </p:spPr>
      </p:pic>
    </p:spTree>
    <p:extLst>
      <p:ext uri="{BB962C8B-B14F-4D97-AF65-F5344CB8AC3E}">
        <p14:creationId xmlns:p14="http://schemas.microsoft.com/office/powerpoint/2010/main" val="356545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485B-2330-4F22-B341-B7422A3F4212}"/>
              </a:ext>
            </a:extLst>
          </p:cNvPr>
          <p:cNvSpPr>
            <a:spLocks noGrp="1"/>
          </p:cNvSpPr>
          <p:nvPr>
            <p:ph type="title"/>
          </p:nvPr>
        </p:nvSpPr>
        <p:spPr>
          <a:xfrm>
            <a:off x="288798" y="124397"/>
            <a:ext cx="10058400" cy="1609344"/>
          </a:xfrm>
        </p:spPr>
        <p:txBody>
          <a:bodyPr/>
          <a:lstStyle/>
          <a:p>
            <a:r>
              <a:rPr lang="en-US" dirty="0"/>
              <a:t>Extension Videos </a:t>
            </a:r>
          </a:p>
        </p:txBody>
      </p:sp>
      <p:sp>
        <p:nvSpPr>
          <p:cNvPr id="3" name="Content Placeholder 2">
            <a:extLst>
              <a:ext uri="{FF2B5EF4-FFF2-40B4-BE49-F238E27FC236}">
                <a16:creationId xmlns:a16="http://schemas.microsoft.com/office/drawing/2014/main" id="{940BA72C-53F5-4F9B-B603-8FA243D6FFAE}"/>
              </a:ext>
            </a:extLst>
          </p:cNvPr>
          <p:cNvSpPr>
            <a:spLocks noGrp="1"/>
          </p:cNvSpPr>
          <p:nvPr>
            <p:ph idx="1"/>
          </p:nvPr>
        </p:nvSpPr>
        <p:spPr>
          <a:xfrm>
            <a:off x="647700" y="1733741"/>
            <a:ext cx="10058400" cy="4050792"/>
          </a:xfrm>
        </p:spPr>
        <p:txBody>
          <a:bodyPr/>
          <a:lstStyle/>
          <a:p>
            <a:r>
              <a:rPr lang="en-US" dirty="0"/>
              <a:t>  </a:t>
            </a:r>
            <a:r>
              <a:rPr lang="en-US" sz="3200" dirty="0"/>
              <a:t>The Adaptable Mind </a:t>
            </a:r>
          </a:p>
        </p:txBody>
      </p:sp>
      <p:pic>
        <p:nvPicPr>
          <p:cNvPr id="5" name="Online Media 4" title="The Adaptable Mind">
            <a:hlinkClick r:id="" action="ppaction://media"/>
            <a:extLst>
              <a:ext uri="{FF2B5EF4-FFF2-40B4-BE49-F238E27FC236}">
                <a16:creationId xmlns:a16="http://schemas.microsoft.com/office/drawing/2014/main" id="{B00C1614-B738-4C05-9814-E88211CFCF0B}"/>
              </a:ext>
            </a:extLst>
          </p:cNvPr>
          <p:cNvPicPr>
            <a:picLocks noRot="1" noChangeAspect="1"/>
          </p:cNvPicPr>
          <p:nvPr>
            <a:videoFile r:link="rId1"/>
          </p:nvPr>
        </p:nvPicPr>
        <p:blipFill>
          <a:blip r:embed="rId3"/>
          <a:stretch>
            <a:fillRect/>
          </a:stretch>
        </p:blipFill>
        <p:spPr>
          <a:xfrm>
            <a:off x="3124200" y="2814447"/>
            <a:ext cx="6748272" cy="3795903"/>
          </a:xfrm>
          <a:prstGeom prst="rect">
            <a:avLst/>
          </a:prstGeom>
        </p:spPr>
      </p:pic>
    </p:spTree>
    <p:extLst>
      <p:ext uri="{BB962C8B-B14F-4D97-AF65-F5344CB8AC3E}">
        <p14:creationId xmlns:p14="http://schemas.microsoft.com/office/powerpoint/2010/main" val="17675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nline Media 2" title="Brain Jump with Ned the Neuron: Challenges Grow Your Brain">
            <a:hlinkClick r:id="" action="ppaction://media"/>
            <a:extLst>
              <a:ext uri="{FF2B5EF4-FFF2-40B4-BE49-F238E27FC236}">
                <a16:creationId xmlns:a16="http://schemas.microsoft.com/office/drawing/2014/main" id="{8D483470-DC8E-4507-B748-F0FF6B354E13}"/>
              </a:ext>
            </a:extLst>
          </p:cNvPr>
          <p:cNvPicPr>
            <a:picLocks noRot="1" noChangeAspect="1"/>
          </p:cNvPicPr>
          <p:nvPr>
            <a:videoFile r:link="rId1"/>
          </p:nvPr>
        </p:nvPicPr>
        <p:blipFill>
          <a:blip r:embed="rId3"/>
          <a:stretch>
            <a:fillRect/>
          </a:stretch>
        </p:blipFill>
        <p:spPr>
          <a:xfrm>
            <a:off x="705853" y="736934"/>
            <a:ext cx="10291011" cy="5788694"/>
          </a:xfrm>
          <a:prstGeom prst="rect">
            <a:avLst/>
          </a:prstGeom>
        </p:spPr>
      </p:pic>
      <p:sp>
        <p:nvSpPr>
          <p:cNvPr id="4" name="TextBox 3">
            <a:extLst>
              <a:ext uri="{FF2B5EF4-FFF2-40B4-BE49-F238E27FC236}">
                <a16:creationId xmlns:a16="http://schemas.microsoft.com/office/drawing/2014/main" id="{B62B999C-7E20-41C2-9966-E1BE288C96DE}"/>
              </a:ext>
            </a:extLst>
          </p:cNvPr>
          <p:cNvSpPr txBox="1"/>
          <p:nvPr/>
        </p:nvSpPr>
        <p:spPr>
          <a:xfrm>
            <a:off x="3152274" y="0"/>
            <a:ext cx="5149515" cy="646331"/>
          </a:xfrm>
          <a:prstGeom prst="rect">
            <a:avLst/>
          </a:prstGeom>
          <a:noFill/>
        </p:spPr>
        <p:txBody>
          <a:bodyPr wrap="square" rtlCol="0">
            <a:spAutoFit/>
          </a:bodyPr>
          <a:lstStyle/>
          <a:p>
            <a:pPr algn="ctr"/>
            <a:r>
              <a:rPr lang="en-US" sz="3600" dirty="0"/>
              <a:t>VIDEO</a:t>
            </a:r>
          </a:p>
        </p:txBody>
      </p:sp>
      <p:sp>
        <p:nvSpPr>
          <p:cNvPr id="2" name="Rectangle 1">
            <a:extLst>
              <a:ext uri="{FF2B5EF4-FFF2-40B4-BE49-F238E27FC236}">
                <a16:creationId xmlns:a16="http://schemas.microsoft.com/office/drawing/2014/main" id="{C747332F-CB4F-45C5-8023-EC2DC1DE11A3}"/>
              </a:ext>
            </a:extLst>
          </p:cNvPr>
          <p:cNvSpPr/>
          <p:nvPr/>
        </p:nvSpPr>
        <p:spPr>
          <a:xfrm>
            <a:off x="3258071" y="6488668"/>
            <a:ext cx="5454185" cy="646331"/>
          </a:xfrm>
          <a:prstGeom prst="rect">
            <a:avLst/>
          </a:prstGeom>
        </p:spPr>
        <p:txBody>
          <a:bodyPr wrap="none">
            <a:spAutoFit/>
          </a:bodyPr>
          <a:lstStyle/>
          <a:p>
            <a:r>
              <a:rPr lang="en-US" dirty="0">
                <a:hlinkClick r:id="rId4"/>
              </a:rPr>
              <a:t>https://www.youtube.com/watch?v=g7FdMi03CzI</a:t>
            </a:r>
            <a:endParaRPr lang="en-US" dirty="0"/>
          </a:p>
          <a:p>
            <a:endParaRPr lang="en-US" dirty="0"/>
          </a:p>
        </p:txBody>
      </p:sp>
    </p:spTree>
    <p:extLst>
      <p:ext uri="{BB962C8B-B14F-4D97-AF65-F5344CB8AC3E}">
        <p14:creationId xmlns:p14="http://schemas.microsoft.com/office/powerpoint/2010/main" val="164574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3F7832-3454-42ED-816E-3C7B6DC5E22C}"/>
              </a:ext>
            </a:extLst>
          </p:cNvPr>
          <p:cNvSpPr txBox="1"/>
          <p:nvPr/>
        </p:nvSpPr>
        <p:spPr>
          <a:xfrm>
            <a:off x="5586410" y="1573895"/>
            <a:ext cx="6162677" cy="440120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 What’s one thing you’ve done recently that made your brain stronger?</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2. How could you tell your brain was getting stronger?</a:t>
            </a:r>
          </a:p>
        </p:txBody>
      </p:sp>
      <p:pic>
        <p:nvPicPr>
          <p:cNvPr id="5" name="Picture 4">
            <a:extLst>
              <a:ext uri="{FF2B5EF4-FFF2-40B4-BE49-F238E27FC236}">
                <a16:creationId xmlns:a16="http://schemas.microsoft.com/office/drawing/2014/main" id="{45B3807D-6F7D-48FC-B4D4-24F597A4FC99}"/>
              </a:ext>
            </a:extLst>
          </p:cNvPr>
          <p:cNvPicPr>
            <a:picLocks noChangeAspect="1"/>
          </p:cNvPicPr>
          <p:nvPr/>
        </p:nvPicPr>
        <p:blipFill>
          <a:blip r:embed="rId2"/>
          <a:stretch>
            <a:fillRect/>
          </a:stretch>
        </p:blipFill>
        <p:spPr>
          <a:xfrm>
            <a:off x="442913" y="2262999"/>
            <a:ext cx="4700588" cy="2076450"/>
          </a:xfrm>
          <a:prstGeom prst="rect">
            <a:avLst/>
          </a:prstGeom>
        </p:spPr>
      </p:pic>
      <p:sp>
        <p:nvSpPr>
          <p:cNvPr id="6" name="Title 5">
            <a:extLst>
              <a:ext uri="{FF2B5EF4-FFF2-40B4-BE49-F238E27FC236}">
                <a16:creationId xmlns:a16="http://schemas.microsoft.com/office/drawing/2014/main" id="{E94F5C79-3CF5-4A56-9BE3-EEF86C1C8FFB}"/>
              </a:ext>
            </a:extLst>
          </p:cNvPr>
          <p:cNvSpPr>
            <a:spLocks noGrp="1"/>
          </p:cNvSpPr>
          <p:nvPr>
            <p:ph type="title"/>
          </p:nvPr>
        </p:nvSpPr>
        <p:spPr>
          <a:xfrm>
            <a:off x="557210" y="0"/>
            <a:ext cx="10058400" cy="1609344"/>
          </a:xfrm>
        </p:spPr>
        <p:txBody>
          <a:bodyPr/>
          <a:lstStyle/>
          <a:p>
            <a:r>
              <a:rPr lang="en-US" dirty="0"/>
              <a:t>Class Discussion</a:t>
            </a:r>
          </a:p>
        </p:txBody>
      </p:sp>
    </p:spTree>
    <p:extLst>
      <p:ext uri="{BB962C8B-B14F-4D97-AF65-F5344CB8AC3E}">
        <p14:creationId xmlns:p14="http://schemas.microsoft.com/office/powerpoint/2010/main" val="246111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D1117-5580-4B48-A1F9-D7A9FFB4C829}"/>
              </a:ext>
            </a:extLst>
          </p:cNvPr>
          <p:cNvSpPr txBox="1"/>
          <p:nvPr/>
        </p:nvSpPr>
        <p:spPr>
          <a:xfrm>
            <a:off x="133350" y="0"/>
            <a:ext cx="11487150" cy="1107996"/>
          </a:xfrm>
          <a:prstGeom prst="rect">
            <a:avLst/>
          </a:prstGeom>
          <a:noFill/>
        </p:spPr>
        <p:txBody>
          <a:bodyPr wrap="square" rtlCol="0">
            <a:spAutoFit/>
          </a:bodyPr>
          <a:lstStyle/>
          <a:p>
            <a:pPr algn="ctr"/>
            <a:r>
              <a:rPr lang="en-US" sz="6600" dirty="0"/>
              <a:t>Kahoot – Growing Your Brain</a:t>
            </a:r>
          </a:p>
        </p:txBody>
      </p:sp>
      <p:sp>
        <p:nvSpPr>
          <p:cNvPr id="6" name="Rectangle 5">
            <a:extLst>
              <a:ext uri="{FF2B5EF4-FFF2-40B4-BE49-F238E27FC236}">
                <a16:creationId xmlns:a16="http://schemas.microsoft.com/office/drawing/2014/main" id="{AEB7FFF7-91F5-4A36-AA64-7F03015619E6}"/>
              </a:ext>
            </a:extLst>
          </p:cNvPr>
          <p:cNvSpPr/>
          <p:nvPr/>
        </p:nvSpPr>
        <p:spPr>
          <a:xfrm>
            <a:off x="2857500" y="2648635"/>
            <a:ext cx="8437034" cy="2062103"/>
          </a:xfrm>
          <a:prstGeom prst="rect">
            <a:avLst/>
          </a:prstGeom>
        </p:spPr>
        <p:txBody>
          <a:bodyPr wrap="square">
            <a:spAutoFit/>
          </a:bodyPr>
          <a:lstStyle/>
          <a:p>
            <a:r>
              <a:rPr lang="en-US" sz="3200" dirty="0">
                <a:solidFill>
                  <a:schemeClr val="bg1"/>
                </a:solidFill>
                <a:hlinkClick r:id="rId2"/>
              </a:rPr>
              <a:t>https://create.kahoot.it/details/growing-our-brain/42c00518-8ea1-408a-bce4-2d3d27224d17</a:t>
            </a:r>
            <a:endParaRPr lang="en-US" sz="3200" dirty="0">
              <a:solidFill>
                <a:schemeClr val="bg1"/>
              </a:solidFill>
            </a:endParaRPr>
          </a:p>
          <a:p>
            <a:endParaRPr lang="en-US" sz="3200" dirty="0"/>
          </a:p>
        </p:txBody>
      </p:sp>
    </p:spTree>
    <p:extLst>
      <p:ext uri="{BB962C8B-B14F-4D97-AF65-F5344CB8AC3E}">
        <p14:creationId xmlns:p14="http://schemas.microsoft.com/office/powerpoint/2010/main" val="41013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8CC2-256B-41AC-B2A8-1AD84F87A442}"/>
              </a:ext>
            </a:extLst>
          </p:cNvPr>
          <p:cNvSpPr>
            <a:spLocks noGrp="1"/>
          </p:cNvSpPr>
          <p:nvPr>
            <p:ph type="ctrTitle"/>
          </p:nvPr>
        </p:nvSpPr>
        <p:spPr>
          <a:xfrm>
            <a:off x="1112520" y="1911096"/>
            <a:ext cx="9966960" cy="3035808"/>
          </a:xfrm>
        </p:spPr>
        <p:txBody>
          <a:bodyPr/>
          <a:lstStyle/>
          <a:p>
            <a:pPr algn="ctr"/>
            <a:r>
              <a:rPr lang="en-US" dirty="0"/>
              <a:t>Day 2</a:t>
            </a:r>
            <a:br>
              <a:rPr lang="en-US" dirty="0"/>
            </a:br>
            <a:r>
              <a:rPr lang="en-US" dirty="0"/>
              <a:t> </a:t>
            </a:r>
            <a:r>
              <a:rPr lang="en-US" sz="6600" dirty="0"/>
              <a:t>Brain Neuroplasticity </a:t>
            </a:r>
            <a:br>
              <a:rPr lang="en-US" dirty="0"/>
            </a:br>
            <a:endParaRPr lang="en-US" dirty="0"/>
          </a:p>
        </p:txBody>
      </p:sp>
    </p:spTree>
    <p:extLst>
      <p:ext uri="{BB962C8B-B14F-4D97-AF65-F5344CB8AC3E}">
        <p14:creationId xmlns:p14="http://schemas.microsoft.com/office/powerpoint/2010/main" val="223957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DCC8-D3EE-447F-A264-5883C97EAD96}"/>
              </a:ext>
            </a:extLst>
          </p:cNvPr>
          <p:cNvSpPr>
            <a:spLocks noGrp="1"/>
          </p:cNvSpPr>
          <p:nvPr>
            <p:ph type="title"/>
          </p:nvPr>
        </p:nvSpPr>
        <p:spPr>
          <a:xfrm>
            <a:off x="0" y="-352806"/>
            <a:ext cx="10058400" cy="1609344"/>
          </a:xfrm>
        </p:spPr>
        <p:txBody>
          <a:bodyPr/>
          <a:lstStyle/>
          <a:p>
            <a:r>
              <a:rPr lang="en-US" dirty="0"/>
              <a:t>Day 2 – Video &amp; Debrief</a:t>
            </a:r>
          </a:p>
        </p:txBody>
      </p:sp>
      <p:sp>
        <p:nvSpPr>
          <p:cNvPr id="3" name="Content Placeholder 2">
            <a:extLst>
              <a:ext uri="{FF2B5EF4-FFF2-40B4-BE49-F238E27FC236}">
                <a16:creationId xmlns:a16="http://schemas.microsoft.com/office/drawing/2014/main" id="{9B9A2FB1-7A8F-4CC2-8723-E01FE999E3EC}"/>
              </a:ext>
            </a:extLst>
          </p:cNvPr>
          <p:cNvSpPr>
            <a:spLocks noGrp="1"/>
          </p:cNvSpPr>
          <p:nvPr>
            <p:ph idx="1"/>
          </p:nvPr>
        </p:nvSpPr>
        <p:spPr>
          <a:xfrm>
            <a:off x="133350" y="1256538"/>
            <a:ext cx="12058650" cy="5601462"/>
          </a:xfrm>
        </p:spPr>
        <p:txBody>
          <a:bodyPr>
            <a:normAutofit fontScale="85000" lnSpcReduction="20000"/>
          </a:bodyPr>
          <a:lstStyle/>
          <a:p>
            <a:pPr>
              <a:lnSpc>
                <a:spcPct val="150000"/>
              </a:lnSpc>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Video</a:t>
            </a:r>
            <a:r>
              <a:rPr lang="en-US" sz="2600" dirty="0">
                <a:latin typeface="Times New Roman" panose="02020603050405020304" pitchFamily="18" charset="0"/>
                <a:cs typeface="Times New Roman" panose="02020603050405020304" pitchFamily="18" charset="0"/>
              </a:rPr>
              <a:t> –  “Neuroplasticity” (2:04). After you have watched the video with your class hold a small discussion how the brain can be rewired as we think differently.</a:t>
            </a:r>
          </a:p>
          <a:p>
            <a:pPr marL="0" indent="0">
              <a:lnSpc>
                <a:spcPct val="150000"/>
              </a:lnSpc>
              <a:buNone/>
            </a:pP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b="1" dirty="0">
                <a:latin typeface="Times New Roman" panose="02020603050405020304" pitchFamily="18" charset="0"/>
                <a:cs typeface="Times New Roman" panose="02020603050405020304" pitchFamily="18" charset="0"/>
              </a:rPr>
              <a:t>Class discussion</a:t>
            </a:r>
            <a:r>
              <a:rPr lang="en-US" sz="2600" dirty="0">
                <a:latin typeface="Times New Roman" panose="02020603050405020304" pitchFamily="18" charset="0"/>
                <a:cs typeface="Times New Roman" panose="02020603050405020304" pitchFamily="18" charset="0"/>
              </a:rPr>
              <a:t>: Here are a few questions to get your discussion started</a:t>
            </a:r>
          </a:p>
          <a:p>
            <a:pPr lvl="1">
              <a:lnSpc>
                <a:spcPct val="160000"/>
              </a:lnSpc>
            </a:pPr>
            <a:r>
              <a:rPr lang="en-US" sz="2600" dirty="0">
                <a:latin typeface="Times New Roman" panose="02020603050405020304" pitchFamily="18" charset="0"/>
                <a:cs typeface="Times New Roman" panose="02020603050405020304" pitchFamily="18" charset="0"/>
              </a:rPr>
              <a:t>What is neuroplasticity?</a:t>
            </a:r>
          </a:p>
          <a:p>
            <a:pPr lvl="1">
              <a:lnSpc>
                <a:spcPct val="160000"/>
              </a:lnSpc>
            </a:pPr>
            <a:r>
              <a:rPr lang="en-US" sz="2600" dirty="0">
                <a:latin typeface="Times New Roman" panose="02020603050405020304" pitchFamily="18" charset="0"/>
                <a:cs typeface="Times New Roman" panose="02020603050405020304" pitchFamily="18" charset="0"/>
              </a:rPr>
              <a:t>How does neuroplasticity work?</a:t>
            </a:r>
          </a:p>
          <a:p>
            <a:pPr lvl="1">
              <a:lnSpc>
                <a:spcPct val="160000"/>
              </a:lnSpc>
            </a:pPr>
            <a:r>
              <a:rPr lang="en-US" sz="2600" dirty="0">
                <a:latin typeface="Times New Roman" panose="02020603050405020304" pitchFamily="18" charset="0"/>
                <a:cs typeface="Times New Roman" panose="02020603050405020304" pitchFamily="18" charset="0"/>
              </a:rPr>
              <a:t>How can you “rewire” your brain?</a:t>
            </a:r>
          </a:p>
          <a:p>
            <a:pPr lvl="1">
              <a:lnSpc>
                <a:spcPct val="160000"/>
              </a:lnSpc>
            </a:pP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b="1" dirty="0">
                <a:latin typeface="Times New Roman" panose="02020603050405020304" pitchFamily="18" charset="0"/>
                <a:cs typeface="Times New Roman" panose="02020603050405020304" pitchFamily="18" charset="0"/>
              </a:rPr>
              <a:t>Activity: </a:t>
            </a:r>
          </a:p>
          <a:p>
            <a:pPr lvl="1">
              <a:lnSpc>
                <a:spcPct val="150000"/>
              </a:lnSpc>
            </a:pPr>
            <a:r>
              <a:rPr lang="en-US" sz="2600" dirty="0">
                <a:latin typeface="Times New Roman" panose="02020603050405020304" pitchFamily="18" charset="0"/>
                <a:cs typeface="Times New Roman" panose="02020603050405020304" pitchFamily="18" charset="0"/>
              </a:rPr>
              <a:t> Student will identify three things they could do this week to make new connections</a:t>
            </a:r>
          </a:p>
          <a:p>
            <a:pPr marL="274320" lvl="1" indent="0">
              <a:lnSpc>
                <a:spcPct val="150000"/>
              </a:lnSpc>
              <a:buNone/>
            </a:pPr>
            <a:endParaRPr lang="en-US" sz="2600" dirty="0">
              <a:latin typeface="Times New Roman" panose="02020603050405020304" pitchFamily="18" charset="0"/>
              <a:cs typeface="Times New Roman" panose="02020603050405020304" pitchFamily="18" charset="0"/>
            </a:endParaRPr>
          </a:p>
          <a:p>
            <a:pPr marL="274320" lvl="1" indent="0">
              <a:lnSpc>
                <a:spcPct val="160000"/>
              </a:lnSpc>
              <a:buNone/>
            </a:pPr>
            <a:endParaRPr lang="en-US" sz="2600" dirty="0"/>
          </a:p>
          <a:p>
            <a:pPr lvl="1">
              <a:lnSpc>
                <a:spcPct val="160000"/>
              </a:lnSpc>
            </a:pPr>
            <a:endParaRPr lang="en-US" sz="2600" dirty="0"/>
          </a:p>
          <a:p>
            <a:pPr marL="274320" lvl="1" indent="0">
              <a:lnSpc>
                <a:spcPct val="160000"/>
              </a:lnSpc>
              <a:buNone/>
            </a:pPr>
            <a:endParaRPr lang="en-US" sz="2600" dirty="0"/>
          </a:p>
          <a:p>
            <a:pPr marL="274320" lvl="1" indent="0">
              <a:buNone/>
            </a:pPr>
            <a:endParaRPr lang="en-US" dirty="0"/>
          </a:p>
        </p:txBody>
      </p:sp>
    </p:spTree>
    <p:extLst>
      <p:ext uri="{BB962C8B-B14F-4D97-AF65-F5344CB8AC3E}">
        <p14:creationId xmlns:p14="http://schemas.microsoft.com/office/powerpoint/2010/main" val="32427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6E5396-C14A-43A8-BE75-4B6DE4432F80}"/>
              </a:ext>
            </a:extLst>
          </p:cNvPr>
          <p:cNvSpPr txBox="1"/>
          <p:nvPr/>
        </p:nvSpPr>
        <p:spPr>
          <a:xfrm>
            <a:off x="1790701" y="1629949"/>
            <a:ext cx="9982200" cy="3598101"/>
          </a:xfrm>
          <a:prstGeom prst="rect">
            <a:avLst/>
          </a:prstGeom>
          <a:noFill/>
        </p:spPr>
        <p:txBody>
          <a:bodyPr wrap="square" rtlCol="0">
            <a:spAutoFit/>
          </a:bodyPr>
          <a:lstStyle/>
          <a:p>
            <a:pPr lvl="8">
              <a:lnSpc>
                <a:spcPct val="200000"/>
              </a:lnSpc>
            </a:pPr>
            <a:r>
              <a:rPr lang="en-US" sz="4000" dirty="0">
                <a:latin typeface="Times New Roman" panose="02020603050405020304" pitchFamily="18" charset="0"/>
                <a:cs typeface="Times New Roman" panose="02020603050405020304" pitchFamily="18" charset="0"/>
              </a:rPr>
              <a:t>What do you think happens to your brain when you learn new things? </a:t>
            </a:r>
          </a:p>
        </p:txBody>
      </p:sp>
      <p:sp>
        <p:nvSpPr>
          <p:cNvPr id="10" name="Title 9">
            <a:extLst>
              <a:ext uri="{FF2B5EF4-FFF2-40B4-BE49-F238E27FC236}">
                <a16:creationId xmlns:a16="http://schemas.microsoft.com/office/drawing/2014/main" id="{3A5BA538-5EC7-492B-8E7D-982AEC6CCADC}"/>
              </a:ext>
            </a:extLst>
          </p:cNvPr>
          <p:cNvSpPr>
            <a:spLocks noGrp="1"/>
          </p:cNvSpPr>
          <p:nvPr>
            <p:ph type="title"/>
          </p:nvPr>
        </p:nvSpPr>
        <p:spPr>
          <a:xfrm>
            <a:off x="257370" y="0"/>
            <a:ext cx="10058400" cy="1276350"/>
          </a:xfrm>
        </p:spPr>
        <p:txBody>
          <a:bodyPr/>
          <a:lstStyle/>
          <a:p>
            <a:r>
              <a:rPr lang="en-US" dirty="0"/>
              <a:t>Pre-Video Discussion </a:t>
            </a:r>
          </a:p>
        </p:txBody>
      </p:sp>
      <p:pic>
        <p:nvPicPr>
          <p:cNvPr id="11" name="Picture 10">
            <a:extLst>
              <a:ext uri="{FF2B5EF4-FFF2-40B4-BE49-F238E27FC236}">
                <a16:creationId xmlns:a16="http://schemas.microsoft.com/office/drawing/2014/main" id="{5D103EEE-B493-4167-95E1-34F2E18C68C8}"/>
              </a:ext>
            </a:extLst>
          </p:cNvPr>
          <p:cNvPicPr>
            <a:picLocks noChangeAspect="1"/>
          </p:cNvPicPr>
          <p:nvPr/>
        </p:nvPicPr>
        <p:blipFill>
          <a:blip r:embed="rId2"/>
          <a:stretch>
            <a:fillRect/>
          </a:stretch>
        </p:blipFill>
        <p:spPr>
          <a:xfrm>
            <a:off x="257370" y="1819515"/>
            <a:ext cx="4285859" cy="3218967"/>
          </a:xfrm>
          <a:prstGeom prst="rect">
            <a:avLst/>
          </a:prstGeom>
        </p:spPr>
      </p:pic>
    </p:spTree>
    <p:extLst>
      <p:ext uri="{BB962C8B-B14F-4D97-AF65-F5344CB8AC3E}">
        <p14:creationId xmlns:p14="http://schemas.microsoft.com/office/powerpoint/2010/main" val="1672769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258</TotalTime>
  <Words>1090</Words>
  <Application>Microsoft Office PowerPoint</Application>
  <PresentationFormat>Widescreen</PresentationFormat>
  <Paragraphs>123</Paragraphs>
  <Slides>37</Slides>
  <Notes>0</Notes>
  <HiddenSlides>1</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Rockwell</vt:lpstr>
      <vt:lpstr>Rockwell Condensed</vt:lpstr>
      <vt:lpstr>Rockwell Extra Bold</vt:lpstr>
      <vt:lpstr>Times New Roman</vt:lpstr>
      <vt:lpstr>Wingdings</vt:lpstr>
      <vt:lpstr>Wood Type</vt:lpstr>
      <vt:lpstr>Day 1  Growing your Brain</vt:lpstr>
      <vt:lpstr>Day 1 – Video &amp; Debrief</vt:lpstr>
      <vt:lpstr>Pre-Video discussion </vt:lpstr>
      <vt:lpstr>PowerPoint Presentation</vt:lpstr>
      <vt:lpstr>Class Discussion</vt:lpstr>
      <vt:lpstr>PowerPoint Presentation</vt:lpstr>
      <vt:lpstr>Day 2  Brain Neuroplasticity  </vt:lpstr>
      <vt:lpstr>Day 2 – Video &amp; Debrief</vt:lpstr>
      <vt:lpstr>Pre-Video Discussion </vt:lpstr>
      <vt:lpstr>PowerPoint Presentation</vt:lpstr>
      <vt:lpstr>Class Discussion </vt:lpstr>
      <vt:lpstr>PowerPoint Presentation</vt:lpstr>
      <vt:lpstr>Day 3  Making Mistakes </vt:lpstr>
      <vt:lpstr>Day 3 – Making Mistakes and Brain Connections</vt:lpstr>
      <vt:lpstr>PowerPoint Presentation</vt:lpstr>
      <vt:lpstr>PowerPoint Presentation</vt:lpstr>
      <vt:lpstr>PowerPoint Presentation</vt:lpstr>
      <vt:lpstr>PowerPoint Presentation</vt:lpstr>
      <vt:lpstr>Day 4  Grit  </vt:lpstr>
      <vt:lpstr>Day 4 – Grit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5 Letters to a Future Students</vt:lpstr>
      <vt:lpstr>PowerPoint Presentation</vt:lpstr>
      <vt:lpstr>PowerPoint Presentation</vt:lpstr>
      <vt:lpstr>“Pep talk” letter to a Friend or Future student </vt:lpstr>
      <vt:lpstr>Write your Letter </vt:lpstr>
      <vt:lpstr>PowerPoint Presentation</vt:lpstr>
      <vt:lpstr>PowerPoint Presentation</vt:lpstr>
      <vt:lpstr>Extension Videos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  Growing your Brain</dc:title>
  <dc:creator>Hendricks, Hannah M.</dc:creator>
  <cp:lastModifiedBy>Hendricks, Hannah M.</cp:lastModifiedBy>
  <cp:revision>4</cp:revision>
  <dcterms:created xsi:type="dcterms:W3CDTF">2018-08-20T01:33:06Z</dcterms:created>
  <dcterms:modified xsi:type="dcterms:W3CDTF">2018-08-21T18:05:57Z</dcterms:modified>
</cp:coreProperties>
</file>