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2" r:id="rId5"/>
    <p:sldId id="260" r:id="rId6"/>
    <p:sldId id="261" r:id="rId7"/>
    <p:sldId id="263" r:id="rId8"/>
    <p:sldId id="264" r:id="rId9"/>
    <p:sldId id="265" r:id="rId10"/>
    <p:sldId id="266" r:id="rId11"/>
    <p:sldId id="267" r:id="rId12"/>
    <p:sldId id="268" r:id="rId13"/>
    <p:sldId id="276" r:id="rId14"/>
    <p:sldId id="271" r:id="rId15"/>
    <p:sldId id="273"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64" d="100"/>
          <a:sy n="64"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1/10/2019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1/10/2019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1/10/2019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1/10/2019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0fL-pn80s-c" TargetMode="External"/><Relationship Id="rId4" Type="http://schemas.openxmlformats.org/officeDocument/2006/relationships/hyperlink" Target="http://www.youtube.com/embed/0fL-pn80s-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selmatters.weebly.com/stress-lesson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lay.kahoot.it/#/k/82581392-cfa0-4dfc-aff8-16d12fff44d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embed/IIWQeMFncm8" TargetMode="External"/><Relationship Id="rId2" Type="http://schemas.openxmlformats.org/officeDocument/2006/relationships/slideLayout" Target="../slideLayouts/slideLayout7.xml"/><Relationship Id="rId1" Type="http://schemas.openxmlformats.org/officeDocument/2006/relationships/video" Target="https://www.youtube.com/embed/IIWQeMFncm8"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9EC9-99FC-4482-9E17-49CE58D04B8F}"/>
              </a:ext>
            </a:extLst>
          </p:cNvPr>
          <p:cNvSpPr>
            <a:spLocks noGrp="1"/>
          </p:cNvSpPr>
          <p:nvPr>
            <p:ph type="ctrTitle"/>
          </p:nvPr>
        </p:nvSpPr>
        <p:spPr>
          <a:xfrm>
            <a:off x="1051560" y="1432223"/>
            <a:ext cx="9966960" cy="3035808"/>
          </a:xfrm>
        </p:spPr>
        <p:txBody>
          <a:bodyPr/>
          <a:lstStyle/>
          <a:p>
            <a:r>
              <a:rPr lang="en-US"/>
              <a:t>Happiness, Stress &amp; Your Body</a:t>
            </a:r>
          </a:p>
        </p:txBody>
      </p:sp>
      <p:pic>
        <p:nvPicPr>
          <p:cNvPr id="6" name="Picture 5">
            <a:extLst>
              <a:ext uri="{FF2B5EF4-FFF2-40B4-BE49-F238E27FC236}">
                <a16:creationId xmlns:a16="http://schemas.microsoft.com/office/drawing/2014/main" id="{F6238A63-854F-4C70-8F17-5143BC1B5D96}"/>
              </a:ext>
            </a:extLst>
          </p:cNvPr>
          <p:cNvPicPr>
            <a:picLocks noChangeAspect="1"/>
          </p:cNvPicPr>
          <p:nvPr/>
        </p:nvPicPr>
        <p:blipFill>
          <a:blip r:embed="rId2"/>
          <a:stretch>
            <a:fillRect/>
          </a:stretch>
        </p:blipFill>
        <p:spPr>
          <a:xfrm>
            <a:off x="211015" y="5139299"/>
            <a:ext cx="3024555" cy="1718701"/>
          </a:xfrm>
          <a:prstGeom prst="rect">
            <a:avLst/>
          </a:prstGeom>
        </p:spPr>
      </p:pic>
      <p:sp>
        <p:nvSpPr>
          <p:cNvPr id="8" name="Subtitle 7">
            <a:extLst>
              <a:ext uri="{FF2B5EF4-FFF2-40B4-BE49-F238E27FC236}">
                <a16:creationId xmlns:a16="http://schemas.microsoft.com/office/drawing/2014/main" id="{6AE398A8-D6ED-45E3-9DFE-A9F037109698}"/>
              </a:ext>
            </a:extLst>
          </p:cNvPr>
          <p:cNvSpPr txBox="1">
            <a:spLocks noGrp="1"/>
          </p:cNvSpPr>
          <p:nvPr>
            <p:ph type="subTitle" idx="1"/>
          </p:nvPr>
        </p:nvSpPr>
        <p:spPr>
          <a:xfrm>
            <a:off x="1064969" y="4468031"/>
            <a:ext cx="7891463" cy="1069975"/>
          </a:xfrm>
          <a:prstGeom prst="rect">
            <a:avLst/>
          </a:prstGeom>
          <a:noFill/>
        </p:spPr>
        <p:txBody>
          <a:bodyPr wrap="square" rtlCol="0">
            <a:spAutoFit/>
          </a:bodyPr>
          <a:lstStyle/>
          <a:p>
            <a:r>
              <a:rPr lang="en-US" sz="2000">
                <a:latin typeface="Century Schoolbook" panose="02040604050505020304" pitchFamily="18" charset="0"/>
              </a:rPr>
              <a:t>Mapping your Day – Identifying your Stress Triggers </a:t>
            </a:r>
            <a:endParaRPr lang="en-US" sz="2000" dirty="0">
              <a:latin typeface="Century Schoolbook" panose="02040604050505020304" pitchFamily="18" charset="0"/>
            </a:endParaRPr>
          </a:p>
        </p:txBody>
      </p:sp>
    </p:spTree>
    <p:extLst>
      <p:ext uri="{BB962C8B-B14F-4D97-AF65-F5344CB8AC3E}">
        <p14:creationId xmlns:p14="http://schemas.microsoft.com/office/powerpoint/2010/main" val="80348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16E6479-4432-402F-B13E-8F1A4325C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97DC1F28-CFFD-4259-8EAA-9E3BB6C8F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70766"/>
            <a:ext cx="4332055" cy="5897880"/>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D89FF32-C58E-486A-AA69-48BD22C851FF}"/>
              </a:ext>
            </a:extLst>
          </p:cNvPr>
          <p:cNvPicPr>
            <a:picLocks noChangeAspect="1"/>
          </p:cNvPicPr>
          <p:nvPr/>
        </p:nvPicPr>
        <p:blipFill>
          <a:blip r:embed="rId2"/>
          <a:stretch>
            <a:fillRect/>
          </a:stretch>
        </p:blipFill>
        <p:spPr>
          <a:xfrm>
            <a:off x="805352" y="1163395"/>
            <a:ext cx="3681981" cy="4507538"/>
          </a:xfrm>
          <a:prstGeom prst="rect">
            <a:avLst/>
          </a:prstGeom>
        </p:spPr>
      </p:pic>
      <p:sp>
        <p:nvSpPr>
          <p:cNvPr id="25" name="Rectangle 20">
            <a:extLst>
              <a:ext uri="{FF2B5EF4-FFF2-40B4-BE49-F238E27FC236}">
                <a16:creationId xmlns:a16="http://schemas.microsoft.com/office/drawing/2014/main" id="{FFB2DB35-8C4D-45C4-B5EE-367EF987E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4195" y="480060"/>
            <a:ext cx="6590792" cy="5897880"/>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3A99663E-65EF-433B-8731-C83BE572836D}"/>
              </a:ext>
            </a:extLst>
          </p:cNvPr>
          <p:cNvPicPr>
            <a:picLocks noChangeAspect="1"/>
          </p:cNvPicPr>
          <p:nvPr/>
        </p:nvPicPr>
        <p:blipFill>
          <a:blip r:embed="rId3"/>
          <a:stretch>
            <a:fillRect/>
          </a:stretch>
        </p:blipFill>
        <p:spPr>
          <a:xfrm>
            <a:off x="5454820" y="1193586"/>
            <a:ext cx="5929541" cy="4447155"/>
          </a:xfrm>
          <a:prstGeom prst="rect">
            <a:avLst/>
          </a:prstGeom>
        </p:spPr>
      </p:pic>
    </p:spTree>
    <p:extLst>
      <p:ext uri="{BB962C8B-B14F-4D97-AF65-F5344CB8AC3E}">
        <p14:creationId xmlns:p14="http://schemas.microsoft.com/office/powerpoint/2010/main" val="341717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tress Management Strategies: Ways to Unwind">
            <a:hlinkClick r:id="" action="ppaction://media"/>
            <a:extLst>
              <a:ext uri="{FF2B5EF4-FFF2-40B4-BE49-F238E27FC236}">
                <a16:creationId xmlns:a16="http://schemas.microsoft.com/office/drawing/2014/main" id="{F8804DE4-77F2-4828-B06C-7FF745B9D280}"/>
              </a:ext>
            </a:extLst>
          </p:cNvPr>
          <p:cNvPicPr>
            <a:picLocks noRot="1" noChangeAspect="1"/>
          </p:cNvPicPr>
          <p:nvPr>
            <a:videoFile r:link="rId1"/>
          </p:nvPr>
        </p:nvPicPr>
        <p:blipFill>
          <a:blip r:embed="rId3"/>
          <a:stretch>
            <a:fillRect/>
          </a:stretch>
        </p:blipFill>
        <p:spPr>
          <a:xfrm>
            <a:off x="703943" y="0"/>
            <a:ext cx="10631714" cy="5980339"/>
          </a:xfrm>
          <a:prstGeom prst="rect">
            <a:avLst/>
          </a:prstGeom>
        </p:spPr>
      </p:pic>
      <p:sp>
        <p:nvSpPr>
          <p:cNvPr id="3" name="Rectangle 2">
            <a:extLst>
              <a:ext uri="{FF2B5EF4-FFF2-40B4-BE49-F238E27FC236}">
                <a16:creationId xmlns:a16="http://schemas.microsoft.com/office/drawing/2014/main" id="{D818D9AD-452B-4D84-8BD7-2DA084F3916F}"/>
              </a:ext>
            </a:extLst>
          </p:cNvPr>
          <p:cNvSpPr/>
          <p:nvPr/>
        </p:nvSpPr>
        <p:spPr>
          <a:xfrm>
            <a:off x="3706827" y="6364906"/>
            <a:ext cx="4625946" cy="646331"/>
          </a:xfrm>
          <a:prstGeom prst="rect">
            <a:avLst/>
          </a:prstGeom>
        </p:spPr>
        <p:txBody>
          <a:bodyPr wrap="none">
            <a:spAutoFit/>
          </a:bodyPr>
          <a:lstStyle/>
          <a:p>
            <a:r>
              <a:rPr lang="en-US" b="1">
                <a:solidFill>
                  <a:srgbClr val="5B6D79"/>
                </a:solidFill>
                <a:latin typeface="&amp;quot"/>
                <a:hlinkClick r:id="rId4"/>
              </a:rPr>
              <a:t>http://www.youtube.com/embed/0fL-pn80s-c</a:t>
            </a:r>
            <a:endParaRPr lang="en-US" b="1">
              <a:solidFill>
                <a:srgbClr val="5B6D79"/>
              </a:solidFill>
              <a:latin typeface="&amp;quot"/>
            </a:endParaRPr>
          </a:p>
          <a:p>
            <a:endParaRPr lang="en-US"/>
          </a:p>
        </p:txBody>
      </p:sp>
    </p:spTree>
    <p:extLst>
      <p:ext uri="{BB962C8B-B14F-4D97-AF65-F5344CB8AC3E}">
        <p14:creationId xmlns:p14="http://schemas.microsoft.com/office/powerpoint/2010/main" val="312991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DD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63A9C526-F34A-4B4D-A796-79D2ABB1AA5D}"/>
              </a:ext>
            </a:extLst>
          </p:cNvPr>
          <p:cNvPicPr>
            <a:picLocks noChangeAspect="1"/>
          </p:cNvPicPr>
          <p:nvPr/>
        </p:nvPicPr>
        <p:blipFill>
          <a:blip r:embed="rId2"/>
          <a:stretch>
            <a:fillRect/>
          </a:stretch>
        </p:blipFill>
        <p:spPr>
          <a:xfrm>
            <a:off x="2114677" y="591618"/>
            <a:ext cx="7566352" cy="5674764"/>
          </a:xfrm>
          <a:prstGeom prst="rect">
            <a:avLst/>
          </a:prstGeom>
        </p:spPr>
      </p:pic>
    </p:spTree>
    <p:extLst>
      <p:ext uri="{BB962C8B-B14F-4D97-AF65-F5344CB8AC3E}">
        <p14:creationId xmlns:p14="http://schemas.microsoft.com/office/powerpoint/2010/main" val="13205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4DF3-BBFC-4799-BE5C-785C6C9AEAD9}"/>
              </a:ext>
            </a:extLst>
          </p:cNvPr>
          <p:cNvSpPr>
            <a:spLocks noGrp="1"/>
          </p:cNvSpPr>
          <p:nvPr>
            <p:ph type="title"/>
          </p:nvPr>
        </p:nvSpPr>
        <p:spPr>
          <a:xfrm>
            <a:off x="515211" y="0"/>
            <a:ext cx="10274427" cy="1609344"/>
          </a:xfrm>
        </p:spPr>
        <p:txBody>
          <a:bodyPr/>
          <a:lstStyle/>
          <a:p>
            <a:pPr algn="ctr"/>
            <a:r>
              <a:rPr lang="en-US" dirty="0"/>
              <a:t>Stress Triggers – </a:t>
            </a:r>
            <a:br>
              <a:rPr lang="en-US" dirty="0"/>
            </a:br>
            <a:r>
              <a:rPr lang="en-US" dirty="0"/>
              <a:t>Map your day activity</a:t>
            </a:r>
          </a:p>
        </p:txBody>
      </p:sp>
      <p:sp>
        <p:nvSpPr>
          <p:cNvPr id="3" name="Content Placeholder 2">
            <a:extLst>
              <a:ext uri="{FF2B5EF4-FFF2-40B4-BE49-F238E27FC236}">
                <a16:creationId xmlns:a16="http://schemas.microsoft.com/office/drawing/2014/main" id="{377969A1-1C4A-466C-AD2B-553984A656B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dirty="0">
                <a:latin typeface="Century Schoolbook" panose="02040604050505020304" pitchFamily="18" charset="0"/>
              </a:rPr>
              <a:t>Collect a Daily Stress Graph from your teacher</a:t>
            </a:r>
          </a:p>
          <a:p>
            <a:pPr marL="457200" indent="-457200">
              <a:buFont typeface="+mj-lt"/>
              <a:buAutoNum type="arabicPeriod"/>
            </a:pPr>
            <a:endParaRPr lang="en-US" sz="2800" dirty="0">
              <a:latin typeface="Century Schoolbook" panose="02040604050505020304" pitchFamily="18" charset="0"/>
            </a:endParaRPr>
          </a:p>
          <a:p>
            <a:pPr marL="457200" indent="-457200">
              <a:buFont typeface="+mj-lt"/>
              <a:buAutoNum type="arabicPeriod"/>
            </a:pPr>
            <a:r>
              <a:rPr lang="en-US" sz="2800" dirty="0">
                <a:latin typeface="Century Schoolbook" panose="02040604050505020304" pitchFamily="18" charset="0"/>
              </a:rPr>
              <a:t>For each daily activity, plot the stress meter number that correlates to the activity.</a:t>
            </a:r>
          </a:p>
          <a:p>
            <a:pPr marL="457200" indent="-457200">
              <a:buFont typeface="+mj-lt"/>
              <a:buAutoNum type="arabicPeriod"/>
            </a:pPr>
            <a:endParaRPr lang="en-US" sz="2800" dirty="0">
              <a:latin typeface="Century Schoolbook" panose="02040604050505020304" pitchFamily="18" charset="0"/>
            </a:endParaRPr>
          </a:p>
          <a:p>
            <a:pPr marL="457200" indent="-457200">
              <a:buFont typeface="+mj-lt"/>
              <a:buAutoNum type="arabicPeriod"/>
            </a:pPr>
            <a:r>
              <a:rPr lang="en-US" sz="2800" dirty="0">
                <a:latin typeface="Century Schoolbook" panose="02040604050505020304" pitchFamily="18" charset="0"/>
              </a:rPr>
              <a:t>Use the map to identify triggers in your day that are causing stress. </a:t>
            </a:r>
          </a:p>
          <a:p>
            <a:pPr marL="457200" indent="-457200">
              <a:buFont typeface="+mj-lt"/>
              <a:buAutoNum type="arabicPeriod"/>
            </a:pPr>
            <a:endParaRPr lang="en-US" sz="2800" dirty="0">
              <a:latin typeface="Century Schoolbook" panose="02040604050505020304" pitchFamily="18" charset="0"/>
            </a:endParaRPr>
          </a:p>
          <a:p>
            <a:pPr marL="457200" indent="-457200">
              <a:buFont typeface="+mj-lt"/>
              <a:buAutoNum type="arabicPeriod"/>
            </a:pPr>
            <a:r>
              <a:rPr lang="en-US" sz="2800" dirty="0">
                <a:latin typeface="Century Schoolbook" panose="02040604050505020304" pitchFamily="18" charset="0"/>
              </a:rPr>
              <a:t>Explore stress relief tips you can use to decrease stress in your life. </a:t>
            </a:r>
          </a:p>
          <a:p>
            <a:pPr marL="457200" indent="-457200">
              <a:buFont typeface="+mj-lt"/>
              <a:buAutoNum type="arabicPeriod"/>
            </a:pPr>
            <a:endParaRPr lang="en-US" dirty="0"/>
          </a:p>
        </p:txBody>
      </p:sp>
    </p:spTree>
    <p:extLst>
      <p:ext uri="{BB962C8B-B14F-4D97-AF65-F5344CB8AC3E}">
        <p14:creationId xmlns:p14="http://schemas.microsoft.com/office/powerpoint/2010/main" val="283401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8D55E1-E4F0-4E42-83E7-03B6D2FBD1D3}"/>
              </a:ext>
            </a:extLst>
          </p:cNvPr>
          <p:cNvSpPr txBox="1"/>
          <p:nvPr/>
        </p:nvSpPr>
        <p:spPr>
          <a:xfrm>
            <a:off x="0" y="-174443"/>
            <a:ext cx="12192000" cy="769441"/>
          </a:xfrm>
          <a:prstGeom prst="rect">
            <a:avLst/>
          </a:prstGeom>
          <a:noFill/>
        </p:spPr>
        <p:txBody>
          <a:bodyPr wrap="square" rtlCol="0">
            <a:spAutoFit/>
          </a:bodyPr>
          <a:lstStyle/>
          <a:p>
            <a:pPr algn="ctr"/>
            <a:r>
              <a:rPr lang="en-US" sz="4400" dirty="0">
                <a:latin typeface="Eras Bold ITC" panose="020B0907030504020204" pitchFamily="34" charset="0"/>
              </a:rPr>
              <a:t>Stress Triggers – Map your Day </a:t>
            </a:r>
          </a:p>
        </p:txBody>
      </p:sp>
      <p:sp>
        <p:nvSpPr>
          <p:cNvPr id="2" name="Rectangle 1">
            <a:extLst>
              <a:ext uri="{FF2B5EF4-FFF2-40B4-BE49-F238E27FC236}">
                <a16:creationId xmlns:a16="http://schemas.microsoft.com/office/drawing/2014/main" id="{6D89A280-B17D-4E57-8E3F-B6598B9CFAB4}"/>
              </a:ext>
            </a:extLst>
          </p:cNvPr>
          <p:cNvSpPr/>
          <p:nvPr/>
        </p:nvSpPr>
        <p:spPr>
          <a:xfrm>
            <a:off x="6096000" y="622000"/>
            <a:ext cx="6096000" cy="1806841"/>
          </a:xfrm>
          <a:prstGeom prst="rect">
            <a:avLst/>
          </a:prstGeom>
        </p:spPr>
        <p:txBody>
          <a:bodyPr>
            <a:spAutoFit/>
          </a:bodyPr>
          <a:lstStyle/>
          <a:p>
            <a:pPr fontAlgn="base">
              <a:lnSpc>
                <a:spcPct val="150000"/>
              </a:lnSpc>
            </a:pPr>
            <a:r>
              <a:rPr lang="en-US" sz="1200" dirty="0">
                <a:latin typeface="Century Schoolbook" panose="02040604050505020304" pitchFamily="18" charset="0"/>
              </a:rPr>
              <a:t>5= I Need some HELP!!!!​ - Angry/Panic </a:t>
            </a:r>
          </a:p>
          <a:p>
            <a:pPr fontAlgn="base">
              <a:lnSpc>
                <a:spcPct val="150000"/>
              </a:lnSpc>
            </a:pPr>
            <a:r>
              <a:rPr lang="en-US" sz="1200" dirty="0">
                <a:latin typeface="Century Schoolbook" panose="02040604050505020304" pitchFamily="18" charset="0"/>
              </a:rPr>
              <a:t>4= I'm REALLY stressed.... ​Overwhelmed </a:t>
            </a:r>
          </a:p>
          <a:p>
            <a:pPr fontAlgn="base">
              <a:lnSpc>
                <a:spcPct val="150000"/>
              </a:lnSpc>
            </a:pPr>
            <a:r>
              <a:rPr lang="en-US" sz="1200" dirty="0">
                <a:latin typeface="Century Schoolbook" panose="02040604050505020304" pitchFamily="18" charset="0"/>
              </a:rPr>
              <a:t>3= Little Stress....​ Frustrated </a:t>
            </a:r>
          </a:p>
          <a:p>
            <a:pPr fontAlgn="base">
              <a:lnSpc>
                <a:spcPct val="150000"/>
              </a:lnSpc>
            </a:pPr>
            <a:r>
              <a:rPr lang="en-US" sz="1200" dirty="0">
                <a:latin typeface="Century Schoolbook" panose="02040604050505020304" pitchFamily="18" charset="0"/>
              </a:rPr>
              <a:t>2= Trying to stay Focused ....​ Anxious</a:t>
            </a:r>
          </a:p>
          <a:p>
            <a:pPr fontAlgn="base">
              <a:lnSpc>
                <a:spcPct val="150000"/>
              </a:lnSpc>
            </a:pPr>
            <a:r>
              <a:rPr lang="en-US" sz="1200" dirty="0">
                <a:latin typeface="Century Schoolbook" panose="02040604050505020304" pitchFamily="18" charset="0"/>
              </a:rPr>
              <a:t>1= Feeling GREAT....​ Happy </a:t>
            </a:r>
          </a:p>
          <a:p>
            <a:pPr fontAlgn="base">
              <a:lnSpc>
                <a:spcPct val="150000"/>
              </a:lnSpc>
            </a:pPr>
            <a:r>
              <a:rPr lang="en-US" sz="1600" dirty="0">
                <a:latin typeface="Century Gothic" panose="020B0502020202020204" pitchFamily="34" charset="0"/>
              </a:rPr>
              <a:t>​</a:t>
            </a:r>
            <a:endParaRPr lang="en-US" sz="1600" dirty="0">
              <a:latin typeface="&amp;quot"/>
            </a:endParaRPr>
          </a:p>
        </p:txBody>
      </p:sp>
      <p:pic>
        <p:nvPicPr>
          <p:cNvPr id="5" name="Picture 4">
            <a:extLst>
              <a:ext uri="{FF2B5EF4-FFF2-40B4-BE49-F238E27FC236}">
                <a16:creationId xmlns:a16="http://schemas.microsoft.com/office/drawing/2014/main" id="{77A47A97-8526-4F8E-B949-1E51745BF060}"/>
              </a:ext>
            </a:extLst>
          </p:cNvPr>
          <p:cNvPicPr>
            <a:picLocks noChangeAspect="1"/>
          </p:cNvPicPr>
          <p:nvPr/>
        </p:nvPicPr>
        <p:blipFill>
          <a:blip r:embed="rId2"/>
          <a:stretch>
            <a:fillRect/>
          </a:stretch>
        </p:blipFill>
        <p:spPr>
          <a:xfrm>
            <a:off x="757457" y="535378"/>
            <a:ext cx="3378445" cy="1920462"/>
          </a:xfrm>
          <a:prstGeom prst="rect">
            <a:avLst/>
          </a:prstGeom>
        </p:spPr>
      </p:pic>
      <p:sp>
        <p:nvSpPr>
          <p:cNvPr id="6" name="TextBox 5">
            <a:extLst>
              <a:ext uri="{FF2B5EF4-FFF2-40B4-BE49-F238E27FC236}">
                <a16:creationId xmlns:a16="http://schemas.microsoft.com/office/drawing/2014/main" id="{98BC1831-9E40-4864-B18C-F86329F32B6E}"/>
              </a:ext>
            </a:extLst>
          </p:cNvPr>
          <p:cNvSpPr txBox="1"/>
          <p:nvPr/>
        </p:nvSpPr>
        <p:spPr>
          <a:xfrm>
            <a:off x="1328515" y="1040674"/>
            <a:ext cx="328101" cy="369332"/>
          </a:xfrm>
          <a:prstGeom prst="rect">
            <a:avLst/>
          </a:prstGeom>
          <a:noFill/>
        </p:spPr>
        <p:txBody>
          <a:bodyPr wrap="square" rtlCol="0">
            <a:spAutoFit/>
          </a:bodyPr>
          <a:lstStyle/>
          <a:p>
            <a:r>
              <a:rPr lang="en-US" dirty="0"/>
              <a:t>1</a:t>
            </a:r>
          </a:p>
        </p:txBody>
      </p:sp>
      <p:sp>
        <p:nvSpPr>
          <p:cNvPr id="8" name="TextBox 7">
            <a:extLst>
              <a:ext uri="{FF2B5EF4-FFF2-40B4-BE49-F238E27FC236}">
                <a16:creationId xmlns:a16="http://schemas.microsoft.com/office/drawing/2014/main" id="{DADCF395-1533-4549-8E89-A3968AFA46F9}"/>
              </a:ext>
            </a:extLst>
          </p:cNvPr>
          <p:cNvSpPr txBox="1"/>
          <p:nvPr/>
        </p:nvSpPr>
        <p:spPr>
          <a:xfrm>
            <a:off x="1816279" y="812188"/>
            <a:ext cx="520505" cy="379827"/>
          </a:xfrm>
          <a:prstGeom prst="rect">
            <a:avLst/>
          </a:prstGeom>
          <a:noFill/>
        </p:spPr>
        <p:txBody>
          <a:bodyPr wrap="square" rtlCol="0">
            <a:spAutoFit/>
          </a:bodyPr>
          <a:lstStyle/>
          <a:p>
            <a:r>
              <a:rPr lang="en-US" dirty="0"/>
              <a:t>2</a:t>
            </a:r>
          </a:p>
        </p:txBody>
      </p:sp>
      <p:sp>
        <p:nvSpPr>
          <p:cNvPr id="9" name="TextBox 8">
            <a:extLst>
              <a:ext uri="{FF2B5EF4-FFF2-40B4-BE49-F238E27FC236}">
                <a16:creationId xmlns:a16="http://schemas.microsoft.com/office/drawing/2014/main" id="{17C1DC36-89D2-45A3-903E-D9DB2E00984F}"/>
              </a:ext>
            </a:extLst>
          </p:cNvPr>
          <p:cNvSpPr txBox="1"/>
          <p:nvPr/>
        </p:nvSpPr>
        <p:spPr>
          <a:xfrm>
            <a:off x="2270206" y="718035"/>
            <a:ext cx="520505" cy="379827"/>
          </a:xfrm>
          <a:prstGeom prst="rect">
            <a:avLst/>
          </a:prstGeom>
          <a:noFill/>
        </p:spPr>
        <p:txBody>
          <a:bodyPr wrap="square" rtlCol="0">
            <a:spAutoFit/>
          </a:bodyPr>
          <a:lstStyle/>
          <a:p>
            <a:r>
              <a:rPr lang="en-US" dirty="0"/>
              <a:t>3</a:t>
            </a:r>
          </a:p>
        </p:txBody>
      </p:sp>
      <p:sp>
        <p:nvSpPr>
          <p:cNvPr id="10" name="TextBox 9">
            <a:extLst>
              <a:ext uri="{FF2B5EF4-FFF2-40B4-BE49-F238E27FC236}">
                <a16:creationId xmlns:a16="http://schemas.microsoft.com/office/drawing/2014/main" id="{12C4742F-DE11-44E3-8103-FA94B3B124E5}"/>
              </a:ext>
            </a:extLst>
          </p:cNvPr>
          <p:cNvSpPr txBox="1"/>
          <p:nvPr/>
        </p:nvSpPr>
        <p:spPr>
          <a:xfrm>
            <a:off x="2941108" y="795921"/>
            <a:ext cx="520505" cy="379827"/>
          </a:xfrm>
          <a:prstGeom prst="rect">
            <a:avLst/>
          </a:prstGeom>
          <a:noFill/>
        </p:spPr>
        <p:txBody>
          <a:bodyPr wrap="square" rtlCol="0">
            <a:spAutoFit/>
          </a:bodyPr>
          <a:lstStyle/>
          <a:p>
            <a:r>
              <a:rPr lang="en-US" dirty="0"/>
              <a:t>4</a:t>
            </a:r>
          </a:p>
        </p:txBody>
      </p:sp>
      <p:sp>
        <p:nvSpPr>
          <p:cNvPr id="11" name="TextBox 10">
            <a:extLst>
              <a:ext uri="{FF2B5EF4-FFF2-40B4-BE49-F238E27FC236}">
                <a16:creationId xmlns:a16="http://schemas.microsoft.com/office/drawing/2014/main" id="{FD78E1F8-ED90-4C1E-95E3-F159C55F3934}"/>
              </a:ext>
            </a:extLst>
          </p:cNvPr>
          <p:cNvSpPr txBox="1"/>
          <p:nvPr/>
        </p:nvSpPr>
        <p:spPr>
          <a:xfrm>
            <a:off x="3247096" y="1049372"/>
            <a:ext cx="520505" cy="379827"/>
          </a:xfrm>
          <a:prstGeom prst="rect">
            <a:avLst/>
          </a:prstGeom>
          <a:noFill/>
        </p:spPr>
        <p:txBody>
          <a:bodyPr wrap="square" rtlCol="0">
            <a:spAutoFit/>
          </a:bodyPr>
          <a:lstStyle/>
          <a:p>
            <a:r>
              <a:rPr lang="en-US" dirty="0"/>
              <a:t>5</a:t>
            </a:r>
          </a:p>
        </p:txBody>
      </p:sp>
      <p:sp>
        <p:nvSpPr>
          <p:cNvPr id="14" name="TextBox 13">
            <a:extLst>
              <a:ext uri="{FF2B5EF4-FFF2-40B4-BE49-F238E27FC236}">
                <a16:creationId xmlns:a16="http://schemas.microsoft.com/office/drawing/2014/main" id="{011F6B20-D501-4A4A-BA9C-286E6D36D25F}"/>
              </a:ext>
            </a:extLst>
          </p:cNvPr>
          <p:cNvSpPr txBox="1"/>
          <p:nvPr/>
        </p:nvSpPr>
        <p:spPr>
          <a:xfrm>
            <a:off x="869519" y="2405585"/>
            <a:ext cx="10173139" cy="707886"/>
          </a:xfrm>
          <a:prstGeom prst="rect">
            <a:avLst/>
          </a:prstGeom>
          <a:noFill/>
        </p:spPr>
        <p:txBody>
          <a:bodyPr wrap="square" rtlCol="0">
            <a:spAutoFit/>
          </a:bodyPr>
          <a:lstStyle/>
          <a:p>
            <a:r>
              <a:rPr lang="en-US" sz="1400" b="1" u="sng" dirty="0">
                <a:latin typeface="Century Schoolbook" panose="02040604050505020304" pitchFamily="18" charset="0"/>
              </a:rPr>
              <a:t>Directions</a:t>
            </a:r>
            <a:r>
              <a:rPr lang="en-US" sz="1400" b="1" dirty="0">
                <a:latin typeface="Century Schoolbook" panose="02040604050505020304" pitchFamily="18" charset="0"/>
              </a:rPr>
              <a:t>: </a:t>
            </a:r>
            <a:r>
              <a:rPr lang="en-US" sz="1200" dirty="0">
                <a:latin typeface="Century Schoolbook" panose="02040604050505020304" pitchFamily="18" charset="0"/>
              </a:rPr>
              <a:t>For each daily activity, plot the stress meter number that correlates to the activity. Use the map to identify triggers in your day that are causing stress. Explore stress relief tips you can use to decrease stress in your life. </a:t>
            </a:r>
          </a:p>
          <a:p>
            <a:pPr algn="ctr"/>
            <a:endParaRPr lang="en-US" sz="1400" dirty="0">
              <a:latin typeface="Century Schoolbook" panose="02040604050505020304" pitchFamily="18" charset="0"/>
            </a:endParaRPr>
          </a:p>
        </p:txBody>
      </p:sp>
      <p:graphicFrame>
        <p:nvGraphicFramePr>
          <p:cNvPr id="13" name="Table 12">
            <a:extLst>
              <a:ext uri="{FF2B5EF4-FFF2-40B4-BE49-F238E27FC236}">
                <a16:creationId xmlns:a16="http://schemas.microsoft.com/office/drawing/2014/main" id="{AC02D7E6-9D91-4C20-BF18-A72147CB2EF9}"/>
              </a:ext>
            </a:extLst>
          </p:cNvPr>
          <p:cNvGraphicFramePr>
            <a:graphicFrameLocks noGrp="1"/>
          </p:cNvGraphicFramePr>
          <p:nvPr>
            <p:extLst/>
          </p:nvPr>
        </p:nvGraphicFramePr>
        <p:xfrm>
          <a:off x="373289" y="3248165"/>
          <a:ext cx="10889792" cy="3399376"/>
        </p:xfrm>
        <a:graphic>
          <a:graphicData uri="http://schemas.openxmlformats.org/drawingml/2006/table">
            <a:tbl>
              <a:tblPr/>
              <a:tblGrid>
                <a:gridCol w="609220">
                  <a:extLst>
                    <a:ext uri="{9D8B030D-6E8A-4147-A177-3AD203B41FA5}">
                      <a16:colId xmlns:a16="http://schemas.microsoft.com/office/drawing/2014/main" val="2801135252"/>
                    </a:ext>
                  </a:extLst>
                </a:gridCol>
                <a:gridCol w="786908">
                  <a:extLst>
                    <a:ext uri="{9D8B030D-6E8A-4147-A177-3AD203B41FA5}">
                      <a16:colId xmlns:a16="http://schemas.microsoft.com/office/drawing/2014/main" val="1616564069"/>
                    </a:ext>
                  </a:extLst>
                </a:gridCol>
                <a:gridCol w="786908">
                  <a:extLst>
                    <a:ext uri="{9D8B030D-6E8A-4147-A177-3AD203B41FA5}">
                      <a16:colId xmlns:a16="http://schemas.microsoft.com/office/drawing/2014/main" val="1525262785"/>
                    </a:ext>
                  </a:extLst>
                </a:gridCol>
                <a:gridCol w="786908">
                  <a:extLst>
                    <a:ext uri="{9D8B030D-6E8A-4147-A177-3AD203B41FA5}">
                      <a16:colId xmlns:a16="http://schemas.microsoft.com/office/drawing/2014/main" val="1549635212"/>
                    </a:ext>
                  </a:extLst>
                </a:gridCol>
                <a:gridCol w="786908">
                  <a:extLst>
                    <a:ext uri="{9D8B030D-6E8A-4147-A177-3AD203B41FA5}">
                      <a16:colId xmlns:a16="http://schemas.microsoft.com/office/drawing/2014/main" val="1020261438"/>
                    </a:ext>
                  </a:extLst>
                </a:gridCol>
                <a:gridCol w="786908">
                  <a:extLst>
                    <a:ext uri="{9D8B030D-6E8A-4147-A177-3AD203B41FA5}">
                      <a16:colId xmlns:a16="http://schemas.microsoft.com/office/drawing/2014/main" val="3799569988"/>
                    </a:ext>
                  </a:extLst>
                </a:gridCol>
                <a:gridCol w="786908">
                  <a:extLst>
                    <a:ext uri="{9D8B030D-6E8A-4147-A177-3AD203B41FA5}">
                      <a16:colId xmlns:a16="http://schemas.microsoft.com/office/drawing/2014/main" val="1034655659"/>
                    </a:ext>
                  </a:extLst>
                </a:gridCol>
                <a:gridCol w="786908">
                  <a:extLst>
                    <a:ext uri="{9D8B030D-6E8A-4147-A177-3AD203B41FA5}">
                      <a16:colId xmlns:a16="http://schemas.microsoft.com/office/drawing/2014/main" val="4212773633"/>
                    </a:ext>
                  </a:extLst>
                </a:gridCol>
                <a:gridCol w="786908">
                  <a:extLst>
                    <a:ext uri="{9D8B030D-6E8A-4147-A177-3AD203B41FA5}">
                      <a16:colId xmlns:a16="http://schemas.microsoft.com/office/drawing/2014/main" val="2532277733"/>
                    </a:ext>
                  </a:extLst>
                </a:gridCol>
                <a:gridCol w="786908">
                  <a:extLst>
                    <a:ext uri="{9D8B030D-6E8A-4147-A177-3AD203B41FA5}">
                      <a16:colId xmlns:a16="http://schemas.microsoft.com/office/drawing/2014/main" val="2800779792"/>
                    </a:ext>
                  </a:extLst>
                </a:gridCol>
                <a:gridCol w="786908">
                  <a:extLst>
                    <a:ext uri="{9D8B030D-6E8A-4147-A177-3AD203B41FA5}">
                      <a16:colId xmlns:a16="http://schemas.microsoft.com/office/drawing/2014/main" val="672619630"/>
                    </a:ext>
                  </a:extLst>
                </a:gridCol>
                <a:gridCol w="786908">
                  <a:extLst>
                    <a:ext uri="{9D8B030D-6E8A-4147-A177-3AD203B41FA5}">
                      <a16:colId xmlns:a16="http://schemas.microsoft.com/office/drawing/2014/main" val="1521500994"/>
                    </a:ext>
                  </a:extLst>
                </a:gridCol>
                <a:gridCol w="837676">
                  <a:extLst>
                    <a:ext uri="{9D8B030D-6E8A-4147-A177-3AD203B41FA5}">
                      <a16:colId xmlns:a16="http://schemas.microsoft.com/office/drawing/2014/main" val="219593149"/>
                    </a:ext>
                  </a:extLst>
                </a:gridCol>
                <a:gridCol w="786908">
                  <a:extLst>
                    <a:ext uri="{9D8B030D-6E8A-4147-A177-3AD203B41FA5}">
                      <a16:colId xmlns:a16="http://schemas.microsoft.com/office/drawing/2014/main" val="3008673892"/>
                    </a:ext>
                  </a:extLst>
                </a:gridCol>
              </a:tblGrid>
              <a:tr h="291375">
                <a:tc>
                  <a:txBody>
                    <a:bodyPr/>
                    <a:lstStyle/>
                    <a:p>
                      <a:pPr algn="ctr" fontAlgn="b"/>
                      <a:r>
                        <a:rPr lang="en-US" sz="1300" b="0" i="0" u="none" strike="noStrike">
                          <a:solidFill>
                            <a:srgbClr val="000000"/>
                          </a:solidFill>
                          <a:effectLst/>
                          <a:latin typeface="Century Schoolbook" panose="02040604050505020304" pitchFamily="18" charset="0"/>
                        </a:rPr>
                        <a:t>5</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1143652605"/>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 </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3239748159"/>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4</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2304081055"/>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 </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484369201"/>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3</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1659516"/>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 </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2450125603"/>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2</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147493847"/>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 </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1505765527"/>
                  </a:ext>
                </a:extLst>
              </a:tr>
              <a:tr h="291375">
                <a:tc>
                  <a:txBody>
                    <a:bodyPr/>
                    <a:lstStyle/>
                    <a:p>
                      <a:pPr algn="ctr" fontAlgn="b"/>
                      <a:r>
                        <a:rPr lang="en-US" sz="1300" b="0" i="0" u="none" strike="noStrike">
                          <a:solidFill>
                            <a:srgbClr val="000000"/>
                          </a:solidFill>
                          <a:effectLst/>
                          <a:latin typeface="Century Schoolbook" panose="02040604050505020304" pitchFamily="18" charset="0"/>
                        </a:rPr>
                        <a:t>1</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extLst>
                  <a:ext uri="{0D108BD9-81ED-4DB2-BD59-A6C34878D82A}">
                    <a16:rowId xmlns:a16="http://schemas.microsoft.com/office/drawing/2014/main" val="1890862203"/>
                  </a:ext>
                </a:extLst>
              </a:tr>
              <a:tr h="254953">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569482"/>
                  </a:ext>
                </a:extLst>
              </a:tr>
              <a:tr h="522048">
                <a:tc>
                  <a:txBody>
                    <a:bodyPr/>
                    <a:lstStyle/>
                    <a:p>
                      <a:pPr algn="l" fontAlgn="b"/>
                      <a:endParaRPr lang="en-US"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before school</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transition to school</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breakfast</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1st </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2nd</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3rd</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4th</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5th</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LUNCH</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6th </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7th </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entury Schoolbook" panose="02040604050505020304" pitchFamily="18" charset="0"/>
                        </a:rPr>
                        <a:t>afterschool activty</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entury Schoolbook" panose="02040604050505020304" pitchFamily="18" charset="0"/>
                        </a:rPr>
                        <a:t>transition home</a:t>
                      </a:r>
                    </a:p>
                  </a:txBody>
                  <a:tcPr marL="8792" marR="8792" marT="8792"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9037152"/>
                  </a:ext>
                </a:extLst>
              </a:tr>
            </a:tbl>
          </a:graphicData>
        </a:graphic>
      </p:graphicFrame>
    </p:spTree>
    <p:extLst>
      <p:ext uri="{BB962C8B-B14F-4D97-AF65-F5344CB8AC3E}">
        <p14:creationId xmlns:p14="http://schemas.microsoft.com/office/powerpoint/2010/main" val="263436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89146F4-47F5-4F47-96DB-F99BD0D97F39}"/>
              </a:ext>
            </a:extLst>
          </p:cNvPr>
          <p:cNvPicPr>
            <a:picLocks noChangeAspect="1"/>
          </p:cNvPicPr>
          <p:nvPr/>
        </p:nvPicPr>
        <p:blipFill>
          <a:blip r:embed="rId2"/>
          <a:stretch>
            <a:fillRect/>
          </a:stretch>
        </p:blipFill>
        <p:spPr>
          <a:xfrm>
            <a:off x="2665414" y="0"/>
            <a:ext cx="5823553" cy="6858000"/>
          </a:xfrm>
          <a:prstGeom prst="rect">
            <a:avLst/>
          </a:prstGeom>
        </p:spPr>
      </p:pic>
    </p:spTree>
    <p:extLst>
      <p:ext uri="{BB962C8B-B14F-4D97-AF65-F5344CB8AC3E}">
        <p14:creationId xmlns:p14="http://schemas.microsoft.com/office/powerpoint/2010/main" val="189281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C5C0-F3EB-4CB8-9AC2-910C4533E66E}"/>
              </a:ext>
            </a:extLst>
          </p:cNvPr>
          <p:cNvSpPr>
            <a:spLocks noGrp="1"/>
          </p:cNvSpPr>
          <p:nvPr>
            <p:ph type="title"/>
          </p:nvPr>
        </p:nvSpPr>
        <p:spPr>
          <a:xfrm>
            <a:off x="307144" y="-275023"/>
            <a:ext cx="10058400" cy="1609344"/>
          </a:xfrm>
        </p:spPr>
        <p:txBody>
          <a:bodyPr/>
          <a:lstStyle/>
          <a:p>
            <a:r>
              <a:rPr lang="en-US"/>
              <a:t>Activities</a:t>
            </a:r>
          </a:p>
        </p:txBody>
      </p:sp>
      <p:sp>
        <p:nvSpPr>
          <p:cNvPr id="3" name="Content Placeholder 2">
            <a:extLst>
              <a:ext uri="{FF2B5EF4-FFF2-40B4-BE49-F238E27FC236}">
                <a16:creationId xmlns:a16="http://schemas.microsoft.com/office/drawing/2014/main" id="{86F96ED8-B5B8-499C-B2E7-526D65A00DB7}"/>
              </a:ext>
            </a:extLst>
          </p:cNvPr>
          <p:cNvSpPr>
            <a:spLocks noGrp="1"/>
          </p:cNvSpPr>
          <p:nvPr>
            <p:ph idx="1"/>
          </p:nvPr>
        </p:nvSpPr>
        <p:spPr>
          <a:xfrm>
            <a:off x="1168321" y="1010060"/>
            <a:ext cx="10058400" cy="4050792"/>
          </a:xfrm>
        </p:spPr>
        <p:txBody>
          <a:bodyPr>
            <a:normAutofit/>
          </a:bodyPr>
          <a:lstStyle/>
          <a:p>
            <a:pPr marL="0" indent="0">
              <a:buNone/>
            </a:pPr>
            <a:endParaRPr lang="en-US" sz="2400" dirty="0">
              <a:latin typeface="Century Schoolbook" panose="02040604050505020304" pitchFamily="18" charset="0"/>
            </a:endParaRPr>
          </a:p>
          <a:p>
            <a:pPr marL="457200" indent="-457200">
              <a:buFont typeface="+mj-lt"/>
              <a:buAutoNum type="arabicPeriod"/>
            </a:pPr>
            <a:r>
              <a:rPr lang="en-US" sz="2400" dirty="0">
                <a:latin typeface="Century Schoolbook" panose="02040604050505020304" pitchFamily="18" charset="0"/>
              </a:rPr>
              <a:t>Stress Checklist </a:t>
            </a:r>
          </a:p>
          <a:p>
            <a:pPr marL="457200" indent="-457200">
              <a:buFont typeface="+mj-lt"/>
              <a:buAutoNum type="arabicPeriod"/>
            </a:pPr>
            <a:endParaRPr lang="en-US" sz="2400" dirty="0">
              <a:latin typeface="Century Schoolbook" panose="02040604050505020304" pitchFamily="18" charset="0"/>
            </a:endParaRPr>
          </a:p>
          <a:p>
            <a:pPr marL="457200" indent="-457200">
              <a:buFont typeface="+mj-lt"/>
              <a:buAutoNum type="arabicPeriod"/>
            </a:pPr>
            <a:r>
              <a:rPr lang="en-US" sz="2400" dirty="0">
                <a:latin typeface="Century Schoolbook" panose="02040604050505020304" pitchFamily="18" charset="0"/>
              </a:rPr>
              <a:t>Stress: What Brings it On? </a:t>
            </a:r>
          </a:p>
          <a:p>
            <a:pPr marL="457200" indent="-457200">
              <a:buFont typeface="+mj-lt"/>
              <a:buAutoNum type="arabicPeriod"/>
            </a:pPr>
            <a:endParaRPr lang="en-US" sz="2400" dirty="0">
              <a:latin typeface="Century Schoolbook" panose="02040604050505020304" pitchFamily="18" charset="0"/>
            </a:endParaRPr>
          </a:p>
          <a:p>
            <a:pPr marL="457200" indent="-457200">
              <a:buFont typeface="+mj-lt"/>
              <a:buAutoNum type="arabicPeriod"/>
            </a:pPr>
            <a:r>
              <a:rPr lang="en-US" sz="2400" dirty="0">
                <a:latin typeface="Century Schoolbook" panose="02040604050505020304" pitchFamily="18" charset="0"/>
              </a:rPr>
              <a:t>Map your Day – Identifying Stress Triggers</a:t>
            </a:r>
          </a:p>
          <a:p>
            <a:pPr marL="457200" indent="-457200">
              <a:buFont typeface="+mj-lt"/>
              <a:buAutoNum type="arabicPeriod"/>
            </a:pPr>
            <a:endParaRPr lang="en-US" sz="2400" dirty="0">
              <a:latin typeface="Century Schoolbook" panose="02040604050505020304" pitchFamily="18" charset="0"/>
            </a:endParaRPr>
          </a:p>
          <a:p>
            <a:pPr marL="457200" indent="-457200">
              <a:buFont typeface="+mj-lt"/>
              <a:buAutoNum type="arabicPeriod"/>
            </a:pPr>
            <a:r>
              <a:rPr lang="en-US" sz="2400" dirty="0">
                <a:latin typeface="Century Schoolbook" panose="02040604050505020304" pitchFamily="18" charset="0"/>
              </a:rPr>
              <a:t> </a:t>
            </a:r>
          </a:p>
          <a:p>
            <a:pPr marL="457200" indent="-457200">
              <a:buFont typeface="+mj-lt"/>
              <a:buAutoNum type="arabicPeriod"/>
            </a:pPr>
            <a:endParaRPr lang="en-US" sz="2400" dirty="0">
              <a:latin typeface="Century Schoolbook" panose="02040604050505020304" pitchFamily="18" charset="0"/>
            </a:endParaRPr>
          </a:p>
          <a:p>
            <a:pPr marL="457200" indent="-457200">
              <a:buFont typeface="+mj-lt"/>
              <a:buAutoNum type="arabicPeriod"/>
            </a:pPr>
            <a:endParaRPr lang="en-US" sz="2400" dirty="0">
              <a:latin typeface="Century Schoolbook" panose="02040604050505020304" pitchFamily="18" charset="0"/>
            </a:endParaRPr>
          </a:p>
          <a:p>
            <a:pPr marL="0" indent="0">
              <a:buNone/>
            </a:pPr>
            <a:endParaRPr lang="en-US" sz="2400" dirty="0">
              <a:latin typeface="Century Schoolbook" panose="02040604050505020304" pitchFamily="18" charset="0"/>
            </a:endParaRPr>
          </a:p>
        </p:txBody>
      </p:sp>
      <p:sp>
        <p:nvSpPr>
          <p:cNvPr id="4" name="Rectangle 3">
            <a:extLst>
              <a:ext uri="{FF2B5EF4-FFF2-40B4-BE49-F238E27FC236}">
                <a16:creationId xmlns:a16="http://schemas.microsoft.com/office/drawing/2014/main" id="{CAC01B78-4D51-4E14-83F2-5191D10D0571}"/>
              </a:ext>
            </a:extLst>
          </p:cNvPr>
          <p:cNvSpPr/>
          <p:nvPr/>
        </p:nvSpPr>
        <p:spPr>
          <a:xfrm>
            <a:off x="2575877" y="6172200"/>
            <a:ext cx="5520935" cy="646331"/>
          </a:xfrm>
          <a:prstGeom prst="rect">
            <a:avLst/>
          </a:prstGeom>
        </p:spPr>
        <p:txBody>
          <a:bodyPr wrap="none">
            <a:spAutoFit/>
          </a:bodyPr>
          <a:lstStyle/>
          <a:p>
            <a:r>
              <a:rPr lang="en-US">
                <a:hlinkClick r:id="rId2"/>
              </a:rPr>
              <a:t>https://selmatters.weebly.com/stress-lessons.html</a:t>
            </a:r>
            <a:endParaRPr lang="en-US"/>
          </a:p>
          <a:p>
            <a:endParaRPr lang="en-US"/>
          </a:p>
        </p:txBody>
      </p:sp>
      <p:sp>
        <p:nvSpPr>
          <p:cNvPr id="5" name="Rectangle 4">
            <a:extLst>
              <a:ext uri="{FF2B5EF4-FFF2-40B4-BE49-F238E27FC236}">
                <a16:creationId xmlns:a16="http://schemas.microsoft.com/office/drawing/2014/main" id="{475CD6F1-DAD4-4EC2-8B4F-102AA08BFA67}"/>
              </a:ext>
            </a:extLst>
          </p:cNvPr>
          <p:cNvSpPr/>
          <p:nvPr/>
        </p:nvSpPr>
        <p:spPr>
          <a:xfrm>
            <a:off x="727801" y="5011597"/>
            <a:ext cx="9564090" cy="523220"/>
          </a:xfrm>
          <a:prstGeom prst="rect">
            <a:avLst/>
          </a:prstGeom>
        </p:spPr>
        <p:txBody>
          <a:bodyPr wrap="square">
            <a:spAutoFit/>
          </a:bodyPr>
          <a:lstStyle/>
          <a:p>
            <a:pPr algn="ctr"/>
            <a:r>
              <a:rPr lang="en-US" sz="2800" b="1">
                <a:latin typeface="Century Schoolbook" panose="02040604050505020304" pitchFamily="18" charset="0"/>
              </a:rPr>
              <a:t>Click on link below to find all stress activities </a:t>
            </a:r>
          </a:p>
        </p:txBody>
      </p:sp>
      <p:sp>
        <p:nvSpPr>
          <p:cNvPr id="6" name="Arrow: Down 5">
            <a:extLst>
              <a:ext uri="{FF2B5EF4-FFF2-40B4-BE49-F238E27FC236}">
                <a16:creationId xmlns:a16="http://schemas.microsoft.com/office/drawing/2014/main" id="{16E69EF0-0622-4088-B660-B80B715762BA}"/>
              </a:ext>
            </a:extLst>
          </p:cNvPr>
          <p:cNvSpPr/>
          <p:nvPr/>
        </p:nvSpPr>
        <p:spPr>
          <a:xfrm>
            <a:off x="5336344" y="5641145"/>
            <a:ext cx="347004" cy="53105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0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02E2-30E4-47EF-9533-42D73A2D9ADF}"/>
              </a:ext>
            </a:extLst>
          </p:cNvPr>
          <p:cNvSpPr>
            <a:spLocks noGrp="1"/>
          </p:cNvSpPr>
          <p:nvPr>
            <p:ph type="title"/>
          </p:nvPr>
        </p:nvSpPr>
        <p:spPr>
          <a:xfrm>
            <a:off x="577478" y="-118872"/>
            <a:ext cx="10058400" cy="1609344"/>
          </a:xfrm>
        </p:spPr>
        <p:txBody>
          <a:bodyPr/>
          <a:lstStyle/>
          <a:p>
            <a:r>
              <a:rPr lang="en-US"/>
              <a:t>KAHOOT </a:t>
            </a:r>
          </a:p>
        </p:txBody>
      </p:sp>
      <p:sp>
        <p:nvSpPr>
          <p:cNvPr id="3" name="Content Placeholder 2">
            <a:extLst>
              <a:ext uri="{FF2B5EF4-FFF2-40B4-BE49-F238E27FC236}">
                <a16:creationId xmlns:a16="http://schemas.microsoft.com/office/drawing/2014/main" id="{DE10F294-6C8A-4857-93A8-4E17BCA85941}"/>
              </a:ext>
            </a:extLst>
          </p:cNvPr>
          <p:cNvSpPr>
            <a:spLocks noGrp="1"/>
          </p:cNvSpPr>
          <p:nvPr>
            <p:ph idx="1"/>
          </p:nvPr>
        </p:nvSpPr>
        <p:spPr>
          <a:xfrm>
            <a:off x="1490763" y="4006805"/>
            <a:ext cx="10058400" cy="4050792"/>
          </a:xfrm>
        </p:spPr>
        <p:txBody>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https://play.kahoot.it/#/k/82581392-cfa0-4dfc-aff8-16d12fff44d8</a:t>
            </a:r>
            <a:endParaRPr lang="en-US" dirty="0"/>
          </a:p>
          <a:p>
            <a:pPr marL="0" indent="0">
              <a:buNone/>
            </a:pPr>
            <a:endParaRPr lang="en-US" dirty="0"/>
          </a:p>
        </p:txBody>
      </p:sp>
      <p:sp>
        <p:nvSpPr>
          <p:cNvPr id="4" name="TextBox 3">
            <a:extLst>
              <a:ext uri="{FF2B5EF4-FFF2-40B4-BE49-F238E27FC236}">
                <a16:creationId xmlns:a16="http://schemas.microsoft.com/office/drawing/2014/main" id="{E031CE98-E5E0-4BC1-BE62-56B432CD5773}"/>
              </a:ext>
            </a:extLst>
          </p:cNvPr>
          <p:cNvSpPr txBox="1"/>
          <p:nvPr/>
        </p:nvSpPr>
        <p:spPr>
          <a:xfrm>
            <a:off x="1327707" y="2121408"/>
            <a:ext cx="9741769" cy="646331"/>
          </a:xfrm>
          <a:prstGeom prst="rect">
            <a:avLst/>
          </a:prstGeom>
          <a:noFill/>
        </p:spPr>
        <p:txBody>
          <a:bodyPr wrap="none" rtlCol="0">
            <a:spAutoFit/>
          </a:bodyPr>
          <a:lstStyle/>
          <a:p>
            <a:r>
              <a:rPr lang="en-US" sz="3600">
                <a:latin typeface="Century Schoolbook" panose="02040604050505020304" pitchFamily="18" charset="0"/>
              </a:rPr>
              <a:t>What is stress &amp; how does it affect our body?</a:t>
            </a:r>
          </a:p>
        </p:txBody>
      </p:sp>
      <p:pic>
        <p:nvPicPr>
          <p:cNvPr id="5" name="Picture 4">
            <a:extLst>
              <a:ext uri="{FF2B5EF4-FFF2-40B4-BE49-F238E27FC236}">
                <a16:creationId xmlns:a16="http://schemas.microsoft.com/office/drawing/2014/main" id="{4C1B8CEA-AE29-4659-8273-0077174FAC8D}"/>
              </a:ext>
            </a:extLst>
          </p:cNvPr>
          <p:cNvPicPr>
            <a:picLocks noChangeAspect="1"/>
          </p:cNvPicPr>
          <p:nvPr/>
        </p:nvPicPr>
        <p:blipFill>
          <a:blip r:embed="rId3"/>
          <a:stretch>
            <a:fillRect/>
          </a:stretch>
        </p:blipFill>
        <p:spPr>
          <a:xfrm>
            <a:off x="4425270" y="3206705"/>
            <a:ext cx="2847975" cy="1600200"/>
          </a:xfrm>
          <a:prstGeom prst="rect">
            <a:avLst/>
          </a:prstGeom>
        </p:spPr>
      </p:pic>
    </p:spTree>
    <p:extLst>
      <p:ext uri="{BB962C8B-B14F-4D97-AF65-F5344CB8AC3E}">
        <p14:creationId xmlns:p14="http://schemas.microsoft.com/office/powerpoint/2010/main" val="73920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E3D4-2180-4B97-9514-D09D99240C8A}"/>
              </a:ext>
            </a:extLst>
          </p:cNvPr>
          <p:cNvSpPr>
            <a:spLocks noGrp="1"/>
          </p:cNvSpPr>
          <p:nvPr>
            <p:ph type="title"/>
          </p:nvPr>
        </p:nvSpPr>
        <p:spPr>
          <a:xfrm>
            <a:off x="1069848" y="484632"/>
            <a:ext cx="10058400" cy="1609344"/>
          </a:xfrm>
        </p:spPr>
        <p:txBody>
          <a:bodyPr>
            <a:normAutofit/>
          </a:bodyPr>
          <a:lstStyle/>
          <a:p>
            <a:r>
              <a:rPr lang="en-US"/>
              <a:t>Lesson objective </a:t>
            </a:r>
          </a:p>
        </p:txBody>
      </p:sp>
      <p:sp>
        <p:nvSpPr>
          <p:cNvPr id="3" name="Content Placeholder 2">
            <a:extLst>
              <a:ext uri="{FF2B5EF4-FFF2-40B4-BE49-F238E27FC236}">
                <a16:creationId xmlns:a16="http://schemas.microsoft.com/office/drawing/2014/main" id="{A1255DB7-4F63-4C39-B254-1D966C6CE93A}"/>
              </a:ext>
            </a:extLst>
          </p:cNvPr>
          <p:cNvSpPr>
            <a:spLocks noGrp="1"/>
          </p:cNvSpPr>
          <p:nvPr>
            <p:ph idx="1"/>
          </p:nvPr>
        </p:nvSpPr>
        <p:spPr>
          <a:xfrm>
            <a:off x="373162" y="2093976"/>
            <a:ext cx="5604546" cy="5005106"/>
          </a:xfrm>
        </p:spPr>
        <p:txBody>
          <a:bodyPr>
            <a:normAutofit/>
          </a:bodyPr>
          <a:lstStyle/>
          <a:p>
            <a:pPr marL="457200" indent="-457200">
              <a:buAutoNum type="arabicPeriod"/>
            </a:pPr>
            <a:r>
              <a:rPr lang="en-US" sz="2800">
                <a:latin typeface="Century Schoolbook" panose="02040604050505020304" pitchFamily="18" charset="0"/>
              </a:rPr>
              <a:t>Discuss and challenge ideas of what happiness it</a:t>
            </a:r>
          </a:p>
          <a:p>
            <a:pPr marL="457200" indent="-457200">
              <a:buAutoNum type="arabicPeriod"/>
            </a:pPr>
            <a:r>
              <a:rPr lang="en-US" sz="2800">
                <a:latin typeface="Century Schoolbook" panose="02040604050505020304" pitchFamily="18" charset="0"/>
              </a:rPr>
              <a:t>Define stress and explore solutions to overcome it</a:t>
            </a:r>
          </a:p>
          <a:p>
            <a:pPr marL="457200" indent="-457200">
              <a:buAutoNum type="arabicPeriod"/>
            </a:pPr>
            <a:r>
              <a:rPr lang="en-US" sz="2800">
                <a:latin typeface="Century Schoolbook" panose="02040604050505020304" pitchFamily="18" charset="0"/>
              </a:rPr>
              <a:t>Identify personal stress triggers </a:t>
            </a:r>
          </a:p>
          <a:p>
            <a:pPr marL="457200" indent="-457200">
              <a:buAutoNum type="arabicPeriod"/>
            </a:pPr>
            <a:r>
              <a:rPr lang="en-US" sz="2800">
                <a:latin typeface="Century Schoolbook" panose="02040604050505020304" pitchFamily="18" charset="0"/>
              </a:rPr>
              <a:t>Evaluate the effects happiness and stress can have on your health</a:t>
            </a:r>
          </a:p>
        </p:txBody>
      </p:sp>
      <p:pic>
        <p:nvPicPr>
          <p:cNvPr id="4" name="Picture 3">
            <a:extLst>
              <a:ext uri="{FF2B5EF4-FFF2-40B4-BE49-F238E27FC236}">
                <a16:creationId xmlns:a16="http://schemas.microsoft.com/office/drawing/2014/main" id="{EBE328FF-07F0-4D69-A71F-FA1BCB743055}"/>
              </a:ext>
            </a:extLst>
          </p:cNvPr>
          <p:cNvPicPr>
            <a:picLocks noChangeAspect="1"/>
          </p:cNvPicPr>
          <p:nvPr/>
        </p:nvPicPr>
        <p:blipFill>
          <a:blip r:embed="rId2"/>
          <a:stretch>
            <a:fillRect/>
          </a:stretch>
        </p:blipFill>
        <p:spPr>
          <a:xfrm>
            <a:off x="6674394" y="2082727"/>
            <a:ext cx="4773168" cy="2649108"/>
          </a:xfrm>
          <a:prstGeom prst="rect">
            <a:avLst/>
          </a:prstGeom>
        </p:spPr>
      </p:pic>
    </p:spTree>
    <p:extLst>
      <p:ext uri="{BB962C8B-B14F-4D97-AF65-F5344CB8AC3E}">
        <p14:creationId xmlns:p14="http://schemas.microsoft.com/office/powerpoint/2010/main" val="406099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DBB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F767DF-BDA5-494F-89AC-B8AD4669B012}"/>
              </a:ext>
            </a:extLst>
          </p:cNvPr>
          <p:cNvPicPr>
            <a:picLocks noChangeAspect="1"/>
          </p:cNvPicPr>
          <p:nvPr/>
        </p:nvPicPr>
        <p:blipFill>
          <a:blip r:embed="rId2"/>
          <a:stretch>
            <a:fillRect/>
          </a:stretch>
        </p:blipFill>
        <p:spPr>
          <a:xfrm>
            <a:off x="2593649" y="801792"/>
            <a:ext cx="6999109" cy="5249332"/>
          </a:xfrm>
          <a:prstGeom prst="rect">
            <a:avLst/>
          </a:prstGeom>
        </p:spPr>
      </p:pic>
    </p:spTree>
    <p:extLst>
      <p:ext uri="{BB962C8B-B14F-4D97-AF65-F5344CB8AC3E}">
        <p14:creationId xmlns:p14="http://schemas.microsoft.com/office/powerpoint/2010/main" val="19435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BC0F5-DA95-418F-AE6E-94BE8387A8AA}"/>
              </a:ext>
            </a:extLst>
          </p:cNvPr>
          <p:cNvSpPr>
            <a:spLocks noGrp="1"/>
          </p:cNvSpPr>
          <p:nvPr>
            <p:ph idx="1"/>
          </p:nvPr>
        </p:nvSpPr>
        <p:spPr>
          <a:xfrm>
            <a:off x="724802" y="2807208"/>
            <a:ext cx="10282127" cy="4050792"/>
          </a:xfrm>
        </p:spPr>
        <p:txBody>
          <a:bodyPr>
            <a:normAutofit lnSpcReduction="10000"/>
          </a:bodyPr>
          <a:lstStyle/>
          <a:p>
            <a:pPr algn="ctr"/>
            <a:endParaRPr lang="en-US"/>
          </a:p>
          <a:p>
            <a:pPr algn="ctr"/>
            <a:endParaRPr lang="en-US"/>
          </a:p>
          <a:p>
            <a:pPr marL="0" indent="0" algn="ctr">
              <a:buNone/>
            </a:pPr>
            <a:endParaRPr lang="en-US"/>
          </a:p>
          <a:p>
            <a:pPr algn="ctr"/>
            <a:endParaRPr lang="en-US"/>
          </a:p>
          <a:p>
            <a:pPr marL="0" indent="0">
              <a:buNone/>
            </a:pPr>
            <a:r>
              <a:rPr lang="en-US" sz="4000">
                <a:latin typeface="Century Schoolbook" panose="02040604050505020304" pitchFamily="18" charset="0"/>
              </a:rPr>
              <a:t>1. Work with a partner to write down a definition of happiness</a:t>
            </a:r>
          </a:p>
          <a:p>
            <a:pPr marL="0" indent="0">
              <a:buNone/>
            </a:pPr>
            <a:endParaRPr lang="en-US" sz="4000">
              <a:latin typeface="Century Schoolbook" panose="02040604050505020304" pitchFamily="18" charset="0"/>
            </a:endParaRPr>
          </a:p>
          <a:p>
            <a:pPr marL="0" indent="0">
              <a:buNone/>
            </a:pPr>
            <a:r>
              <a:rPr lang="en-US" sz="4000">
                <a:latin typeface="Century Schoolbook" panose="02040604050505020304" pitchFamily="18" charset="0"/>
              </a:rPr>
              <a:t>2. Share with the class</a:t>
            </a:r>
          </a:p>
        </p:txBody>
      </p:sp>
      <p:pic>
        <p:nvPicPr>
          <p:cNvPr id="4" name="Content Placeholder 4" descr="A screenshot of a cell phone&#10;&#10;Description automatically generated">
            <a:extLst>
              <a:ext uri="{FF2B5EF4-FFF2-40B4-BE49-F238E27FC236}">
                <a16:creationId xmlns:a16="http://schemas.microsoft.com/office/drawing/2014/main" id="{54767DC6-0DF6-4925-A5DA-9B8172D06BA8}"/>
              </a:ext>
            </a:extLst>
          </p:cNvPr>
          <p:cNvPicPr>
            <a:picLocks noChangeAspect="1"/>
          </p:cNvPicPr>
          <p:nvPr/>
        </p:nvPicPr>
        <p:blipFill rotWithShape="1">
          <a:blip r:embed="rId2"/>
          <a:srcRect r="44584" b="57234"/>
          <a:stretch/>
        </p:blipFill>
        <p:spPr>
          <a:xfrm>
            <a:off x="235578" y="177721"/>
            <a:ext cx="5179758" cy="2998060"/>
          </a:xfrm>
          <a:prstGeom prst="rect">
            <a:avLst/>
          </a:prstGeom>
        </p:spPr>
      </p:pic>
      <p:sp>
        <p:nvSpPr>
          <p:cNvPr id="2" name="TextBox 1">
            <a:extLst>
              <a:ext uri="{FF2B5EF4-FFF2-40B4-BE49-F238E27FC236}">
                <a16:creationId xmlns:a16="http://schemas.microsoft.com/office/drawing/2014/main" id="{D8EEF925-351D-415E-9BEB-E483A0772D7E}"/>
              </a:ext>
            </a:extLst>
          </p:cNvPr>
          <p:cNvSpPr txBox="1"/>
          <p:nvPr/>
        </p:nvSpPr>
        <p:spPr>
          <a:xfrm>
            <a:off x="6316394" y="590843"/>
            <a:ext cx="5719836" cy="830997"/>
          </a:xfrm>
          <a:prstGeom prst="rect">
            <a:avLst/>
          </a:prstGeom>
          <a:noFill/>
        </p:spPr>
        <p:txBody>
          <a:bodyPr wrap="none" rtlCol="0">
            <a:spAutoFit/>
          </a:bodyPr>
          <a:lstStyle/>
          <a:p>
            <a:r>
              <a:rPr lang="en-US" sz="4800">
                <a:latin typeface="Century Schoolbook" panose="02040604050505020304" pitchFamily="18" charset="0"/>
              </a:rPr>
              <a:t>What is happiness?</a:t>
            </a:r>
          </a:p>
        </p:txBody>
      </p:sp>
    </p:spTree>
    <p:extLst>
      <p:ext uri="{BB962C8B-B14F-4D97-AF65-F5344CB8AC3E}">
        <p14:creationId xmlns:p14="http://schemas.microsoft.com/office/powerpoint/2010/main" val="46992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BC0F5-DA95-418F-AE6E-94BE8387A8AA}"/>
              </a:ext>
            </a:extLst>
          </p:cNvPr>
          <p:cNvSpPr>
            <a:spLocks noGrp="1"/>
          </p:cNvSpPr>
          <p:nvPr>
            <p:ph idx="1"/>
          </p:nvPr>
        </p:nvSpPr>
        <p:spPr>
          <a:xfrm>
            <a:off x="802098" y="2511787"/>
            <a:ext cx="8843409" cy="4050792"/>
          </a:xfrm>
        </p:spPr>
        <p:txBody>
          <a:bodyPr/>
          <a:lstStyle/>
          <a:p>
            <a:pPr algn="ctr"/>
            <a:endParaRPr lang="en-US"/>
          </a:p>
          <a:p>
            <a:pPr algn="ctr"/>
            <a:endParaRPr lang="en-US"/>
          </a:p>
          <a:p>
            <a:pPr algn="ctr"/>
            <a:endParaRPr lang="en-US"/>
          </a:p>
          <a:p>
            <a:pPr algn="ctr"/>
            <a:endParaRPr lang="en-US"/>
          </a:p>
          <a:p>
            <a:pPr marL="0" indent="0">
              <a:buNone/>
            </a:pPr>
            <a:r>
              <a:rPr lang="en-US" sz="4000">
                <a:latin typeface="Century Schoolbook" panose="02040604050505020304" pitchFamily="18" charset="0"/>
              </a:rPr>
              <a:t>3. Why would happiness effect your health?</a:t>
            </a:r>
          </a:p>
        </p:txBody>
      </p:sp>
      <p:pic>
        <p:nvPicPr>
          <p:cNvPr id="4" name="Content Placeholder 4" descr="A screenshot of a cell phone&#10;&#10;Description automatically generated">
            <a:extLst>
              <a:ext uri="{FF2B5EF4-FFF2-40B4-BE49-F238E27FC236}">
                <a16:creationId xmlns:a16="http://schemas.microsoft.com/office/drawing/2014/main" id="{54767DC6-0DF6-4925-A5DA-9B8172D06BA8}"/>
              </a:ext>
            </a:extLst>
          </p:cNvPr>
          <p:cNvPicPr>
            <a:picLocks noChangeAspect="1"/>
          </p:cNvPicPr>
          <p:nvPr/>
        </p:nvPicPr>
        <p:blipFill rotWithShape="1">
          <a:blip r:embed="rId2"/>
          <a:srcRect r="44584" b="57234"/>
          <a:stretch/>
        </p:blipFill>
        <p:spPr>
          <a:xfrm>
            <a:off x="3541486" y="430940"/>
            <a:ext cx="5179758" cy="2998060"/>
          </a:xfrm>
          <a:prstGeom prst="rect">
            <a:avLst/>
          </a:prstGeom>
        </p:spPr>
      </p:pic>
    </p:spTree>
    <p:extLst>
      <p:ext uri="{BB962C8B-B14F-4D97-AF65-F5344CB8AC3E}">
        <p14:creationId xmlns:p14="http://schemas.microsoft.com/office/powerpoint/2010/main" val="375827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B819FD-0E4D-47B8-9980-BFB4308470D1}"/>
              </a:ext>
            </a:extLst>
          </p:cNvPr>
          <p:cNvSpPr/>
          <p:nvPr/>
        </p:nvSpPr>
        <p:spPr>
          <a:xfrm>
            <a:off x="3361300" y="6211669"/>
            <a:ext cx="4962962" cy="646331"/>
          </a:xfrm>
          <a:prstGeom prst="rect">
            <a:avLst/>
          </a:prstGeom>
        </p:spPr>
        <p:txBody>
          <a:bodyPr wrap="none">
            <a:spAutoFit/>
          </a:bodyPr>
          <a:lstStyle/>
          <a:p>
            <a:r>
              <a:rPr lang="en-US" b="1">
                <a:solidFill>
                  <a:srgbClr val="5B6D79"/>
                </a:solidFill>
                <a:latin typeface="&amp;quot"/>
                <a:hlinkClick r:id="rId3"/>
              </a:rPr>
              <a:t>http://www.youtube.com/embed/IIWQeMFncm8</a:t>
            </a:r>
            <a:endParaRPr lang="en-US" b="1">
              <a:solidFill>
                <a:srgbClr val="5B6D79"/>
              </a:solidFill>
              <a:latin typeface="&amp;quot"/>
            </a:endParaRPr>
          </a:p>
          <a:p>
            <a:endParaRPr lang="en-US"/>
          </a:p>
        </p:txBody>
      </p:sp>
      <p:pic>
        <p:nvPicPr>
          <p:cNvPr id="3" name="Online Media 2" title="What is Happiness? Learn How to Be Happy In Life">
            <a:hlinkClick r:id="" action="ppaction://media"/>
            <a:extLst>
              <a:ext uri="{FF2B5EF4-FFF2-40B4-BE49-F238E27FC236}">
                <a16:creationId xmlns:a16="http://schemas.microsoft.com/office/drawing/2014/main" id="{6ABF7090-2FAA-4D96-993F-F762C09CA43C}"/>
              </a:ext>
            </a:extLst>
          </p:cNvPr>
          <p:cNvPicPr>
            <a:picLocks noRot="1" noChangeAspect="1"/>
          </p:cNvPicPr>
          <p:nvPr>
            <a:videoFile r:link="rId1"/>
          </p:nvPr>
        </p:nvPicPr>
        <p:blipFill>
          <a:blip r:embed="rId4"/>
          <a:stretch>
            <a:fillRect/>
          </a:stretch>
        </p:blipFill>
        <p:spPr>
          <a:xfrm>
            <a:off x="813582" y="0"/>
            <a:ext cx="10961076" cy="6165605"/>
          </a:xfrm>
          <a:prstGeom prst="rect">
            <a:avLst/>
          </a:prstGeom>
        </p:spPr>
      </p:pic>
    </p:spTree>
    <p:extLst>
      <p:ext uri="{BB962C8B-B14F-4D97-AF65-F5344CB8AC3E}">
        <p14:creationId xmlns:p14="http://schemas.microsoft.com/office/powerpoint/2010/main" val="121985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0707D-5841-41A3-B3F5-FD5979CAE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6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F05012-3070-48EC-BC58-E908A8D70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184DEFE-19FD-4139-AF10-E2EF5DEC81B8}"/>
              </a:ext>
            </a:extLst>
          </p:cNvPr>
          <p:cNvPicPr>
            <a:picLocks noChangeAspect="1"/>
          </p:cNvPicPr>
          <p:nvPr/>
        </p:nvPicPr>
        <p:blipFill rotWithShape="1">
          <a:blip r:embed="rId4"/>
          <a:srcRect t="15240" r="1" b="16645"/>
          <a:stretch/>
        </p:blipFill>
        <p:spPr>
          <a:xfrm>
            <a:off x="643467" y="643467"/>
            <a:ext cx="10905066" cy="5571066"/>
          </a:xfrm>
          <a:prstGeom prst="rect">
            <a:avLst/>
          </a:prstGeom>
        </p:spPr>
      </p:pic>
      <p:sp>
        <p:nvSpPr>
          <p:cNvPr id="13" name="Rectangle 12">
            <a:extLst>
              <a:ext uri="{FF2B5EF4-FFF2-40B4-BE49-F238E27FC236}">
                <a16:creationId xmlns:a16="http://schemas.microsoft.com/office/drawing/2014/main" id="{33EAD004-AB0B-4352-9991-A040EA93D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69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858386-6277-439F-A0DA-C0BD4CF27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8614CD-C994-4F15-A558-41234131C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5" cy="5897880"/>
          </a:xfrm>
          <a:prstGeom prst="rect">
            <a:avLst/>
          </a:prstGeom>
          <a:solidFill>
            <a:srgbClr val="FFFFFF"/>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55712514-9240-46D2-9B10-4980E2A87CAD}"/>
              </a:ext>
            </a:extLst>
          </p:cNvPr>
          <p:cNvPicPr>
            <a:picLocks noChangeAspect="1"/>
          </p:cNvPicPr>
          <p:nvPr/>
        </p:nvPicPr>
        <p:blipFill rotWithShape="1">
          <a:blip r:embed="rId2"/>
          <a:srcRect l="6286" t="3556" r="30191" b="28329"/>
          <a:stretch/>
        </p:blipFill>
        <p:spPr>
          <a:xfrm>
            <a:off x="557447" y="1419787"/>
            <a:ext cx="5294453" cy="4257894"/>
          </a:xfrm>
          <a:prstGeom prst="rect">
            <a:avLst/>
          </a:prstGeom>
        </p:spPr>
      </p:pic>
      <p:sp>
        <p:nvSpPr>
          <p:cNvPr id="21" name="Rectangle 20">
            <a:extLst>
              <a:ext uri="{FF2B5EF4-FFF2-40B4-BE49-F238E27FC236}">
                <a16:creationId xmlns:a16="http://schemas.microsoft.com/office/drawing/2014/main" id="{14722C48-F96D-4D68-B7D0-A423A2DE0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0" y="480060"/>
            <a:ext cx="5455325" cy="5897880"/>
          </a:xfrm>
          <a:prstGeom prst="rect">
            <a:avLst/>
          </a:prstGeom>
          <a:solidFill>
            <a:srgbClr val="FFFFFF"/>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B736A2-6C7C-4FD1-B05A-FBFA79AD7457}"/>
              </a:ext>
            </a:extLst>
          </p:cNvPr>
          <p:cNvPicPr>
            <a:picLocks noChangeAspect="1"/>
          </p:cNvPicPr>
          <p:nvPr/>
        </p:nvPicPr>
        <p:blipFill>
          <a:blip r:embed="rId3"/>
          <a:stretch>
            <a:fillRect/>
          </a:stretch>
        </p:blipFill>
        <p:spPr>
          <a:xfrm>
            <a:off x="6306073" y="1640455"/>
            <a:ext cx="5351318" cy="3572005"/>
          </a:xfrm>
          <a:prstGeom prst="rect">
            <a:avLst/>
          </a:prstGeom>
        </p:spPr>
      </p:pic>
    </p:spTree>
    <p:extLst>
      <p:ext uri="{BB962C8B-B14F-4D97-AF65-F5344CB8AC3E}">
        <p14:creationId xmlns:p14="http://schemas.microsoft.com/office/powerpoint/2010/main" val="291971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48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CD7CC779-9121-4728-A863-BA86BD60DE49}"/>
              </a:ext>
            </a:extLst>
          </p:cNvPr>
          <p:cNvPicPr>
            <a:picLocks noChangeAspect="1"/>
          </p:cNvPicPr>
          <p:nvPr/>
        </p:nvPicPr>
        <p:blipFill>
          <a:blip r:embed="rId4"/>
          <a:stretch>
            <a:fillRect/>
          </a:stretch>
        </p:blipFill>
        <p:spPr>
          <a:xfrm>
            <a:off x="1449746" y="585347"/>
            <a:ext cx="7708768" cy="5781577"/>
          </a:xfrm>
          <a:prstGeom prst="rect">
            <a:avLst/>
          </a:prstGeom>
        </p:spPr>
      </p:pic>
    </p:spTree>
    <p:extLst>
      <p:ext uri="{BB962C8B-B14F-4D97-AF65-F5344CB8AC3E}">
        <p14:creationId xmlns:p14="http://schemas.microsoft.com/office/powerpoint/2010/main" val="2926078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38</TotalTime>
  <Words>341</Words>
  <Application>Microsoft Office PowerPoint</Application>
  <PresentationFormat>Widescreen</PresentationFormat>
  <Paragraphs>99</Paragraphs>
  <Slides>17</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&amp;quot</vt:lpstr>
      <vt:lpstr>Calibri</vt:lpstr>
      <vt:lpstr>Century Gothic</vt:lpstr>
      <vt:lpstr>Century Schoolbook</vt:lpstr>
      <vt:lpstr>Eras Bold ITC</vt:lpstr>
      <vt:lpstr>Rockwell</vt:lpstr>
      <vt:lpstr>Rockwell Condensed</vt:lpstr>
      <vt:lpstr>Wingdings</vt:lpstr>
      <vt:lpstr>Wood Type</vt:lpstr>
      <vt:lpstr>Happiness, Stress &amp; Your Body</vt:lpstr>
      <vt:lpstr>Lesson 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Triggers –  Map your day activity</vt:lpstr>
      <vt:lpstr>PowerPoint Presentation</vt:lpstr>
      <vt:lpstr>PowerPoint Presentation</vt:lpstr>
      <vt:lpstr>Activities</vt:lpstr>
      <vt:lpstr>KAHOOT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 Stress &amp; Your Body</dc:title>
  <dc:creator>Hannah Hendricks</dc:creator>
  <cp:lastModifiedBy>Hannah Hendricks</cp:lastModifiedBy>
  <cp:revision>1</cp:revision>
  <dcterms:created xsi:type="dcterms:W3CDTF">2019-01-07T18:26:29Z</dcterms:created>
  <dcterms:modified xsi:type="dcterms:W3CDTF">2019-01-11T02:51:28Z</dcterms:modified>
</cp:coreProperties>
</file>