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71" r:id="rId3"/>
    <p:sldId id="340" r:id="rId4"/>
    <p:sldId id="360" r:id="rId5"/>
    <p:sldId id="341" r:id="rId6"/>
    <p:sldId id="344" r:id="rId7"/>
    <p:sldId id="329" r:id="rId8"/>
    <p:sldId id="348" r:id="rId9"/>
    <p:sldId id="339" r:id="rId10"/>
    <p:sldId id="301" r:id="rId11"/>
    <p:sldId id="325" r:id="rId12"/>
    <p:sldId id="297" r:id="rId13"/>
    <p:sldId id="358" r:id="rId14"/>
    <p:sldId id="359" r:id="rId15"/>
    <p:sldId id="303" r:id="rId16"/>
    <p:sldId id="350" r:id="rId17"/>
    <p:sldId id="349" r:id="rId18"/>
    <p:sldId id="308" r:id="rId19"/>
    <p:sldId id="326"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9B3B"/>
    <a:srgbClr val="E3670D"/>
    <a:srgbClr val="83B61D"/>
    <a:srgbClr val="FFC200"/>
    <a:srgbClr val="5A9BD5"/>
    <a:srgbClr val="E11C47"/>
    <a:srgbClr val="20307E"/>
    <a:srgbClr val="FFC000"/>
    <a:srgbClr val="CE4D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AB42F2-52CC-4783-81F2-F720A86DDB49}" v="160" dt="2019-01-17T14:01:45.3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8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E3670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272638" y="332510"/>
            <a:ext cx="11646724" cy="59955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9361" y="5571734"/>
            <a:ext cx="2776994" cy="1033159"/>
          </a:xfrm>
          <a:prstGeom prst="rect">
            <a:avLst/>
          </a:prstGeom>
        </p:spPr>
      </p:pic>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5798127"/>
            <a:ext cx="3196816" cy="1059873"/>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2439553" y="4167760"/>
            <a:ext cx="7764395" cy="2671957"/>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spTree>
    <p:extLst>
      <p:ext uri="{BB962C8B-B14F-4D97-AF65-F5344CB8AC3E}">
        <p14:creationId xmlns:p14="http://schemas.microsoft.com/office/powerpoint/2010/main" val="238213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rgbClr val="E11C47"/>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5131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rgbClr val="5A9BD5"/>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401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rgbClr val="FFC200"/>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0508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rgbClr val="83B61D"/>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5903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rgbClr val="E3670D"/>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328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a:solidFill>
                  <a:schemeClr val="bg1"/>
                </a:solidFill>
                <a:latin typeface="Calibri" panose="020F0502020204030204" pitchFamily="34" charset="0"/>
                <a:cs typeface="Calibri" panose="020F0502020204030204" pitchFamily="34" charset="0"/>
              </a:rPr>
              <a:t>VCS</a:t>
            </a:r>
          </a:p>
        </p:txBody>
      </p:sp>
    </p:spTree>
    <p:extLst>
      <p:ext uri="{BB962C8B-B14F-4D97-AF65-F5344CB8AC3E}">
        <p14:creationId xmlns:p14="http://schemas.microsoft.com/office/powerpoint/2010/main" val="2781020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FFC200"/>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a:solidFill>
                  <a:schemeClr val="bg1"/>
                </a:solidFill>
                <a:latin typeface="+mn-lt"/>
              </a:rPr>
              <a:t>VCS</a:t>
            </a:r>
          </a:p>
        </p:txBody>
      </p:sp>
    </p:spTree>
    <p:extLst>
      <p:ext uri="{BB962C8B-B14F-4D97-AF65-F5344CB8AC3E}">
        <p14:creationId xmlns:p14="http://schemas.microsoft.com/office/powerpoint/2010/main" val="2473682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E11C47"/>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a:solidFill>
                  <a:schemeClr val="bg1"/>
                </a:solidFill>
                <a:latin typeface="Calibri" panose="020F0502020204030204" pitchFamily="34" charset="0"/>
                <a:cs typeface="Calibri" panose="020F0502020204030204" pitchFamily="34" charset="0"/>
              </a:rPr>
              <a:t>VCS</a:t>
            </a:r>
          </a:p>
        </p:txBody>
      </p:sp>
    </p:spTree>
    <p:extLst>
      <p:ext uri="{BB962C8B-B14F-4D97-AF65-F5344CB8AC3E}">
        <p14:creationId xmlns:p14="http://schemas.microsoft.com/office/powerpoint/2010/main" val="3343049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rgbClr val="5A9BD5"/>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a:solidFill>
                  <a:schemeClr val="bg1"/>
                </a:solidFill>
                <a:latin typeface="+mn-lt"/>
              </a:rPr>
              <a:t>VCS</a:t>
            </a:r>
          </a:p>
        </p:txBody>
      </p:sp>
    </p:spTree>
    <p:extLst>
      <p:ext uri="{BB962C8B-B14F-4D97-AF65-F5344CB8AC3E}">
        <p14:creationId xmlns:p14="http://schemas.microsoft.com/office/powerpoint/2010/main" val="4042723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rgbClr val="129B3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a:solidFill>
                  <a:schemeClr val="bg1"/>
                </a:solidFill>
                <a:latin typeface="+mn-lt"/>
              </a:rPr>
              <a:t>VCS</a:t>
            </a:r>
          </a:p>
        </p:txBody>
      </p:sp>
    </p:spTree>
    <p:extLst>
      <p:ext uri="{BB962C8B-B14F-4D97-AF65-F5344CB8AC3E}">
        <p14:creationId xmlns:p14="http://schemas.microsoft.com/office/powerpoint/2010/main" val="161402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rgbClr val="E3670D"/>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272638" y="332509"/>
            <a:ext cx="11646724" cy="62230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B1FBB17-260A-4CE0-83A3-AB8503F17855}"/>
              </a:ext>
            </a:extLst>
          </p:cNvPr>
          <p:cNvSpPr/>
          <p:nvPr userDrawn="1"/>
        </p:nvSpPr>
        <p:spPr>
          <a:xfrm>
            <a:off x="3115733" y="626533"/>
            <a:ext cx="5314659" cy="3826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19730E-C535-4F88-8995-FAA02A87D55B}"/>
              </a:ext>
            </a:extLst>
          </p:cNvPr>
          <p:cNvSpPr/>
          <p:nvPr userDrawn="1"/>
        </p:nvSpPr>
        <p:spPr>
          <a:xfrm>
            <a:off x="2334193" y="3027314"/>
            <a:ext cx="7302178" cy="4571374"/>
          </a:xfrm>
          <a:prstGeom prst="rect">
            <a:avLst/>
          </a:prstGeom>
          <a:blipFill dpi="0" rotWithShape="1">
            <a:blip r:embed="rId2">
              <a:alphaModFix amt="1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AA30B8A-F5AE-496B-8698-C62A26D47920}"/>
              </a:ext>
            </a:extLst>
          </p:cNvPr>
          <p:cNvSpPr/>
          <p:nvPr userDrawn="1"/>
        </p:nvSpPr>
        <p:spPr>
          <a:xfrm flipH="1">
            <a:off x="-658230" y="3121490"/>
            <a:ext cx="6752318" cy="4383023"/>
          </a:xfrm>
          <a:prstGeom prst="rect">
            <a:avLst/>
          </a:prstGeom>
          <a:blipFill dpi="0" rotWithShape="1">
            <a:blip r:embed="rId2">
              <a:alphaModFix amt="1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99A416-FB9A-40E5-830D-76A244FA4C5A}"/>
              </a:ext>
            </a:extLst>
          </p:cNvPr>
          <p:cNvSpPr/>
          <p:nvPr userDrawn="1"/>
        </p:nvSpPr>
        <p:spPr>
          <a:xfrm>
            <a:off x="6073893" y="2990841"/>
            <a:ext cx="6752318" cy="4607847"/>
          </a:xfrm>
          <a:prstGeom prst="rect">
            <a:avLst/>
          </a:prstGeom>
          <a:blipFill dpi="0" rotWithShape="1">
            <a:blip r:embed="rId2">
              <a:alphaModFix amt="1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510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rgbClr val="E3670D"/>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a:solidFill>
                  <a:schemeClr val="bg1"/>
                </a:solidFill>
                <a:latin typeface="+mn-lt"/>
              </a:rPr>
              <a:t>VCS</a:t>
            </a:r>
          </a:p>
        </p:txBody>
      </p:sp>
    </p:spTree>
    <p:extLst>
      <p:ext uri="{BB962C8B-B14F-4D97-AF65-F5344CB8AC3E}">
        <p14:creationId xmlns:p14="http://schemas.microsoft.com/office/powerpoint/2010/main" val="2980582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20307E"/>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1570259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83B61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494440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5A9BD5"/>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3244735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E11C47"/>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2657457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FFC000"/>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150817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E3670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1682810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67DB4-94C5-4383-864A-5E4B48CA49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E6228A-6E10-4728-987B-E64BEEB2A9F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EFE6A2-0F15-426A-8B90-FC243D6E327A}"/>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1/17/2019</a:t>
            </a:fld>
            <a:endParaRPr lang="en-US"/>
          </a:p>
        </p:txBody>
      </p:sp>
      <p:sp>
        <p:nvSpPr>
          <p:cNvPr id="5" name="Footer Placeholder 4">
            <a:extLst>
              <a:ext uri="{FF2B5EF4-FFF2-40B4-BE49-F238E27FC236}">
                <a16:creationId xmlns:a16="http://schemas.microsoft.com/office/drawing/2014/main" id="{0DD89900-0029-4522-BB80-CE9BE7A880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9131DA-3BF6-44A9-B3E1-A79EABC1D9C9}"/>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1186407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0E370-9866-44C1-AB96-0DD5739F586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72375-A4A8-4173-B48B-D97AD4A9E0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24D4033-E28F-43A9-B268-8A2D6710F71E}"/>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1/17/2019</a:t>
            </a:fld>
            <a:endParaRPr lang="en-US"/>
          </a:p>
        </p:txBody>
      </p:sp>
      <p:sp>
        <p:nvSpPr>
          <p:cNvPr id="5" name="Footer Placeholder 4">
            <a:extLst>
              <a:ext uri="{FF2B5EF4-FFF2-40B4-BE49-F238E27FC236}">
                <a16:creationId xmlns:a16="http://schemas.microsoft.com/office/drawing/2014/main" id="{D8B43C29-D2B8-4670-A4C7-369BD843D7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35613-4DF1-470D-BFB8-73E1B57363E1}"/>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838940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6032-D129-4D11-8F2F-FDDE21FB98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7952BA7-FD95-463C-8FE1-ED17D982F86C}"/>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B3CA2D-D6A8-45A6-AFCB-A90659FC1D7E}"/>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0C4508-9C85-46FA-A332-0BF11D019A65}"/>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1/17/2019</a:t>
            </a:fld>
            <a:endParaRPr lang="en-US"/>
          </a:p>
        </p:txBody>
      </p:sp>
      <p:sp>
        <p:nvSpPr>
          <p:cNvPr id="6" name="Footer Placeholder 5">
            <a:extLst>
              <a:ext uri="{FF2B5EF4-FFF2-40B4-BE49-F238E27FC236}">
                <a16:creationId xmlns:a16="http://schemas.microsoft.com/office/drawing/2014/main" id="{D11F2813-1F73-4742-85CB-4A697BBB8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E36AEF-B2F5-4839-8841-661DA0A36520}"/>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1813525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83B61D">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90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A52D-5472-4DE2-A0D5-4394807C75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03F99B4-9952-4753-8EBF-A097AA5957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50D565-308E-43F0-BB22-5411519ADF3E}"/>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C25B29-B029-45A3-8EF6-0EF78260780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DFDF40-E501-4792-9060-C850DD9F1BEC}"/>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00976A-B75E-4CF2-AD78-7401316DCC53}"/>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1/17/2019</a:t>
            </a:fld>
            <a:endParaRPr lang="en-US"/>
          </a:p>
        </p:txBody>
      </p:sp>
      <p:sp>
        <p:nvSpPr>
          <p:cNvPr id="8" name="Footer Placeholder 7">
            <a:extLst>
              <a:ext uri="{FF2B5EF4-FFF2-40B4-BE49-F238E27FC236}">
                <a16:creationId xmlns:a16="http://schemas.microsoft.com/office/drawing/2014/main" id="{16413BF1-55D6-444B-8257-F1D551F036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3803AB-EDBF-4624-9D8A-741ECD23589A}"/>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37834723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A544E-16FA-4139-A9A0-16E14DB450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1C3D93B-2A86-46C1-8AB6-6F6599E2675B}"/>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1/17/2019</a:t>
            </a:fld>
            <a:endParaRPr lang="en-US"/>
          </a:p>
        </p:txBody>
      </p:sp>
      <p:sp>
        <p:nvSpPr>
          <p:cNvPr id="4" name="Footer Placeholder 3">
            <a:extLst>
              <a:ext uri="{FF2B5EF4-FFF2-40B4-BE49-F238E27FC236}">
                <a16:creationId xmlns:a16="http://schemas.microsoft.com/office/drawing/2014/main" id="{4B11810A-DA27-42E1-9F4B-539F9388E6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05D0B5-32E3-44A9-A7F0-0F2AAE5110B0}"/>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314453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E799F3-B941-421B-AD1F-3D762BF88F5B}"/>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1/17/2019</a:t>
            </a:fld>
            <a:endParaRPr lang="en-US"/>
          </a:p>
        </p:txBody>
      </p:sp>
      <p:sp>
        <p:nvSpPr>
          <p:cNvPr id="3" name="Footer Placeholder 2">
            <a:extLst>
              <a:ext uri="{FF2B5EF4-FFF2-40B4-BE49-F238E27FC236}">
                <a16:creationId xmlns:a16="http://schemas.microsoft.com/office/drawing/2014/main" id="{5DE67DCE-2AC0-4E63-9F06-19FD19BABB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658611D-2D3F-4955-BBB0-74474CD67180}"/>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304792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1338A-16D6-4BF0-8ECA-97671F086D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0BF860-BA76-4AA9-9924-9FE73317608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5A15BA-1C5B-4831-B62C-0A3CD7B6445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A7ABF0-49FC-42C3-A061-C85996D51B75}"/>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1/17/2019</a:t>
            </a:fld>
            <a:endParaRPr lang="en-US"/>
          </a:p>
        </p:txBody>
      </p:sp>
      <p:sp>
        <p:nvSpPr>
          <p:cNvPr id="6" name="Footer Placeholder 5">
            <a:extLst>
              <a:ext uri="{FF2B5EF4-FFF2-40B4-BE49-F238E27FC236}">
                <a16:creationId xmlns:a16="http://schemas.microsoft.com/office/drawing/2014/main" id="{F8CB96F5-F80B-4E33-A247-03F0275458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2CAA8B-C8C3-4A8A-94E0-611FB5A61DF1}"/>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509413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003D2-1143-4B7F-AEC8-89E44208F2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39F004-C850-4B9F-9884-B086DB45522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D29C2-B76A-4083-9553-492B057267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876A8A-5FC2-4DF0-AE9E-9C3D4699AF79}"/>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1/17/2019</a:t>
            </a:fld>
            <a:endParaRPr lang="en-US"/>
          </a:p>
        </p:txBody>
      </p:sp>
      <p:sp>
        <p:nvSpPr>
          <p:cNvPr id="6" name="Footer Placeholder 5">
            <a:extLst>
              <a:ext uri="{FF2B5EF4-FFF2-40B4-BE49-F238E27FC236}">
                <a16:creationId xmlns:a16="http://schemas.microsoft.com/office/drawing/2014/main" id="{7721F1DA-3729-4742-B9A6-ED2C0D5AC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14E320-CCB7-4633-BF5F-FF42AAE8777D}"/>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1588882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153A4-F011-49E6-A845-6C48BB6F7B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85A01B-1CA0-4E16-8441-4216478A0A1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E84E7-646B-4D69-9A63-90A56C8A405F}"/>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1/17/2019</a:t>
            </a:fld>
            <a:endParaRPr lang="en-US"/>
          </a:p>
        </p:txBody>
      </p:sp>
      <p:sp>
        <p:nvSpPr>
          <p:cNvPr id="5" name="Footer Placeholder 4">
            <a:extLst>
              <a:ext uri="{FF2B5EF4-FFF2-40B4-BE49-F238E27FC236}">
                <a16:creationId xmlns:a16="http://schemas.microsoft.com/office/drawing/2014/main" id="{2B52D139-6C7E-4BAC-9805-39FF0441A2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C3ACF8-DB21-464B-8A51-2BEF3AF73906}"/>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658273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4944A0-DD81-4432-9271-CBB8DDBE0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9FA16D-12E4-4AE0-A473-82C33B994F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C6F169-5958-48BB-B005-AAA26CB89A5C}"/>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1/17/2019</a:t>
            </a:fld>
            <a:endParaRPr lang="en-US"/>
          </a:p>
        </p:txBody>
      </p:sp>
      <p:sp>
        <p:nvSpPr>
          <p:cNvPr id="5" name="Footer Placeholder 4">
            <a:extLst>
              <a:ext uri="{FF2B5EF4-FFF2-40B4-BE49-F238E27FC236}">
                <a16:creationId xmlns:a16="http://schemas.microsoft.com/office/drawing/2014/main" id="{AFC69F7E-0026-4453-8123-C89D3A86B3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8B5881-61DA-430F-8D7A-8A823A25AB4B}"/>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417093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701141" y="156170"/>
            <a:ext cx="10369136" cy="1042540"/>
          </a:xfrm>
          <a:prstGeom prst="rect">
            <a:avLst/>
          </a:prstGeom>
          <a:solidFill>
            <a:srgbClr val="20307E">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063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E3670D">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798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FFC2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66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5A9BD5">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023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E11C47">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29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820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753927"/>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3" r:id="rId3"/>
    <p:sldLayoutId id="2147483675" r:id="rId4"/>
    <p:sldLayoutId id="2147483676" r:id="rId5"/>
    <p:sldLayoutId id="2147483677" r:id="rId6"/>
    <p:sldLayoutId id="2147483678" r:id="rId7"/>
    <p:sldLayoutId id="2147483679" r:id="rId8"/>
    <p:sldLayoutId id="2147483674" r:id="rId9"/>
    <p:sldLayoutId id="2147483680" r:id="rId10"/>
    <p:sldLayoutId id="2147483681" r:id="rId11"/>
    <p:sldLayoutId id="2147483682" r:id="rId12"/>
    <p:sldLayoutId id="2147483683" r:id="rId13"/>
    <p:sldLayoutId id="2147483684" r:id="rId14"/>
    <p:sldLayoutId id="2147483649" r:id="rId15"/>
    <p:sldLayoutId id="2147483667" r:id="rId16"/>
    <p:sldLayoutId id="2147483668" r:id="rId17"/>
    <p:sldLayoutId id="2147483669" r:id="rId18"/>
    <p:sldLayoutId id="2147483670" r:id="rId19"/>
    <p:sldLayoutId id="2147483671" r:id="rId20"/>
    <p:sldLayoutId id="2147483666" r:id="rId21"/>
    <p:sldLayoutId id="2147483660" r:id="rId22"/>
    <p:sldLayoutId id="2147483661" r:id="rId23"/>
    <p:sldLayoutId id="2147483662" r:id="rId24"/>
    <p:sldLayoutId id="2147483663" r:id="rId25"/>
    <p:sldLayoutId id="2147483664" r:id="rId26"/>
    <p:sldLayoutId id="2147483650" r:id="rId27"/>
    <p:sldLayoutId id="2147483651" r:id="rId28"/>
    <p:sldLayoutId id="2147483652" r:id="rId29"/>
    <p:sldLayoutId id="2147483653" r:id="rId30"/>
    <p:sldLayoutId id="2147483654" r:id="rId31"/>
    <p:sldLayoutId id="2147483655" r:id="rId32"/>
    <p:sldLayoutId id="2147483656" r:id="rId33"/>
    <p:sldLayoutId id="2147483657" r:id="rId34"/>
    <p:sldLayoutId id="2147483658" r:id="rId35"/>
    <p:sldLayoutId id="2147483659"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3bKuoH8CkFc" TargetMode="External"/><Relationship Id="rId2" Type="http://schemas.openxmlformats.org/officeDocument/2006/relationships/slideLayout" Target="../slideLayouts/slideLayout8.xml"/><Relationship Id="rId1" Type="http://schemas.openxmlformats.org/officeDocument/2006/relationships/video" Target="https://www.youtube.com/embed/3bKuoH8CkFc" TargetMode="Externa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7.xml"/><Relationship Id="rId5" Type="http://schemas.openxmlformats.org/officeDocument/2006/relationships/image" Target="../media/image18.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0.xml"/><Relationship Id="rId1" Type="http://schemas.openxmlformats.org/officeDocument/2006/relationships/video" Target="https://www.youtube.com/embed/k1oXx4delIY"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play.kahoot.it/#/?quizId=1f618022-3eca-483e-a87d-d13c5636796e"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hyperlink" Target="https://youtu.be/FnpYANGcRhs"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selmatters.weebly.com/sel-lesson-plans-2.html" TargetMode="External"/><Relationship Id="rId2" Type="http://schemas.openxmlformats.org/officeDocument/2006/relationships/image" Target="../media/image1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7ED51B-BE39-4957-897A-7CA5190D3EE0}"/>
              </a:ext>
            </a:extLst>
          </p:cNvPr>
          <p:cNvSpPr/>
          <p:nvPr/>
        </p:nvSpPr>
        <p:spPr>
          <a:xfrm>
            <a:off x="512616" y="1120676"/>
            <a:ext cx="10861965" cy="2308324"/>
          </a:xfrm>
          <a:prstGeom prst="rect">
            <a:avLst/>
          </a:prstGeom>
        </p:spPr>
        <p:txBody>
          <a:bodyPr wrap="square">
            <a:spAutoFit/>
          </a:bodyPr>
          <a:lstStyle/>
          <a:p>
            <a:pPr lvl="0" algn="ctr">
              <a:defRPr/>
            </a:pPr>
            <a:r>
              <a:rPr lang="en-US" sz="4800" kern="0" cap="all" spc="200">
                <a:solidFill>
                  <a:schemeClr val="accent2"/>
                </a:solidFill>
                <a:latin typeface="Times New Roman" panose="02020603050405020304" pitchFamily="18" charset="0"/>
                <a:cs typeface="Times New Roman" panose="02020603050405020304" pitchFamily="18" charset="0"/>
              </a:rPr>
              <a:t>Social Emotional Learning </a:t>
            </a:r>
          </a:p>
          <a:p>
            <a:pPr lvl="0" algn="ctr">
              <a:defRPr/>
            </a:pPr>
            <a:endParaRPr lang="en-US" sz="4800" kern="0" cap="all" spc="200">
              <a:solidFill>
                <a:schemeClr val="accent2"/>
              </a:solidFill>
              <a:latin typeface="Times New Roman" panose="02020603050405020304" pitchFamily="18" charset="0"/>
              <a:cs typeface="Times New Roman" panose="02020603050405020304" pitchFamily="18" charset="0"/>
            </a:endParaRPr>
          </a:p>
          <a:p>
            <a:pPr lvl="0" algn="ctr">
              <a:defRPr/>
            </a:pPr>
            <a:r>
              <a:rPr lang="en-US" sz="4800" kern="0" cap="all" spc="200">
                <a:solidFill>
                  <a:schemeClr val="accent2"/>
                </a:solidFill>
                <a:latin typeface="Times New Roman" panose="02020603050405020304" pitchFamily="18" charset="0"/>
                <a:cs typeface="Times New Roman" panose="02020603050405020304" pitchFamily="18" charset="0"/>
              </a:rPr>
              <a:t>*Lessons for 1/14 – 1/18</a:t>
            </a:r>
            <a:endParaRPr lang="en-US" sz="4800" kern="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2214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FD9353-000F-4DB6-B1EE-C3438861D8A1}"/>
              </a:ext>
            </a:extLst>
          </p:cNvPr>
          <p:cNvSpPr>
            <a:spLocks noGrp="1"/>
          </p:cNvSpPr>
          <p:nvPr>
            <p:ph type="ctrTitle" idx="4294967295"/>
          </p:nvPr>
        </p:nvSpPr>
        <p:spPr>
          <a:xfrm>
            <a:off x="2555631" y="1580484"/>
            <a:ext cx="7080738" cy="3974124"/>
          </a:xfrm>
        </p:spPr>
        <p:txBody>
          <a:bodyPr vert="horz" lIns="91440" tIns="45720" rIns="91440" bIns="45720" rtlCol="0" anchor="ctr">
            <a:normAutofit/>
          </a:bodyPr>
          <a:lstStyle/>
          <a:p>
            <a:pPr algn="ctr"/>
            <a:r>
              <a:rPr lang="en-US" sz="7200">
                <a:solidFill>
                  <a:schemeClr val="bg1"/>
                </a:solidFill>
                <a:latin typeface="Bookman Old Style" panose="02050604050505020204" pitchFamily="18" charset="0"/>
              </a:rPr>
              <a:t>Thursday</a:t>
            </a:r>
          </a:p>
        </p:txBody>
      </p:sp>
    </p:spTree>
    <p:extLst>
      <p:ext uri="{BB962C8B-B14F-4D97-AF65-F5344CB8AC3E}">
        <p14:creationId xmlns:p14="http://schemas.microsoft.com/office/powerpoint/2010/main" val="411931151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BC7662-1B7D-457E-B2F1-F6598C91F0E4}"/>
              </a:ext>
            </a:extLst>
          </p:cNvPr>
          <p:cNvSpPr/>
          <p:nvPr/>
        </p:nvSpPr>
        <p:spPr>
          <a:xfrm>
            <a:off x="3935096" y="6310807"/>
            <a:ext cx="4949881" cy="646331"/>
          </a:xfrm>
          <a:prstGeom prst="rect">
            <a:avLst/>
          </a:prstGeom>
        </p:spPr>
        <p:txBody>
          <a:bodyPr wrap="none">
            <a:spAutoFit/>
          </a:bodyPr>
          <a:lstStyle/>
          <a:p>
            <a:r>
              <a:rPr lang="en-US">
                <a:hlinkClick r:id="rId3"/>
              </a:rPr>
              <a:t>https://www.youtube.com/watch?v=3bKuoH8CkFc</a:t>
            </a:r>
            <a:endParaRPr lang="en-US"/>
          </a:p>
          <a:p>
            <a:endParaRPr lang="en-US"/>
          </a:p>
        </p:txBody>
      </p:sp>
      <p:pic>
        <p:nvPicPr>
          <p:cNvPr id="5" name="Online Media 4">
            <a:hlinkClick r:id="" action="ppaction://media"/>
            <a:extLst>
              <a:ext uri="{FF2B5EF4-FFF2-40B4-BE49-F238E27FC236}">
                <a16:creationId xmlns:a16="http://schemas.microsoft.com/office/drawing/2014/main" id="{A7D15372-A273-41CF-BCFA-3F0D1655332A}"/>
              </a:ext>
            </a:extLst>
          </p:cNvPr>
          <p:cNvPicPr>
            <a:picLocks noRot="1" noChangeAspect="1"/>
          </p:cNvPicPr>
          <p:nvPr>
            <a:videoFile r:link="rId1"/>
          </p:nvPr>
        </p:nvPicPr>
        <p:blipFill>
          <a:blip r:embed="rId4"/>
          <a:stretch>
            <a:fillRect/>
          </a:stretch>
        </p:blipFill>
        <p:spPr>
          <a:xfrm>
            <a:off x="1976986" y="1200263"/>
            <a:ext cx="9085411" cy="5110544"/>
          </a:xfrm>
          <a:prstGeom prst="rect">
            <a:avLst/>
          </a:prstGeom>
        </p:spPr>
      </p:pic>
    </p:spTree>
    <p:extLst>
      <p:ext uri="{BB962C8B-B14F-4D97-AF65-F5344CB8AC3E}">
        <p14:creationId xmlns:p14="http://schemas.microsoft.com/office/powerpoint/2010/main" val="1729066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759F10B-10B3-4848-A671-FA676659A6D4}"/>
              </a:ext>
            </a:extLst>
          </p:cNvPr>
          <p:cNvSpPr>
            <a:spLocks noGrp="1"/>
          </p:cNvSpPr>
          <p:nvPr>
            <p:ph type="title"/>
          </p:nvPr>
        </p:nvSpPr>
        <p:spPr>
          <a:xfrm>
            <a:off x="4520528" y="482559"/>
            <a:ext cx="7221218" cy="1454051"/>
          </a:xfrm>
        </p:spPr>
        <p:txBody>
          <a:bodyPr>
            <a:noAutofit/>
          </a:bodyPr>
          <a:lstStyle/>
          <a:p>
            <a:pPr algn="ctr"/>
            <a:r>
              <a:rPr lang="en-US" sz="6600">
                <a:solidFill>
                  <a:srgbClr val="000000"/>
                </a:solidFill>
                <a:latin typeface="Bookman Old Style" panose="02050604050505020204" pitchFamily="18" charset="0"/>
              </a:rPr>
              <a:t>Activity</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Brain in head">
            <a:extLst>
              <a:ext uri="{FF2B5EF4-FFF2-40B4-BE49-F238E27FC236}">
                <a16:creationId xmlns:a16="http://schemas.microsoft.com/office/drawing/2014/main" id="{6CE78260-67F9-4E81-93F0-D710B9B63F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pic>
        <p:nvPicPr>
          <p:cNvPr id="9" name="Picture 8" descr="A close up of a sign&#10;&#10;Description generated with high confidence">
            <a:extLst>
              <a:ext uri="{FF2B5EF4-FFF2-40B4-BE49-F238E27FC236}">
                <a16:creationId xmlns:a16="http://schemas.microsoft.com/office/drawing/2014/main" id="{558527F8-0CB7-4181-8BE0-ECDA50B8E1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50884"/>
            <a:ext cx="4614421" cy="4614421"/>
          </a:xfrm>
          <a:prstGeom prst="rect">
            <a:avLst/>
          </a:prstGeom>
        </p:spPr>
      </p:pic>
      <p:sp>
        <p:nvSpPr>
          <p:cNvPr id="11" name="Rectangle 10">
            <a:extLst>
              <a:ext uri="{FF2B5EF4-FFF2-40B4-BE49-F238E27FC236}">
                <a16:creationId xmlns:a16="http://schemas.microsoft.com/office/drawing/2014/main" id="{F8D3D13D-7505-4B82-98F9-6BED8DAA08E6}"/>
              </a:ext>
            </a:extLst>
          </p:cNvPr>
          <p:cNvSpPr/>
          <p:nvPr/>
        </p:nvSpPr>
        <p:spPr>
          <a:xfrm>
            <a:off x="5727529" y="2415443"/>
            <a:ext cx="6096000" cy="2554545"/>
          </a:xfrm>
          <a:prstGeom prst="rect">
            <a:avLst/>
          </a:prstGeom>
        </p:spPr>
        <p:txBody>
          <a:bodyPr>
            <a:spAutoFit/>
          </a:bodyPr>
          <a:lstStyle/>
          <a:p>
            <a:r>
              <a:rPr lang="en-US"/>
              <a:t> </a:t>
            </a:r>
            <a:r>
              <a:rPr lang="en-US" sz="4000">
                <a:latin typeface="Century Schoolbook" panose="02040604050505020304" pitchFamily="18" charset="0"/>
              </a:rPr>
              <a:t>Sort each scenario based on what zone you think would be appropriate to be in given the scenario</a:t>
            </a:r>
          </a:p>
        </p:txBody>
      </p:sp>
      <p:cxnSp>
        <p:nvCxnSpPr>
          <p:cNvPr id="15" name="Straight Arrow Connector 14">
            <a:extLst>
              <a:ext uri="{FF2B5EF4-FFF2-40B4-BE49-F238E27FC236}">
                <a16:creationId xmlns:a16="http://schemas.microsoft.com/office/drawing/2014/main" id="{73EB08A1-C1D0-471E-B4FF-D826B36ABBB2}"/>
              </a:ext>
            </a:extLst>
          </p:cNvPr>
          <p:cNvCxnSpPr/>
          <p:nvPr/>
        </p:nvCxnSpPr>
        <p:spPr>
          <a:xfrm>
            <a:off x="6096000" y="1527489"/>
            <a:ext cx="438727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618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9F69D-3CD0-477C-B82C-2B111F0FBC11}"/>
              </a:ext>
            </a:extLst>
          </p:cNvPr>
          <p:cNvPicPr>
            <a:picLocks noChangeAspect="1"/>
          </p:cNvPicPr>
          <p:nvPr/>
        </p:nvPicPr>
        <p:blipFill>
          <a:blip r:embed="rId2"/>
          <a:stretch>
            <a:fillRect/>
          </a:stretch>
        </p:blipFill>
        <p:spPr>
          <a:xfrm>
            <a:off x="1385825" y="1555680"/>
            <a:ext cx="3533775" cy="5010150"/>
          </a:xfrm>
          <a:prstGeom prst="rect">
            <a:avLst/>
          </a:prstGeom>
        </p:spPr>
      </p:pic>
      <p:pic>
        <p:nvPicPr>
          <p:cNvPr id="3" name="Picture 2">
            <a:extLst>
              <a:ext uri="{FF2B5EF4-FFF2-40B4-BE49-F238E27FC236}">
                <a16:creationId xmlns:a16="http://schemas.microsoft.com/office/drawing/2014/main" id="{DA780C75-CEA6-4941-8A48-C4294AA92D84}"/>
              </a:ext>
            </a:extLst>
          </p:cNvPr>
          <p:cNvPicPr>
            <a:picLocks noChangeAspect="1"/>
          </p:cNvPicPr>
          <p:nvPr/>
        </p:nvPicPr>
        <p:blipFill>
          <a:blip r:embed="rId3"/>
          <a:stretch>
            <a:fillRect/>
          </a:stretch>
        </p:blipFill>
        <p:spPr>
          <a:xfrm>
            <a:off x="7405481" y="1421297"/>
            <a:ext cx="3543300" cy="5144534"/>
          </a:xfrm>
          <a:prstGeom prst="rect">
            <a:avLst/>
          </a:prstGeom>
        </p:spPr>
      </p:pic>
    </p:spTree>
    <p:extLst>
      <p:ext uri="{BB962C8B-B14F-4D97-AF65-F5344CB8AC3E}">
        <p14:creationId xmlns:p14="http://schemas.microsoft.com/office/powerpoint/2010/main" val="3971703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9F69D-3CD0-477C-B82C-2B111F0FBC11}"/>
              </a:ext>
            </a:extLst>
          </p:cNvPr>
          <p:cNvPicPr>
            <a:picLocks noChangeAspect="1"/>
          </p:cNvPicPr>
          <p:nvPr/>
        </p:nvPicPr>
        <p:blipFill>
          <a:blip r:embed="rId2"/>
          <a:stretch>
            <a:fillRect/>
          </a:stretch>
        </p:blipFill>
        <p:spPr>
          <a:xfrm>
            <a:off x="1385825" y="1555680"/>
            <a:ext cx="3533775" cy="5010150"/>
          </a:xfrm>
          <a:prstGeom prst="rect">
            <a:avLst/>
          </a:prstGeom>
        </p:spPr>
      </p:pic>
      <p:pic>
        <p:nvPicPr>
          <p:cNvPr id="3" name="Picture 2">
            <a:extLst>
              <a:ext uri="{FF2B5EF4-FFF2-40B4-BE49-F238E27FC236}">
                <a16:creationId xmlns:a16="http://schemas.microsoft.com/office/drawing/2014/main" id="{DA780C75-CEA6-4941-8A48-C4294AA92D84}"/>
              </a:ext>
            </a:extLst>
          </p:cNvPr>
          <p:cNvPicPr>
            <a:picLocks noChangeAspect="1"/>
          </p:cNvPicPr>
          <p:nvPr/>
        </p:nvPicPr>
        <p:blipFill>
          <a:blip r:embed="rId3"/>
          <a:stretch>
            <a:fillRect/>
          </a:stretch>
        </p:blipFill>
        <p:spPr>
          <a:xfrm>
            <a:off x="7405481" y="1421297"/>
            <a:ext cx="3543300" cy="5144534"/>
          </a:xfrm>
          <a:prstGeom prst="rect">
            <a:avLst/>
          </a:prstGeom>
        </p:spPr>
      </p:pic>
      <p:sp>
        <p:nvSpPr>
          <p:cNvPr id="6" name="Star: 6 Points 5">
            <a:extLst>
              <a:ext uri="{FF2B5EF4-FFF2-40B4-BE49-F238E27FC236}">
                <a16:creationId xmlns:a16="http://schemas.microsoft.com/office/drawing/2014/main" id="{AE5F8820-5F6A-45FC-8D52-A04BA20B9108}"/>
              </a:ext>
            </a:extLst>
          </p:cNvPr>
          <p:cNvSpPr/>
          <p:nvPr/>
        </p:nvSpPr>
        <p:spPr>
          <a:xfrm>
            <a:off x="1999674" y="2248150"/>
            <a:ext cx="572654" cy="526472"/>
          </a:xfrm>
          <a:prstGeom prst="star6">
            <a:avLst>
              <a:gd name="adj" fmla="val 21850"/>
              <a:gd name="hf" fmla="val 11547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Star: 6 Points 6">
            <a:extLst>
              <a:ext uri="{FF2B5EF4-FFF2-40B4-BE49-F238E27FC236}">
                <a16:creationId xmlns:a16="http://schemas.microsoft.com/office/drawing/2014/main" id="{60CB20A2-2A80-4820-BE4B-C89DA104FA66}"/>
              </a:ext>
            </a:extLst>
          </p:cNvPr>
          <p:cNvSpPr/>
          <p:nvPr/>
        </p:nvSpPr>
        <p:spPr>
          <a:xfrm>
            <a:off x="2096655" y="4686034"/>
            <a:ext cx="572654" cy="526472"/>
          </a:xfrm>
          <a:prstGeom prst="star6">
            <a:avLst>
              <a:gd name="adj" fmla="val 21850"/>
              <a:gd name="hf" fmla="val 11547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Star: 6 Points 7">
            <a:extLst>
              <a:ext uri="{FF2B5EF4-FFF2-40B4-BE49-F238E27FC236}">
                <a16:creationId xmlns:a16="http://schemas.microsoft.com/office/drawing/2014/main" id="{F43F311F-9B91-4D59-A75D-97FAF35FFD92}"/>
              </a:ext>
            </a:extLst>
          </p:cNvPr>
          <p:cNvSpPr/>
          <p:nvPr/>
        </p:nvSpPr>
        <p:spPr>
          <a:xfrm>
            <a:off x="1971965" y="3467092"/>
            <a:ext cx="572654" cy="526472"/>
          </a:xfrm>
          <a:prstGeom prst="star6">
            <a:avLst>
              <a:gd name="adj" fmla="val 21850"/>
              <a:gd name="hf" fmla="val 11547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Star: 6 Points 8">
            <a:extLst>
              <a:ext uri="{FF2B5EF4-FFF2-40B4-BE49-F238E27FC236}">
                <a16:creationId xmlns:a16="http://schemas.microsoft.com/office/drawing/2014/main" id="{0C36828F-D07B-458D-A332-D17F4F62ABD3}"/>
              </a:ext>
            </a:extLst>
          </p:cNvPr>
          <p:cNvSpPr/>
          <p:nvPr/>
        </p:nvSpPr>
        <p:spPr>
          <a:xfrm>
            <a:off x="1685638" y="5625932"/>
            <a:ext cx="572654" cy="526472"/>
          </a:xfrm>
          <a:prstGeom prst="star6">
            <a:avLst>
              <a:gd name="adj" fmla="val 21850"/>
              <a:gd name="hf" fmla="val 11547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 name="Star: 6 Points 9">
            <a:extLst>
              <a:ext uri="{FF2B5EF4-FFF2-40B4-BE49-F238E27FC236}">
                <a16:creationId xmlns:a16="http://schemas.microsoft.com/office/drawing/2014/main" id="{7192D39E-3D03-4C87-B30E-97E34FBE8A69}"/>
              </a:ext>
            </a:extLst>
          </p:cNvPr>
          <p:cNvSpPr/>
          <p:nvPr/>
        </p:nvSpPr>
        <p:spPr>
          <a:xfrm>
            <a:off x="7615382" y="1984914"/>
            <a:ext cx="572654" cy="526472"/>
          </a:xfrm>
          <a:prstGeom prst="star6">
            <a:avLst>
              <a:gd name="adj" fmla="val 21850"/>
              <a:gd name="hf" fmla="val 11547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Star: 6 Points 10">
            <a:extLst>
              <a:ext uri="{FF2B5EF4-FFF2-40B4-BE49-F238E27FC236}">
                <a16:creationId xmlns:a16="http://schemas.microsoft.com/office/drawing/2014/main" id="{85FD1896-E82D-49DC-ADA3-2098B69A8324}"/>
              </a:ext>
            </a:extLst>
          </p:cNvPr>
          <p:cNvSpPr/>
          <p:nvPr/>
        </p:nvSpPr>
        <p:spPr>
          <a:xfrm>
            <a:off x="8816109" y="3478420"/>
            <a:ext cx="572654" cy="526472"/>
          </a:xfrm>
          <a:prstGeom prst="star6">
            <a:avLst>
              <a:gd name="adj" fmla="val 21850"/>
              <a:gd name="hf" fmla="val 11547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 name="Star: 6 Points 11">
            <a:extLst>
              <a:ext uri="{FF2B5EF4-FFF2-40B4-BE49-F238E27FC236}">
                <a16:creationId xmlns:a16="http://schemas.microsoft.com/office/drawing/2014/main" id="{9D905934-EA2B-4296-9F65-C653B16BBCEE}"/>
              </a:ext>
            </a:extLst>
          </p:cNvPr>
          <p:cNvSpPr/>
          <p:nvPr/>
        </p:nvSpPr>
        <p:spPr>
          <a:xfrm>
            <a:off x="8188036" y="4773780"/>
            <a:ext cx="572654" cy="526472"/>
          </a:xfrm>
          <a:prstGeom prst="star6">
            <a:avLst>
              <a:gd name="adj" fmla="val 21850"/>
              <a:gd name="hf" fmla="val 11547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 name="Star: 6 Points 12">
            <a:extLst>
              <a:ext uri="{FF2B5EF4-FFF2-40B4-BE49-F238E27FC236}">
                <a16:creationId xmlns:a16="http://schemas.microsoft.com/office/drawing/2014/main" id="{E9ABD89D-1F20-4349-BFCD-F1E0B0F4C4DE}"/>
              </a:ext>
            </a:extLst>
          </p:cNvPr>
          <p:cNvSpPr/>
          <p:nvPr/>
        </p:nvSpPr>
        <p:spPr>
          <a:xfrm>
            <a:off x="8760690" y="5889168"/>
            <a:ext cx="572654" cy="526472"/>
          </a:xfrm>
          <a:prstGeom prst="star6">
            <a:avLst>
              <a:gd name="adj" fmla="val 21850"/>
              <a:gd name="hf" fmla="val 11547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563926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FD9353-000F-4DB6-B1EE-C3438861D8A1}"/>
              </a:ext>
            </a:extLst>
          </p:cNvPr>
          <p:cNvSpPr>
            <a:spLocks noGrp="1"/>
          </p:cNvSpPr>
          <p:nvPr>
            <p:ph type="ctrTitle" idx="4294967295"/>
          </p:nvPr>
        </p:nvSpPr>
        <p:spPr>
          <a:xfrm>
            <a:off x="2555631" y="1441938"/>
            <a:ext cx="7080738" cy="3974124"/>
          </a:xfrm>
        </p:spPr>
        <p:txBody>
          <a:bodyPr vert="horz" lIns="91440" tIns="45720" rIns="91440" bIns="45720" rtlCol="0" anchor="ctr">
            <a:normAutofit/>
          </a:bodyPr>
          <a:lstStyle/>
          <a:p>
            <a:pPr algn="ctr"/>
            <a:r>
              <a:rPr lang="en-US" sz="7200">
                <a:solidFill>
                  <a:schemeClr val="bg1"/>
                </a:solidFill>
                <a:latin typeface="Bookman Old Style" panose="02050604050505020204" pitchFamily="18" charset="0"/>
              </a:rPr>
              <a:t>Friday</a:t>
            </a:r>
          </a:p>
        </p:txBody>
      </p:sp>
    </p:spTree>
    <p:extLst>
      <p:ext uri="{BB962C8B-B14F-4D97-AF65-F5344CB8AC3E}">
        <p14:creationId xmlns:p14="http://schemas.microsoft.com/office/powerpoint/2010/main" val="51703660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E441B4-4BBF-4A7C-951D-9D10BCE41FE2}"/>
              </a:ext>
            </a:extLst>
          </p:cNvPr>
          <p:cNvSpPr/>
          <p:nvPr/>
        </p:nvSpPr>
        <p:spPr>
          <a:xfrm>
            <a:off x="1363000" y="1075868"/>
            <a:ext cx="9929089" cy="3416320"/>
          </a:xfrm>
          <a:prstGeom prst="rect">
            <a:avLst/>
          </a:prstGeom>
        </p:spPr>
        <p:txBody>
          <a:bodyPr wrap="square">
            <a:spAutoFit/>
          </a:bodyPr>
          <a:lstStyle/>
          <a:p>
            <a:r>
              <a:rPr lang="en-US">
                <a:latin typeface="Century Schoolbook" panose="02040604050505020304" pitchFamily="18" charset="0"/>
              </a:rPr>
              <a:t>We feel emotions all the time—everyday. As we get older, we have to get better at sending those messages in smaller packages. There are two ways to send a message—in </a:t>
            </a:r>
            <a:r>
              <a:rPr lang="en-US" b="1">
                <a:latin typeface="Century Schoolbook" panose="02040604050505020304" pitchFamily="18" charset="0"/>
              </a:rPr>
              <a:t>a BIG PACKAGE </a:t>
            </a:r>
            <a:r>
              <a:rPr lang="en-US">
                <a:latin typeface="Century Schoolbook" panose="02040604050505020304" pitchFamily="18" charset="0"/>
              </a:rPr>
              <a:t>or in a </a:t>
            </a:r>
            <a:endParaRPr lang="en-US" b="1">
              <a:latin typeface="Century Schoolbook" panose="02040604050505020304" pitchFamily="18" charset="0"/>
            </a:endParaRPr>
          </a:p>
          <a:p>
            <a:endParaRPr lang="en-US" b="1">
              <a:latin typeface="Century Schoolbook" panose="02040604050505020304" pitchFamily="18" charset="0"/>
            </a:endParaRPr>
          </a:p>
          <a:p>
            <a:r>
              <a:rPr lang="en-US">
                <a:latin typeface="Century Schoolbook" panose="02040604050505020304" pitchFamily="18" charset="0"/>
              </a:rPr>
              <a:t>A </a:t>
            </a:r>
            <a:r>
              <a:rPr lang="en-US" b="1">
                <a:latin typeface="Century Schoolbook" panose="02040604050505020304" pitchFamily="18" charset="0"/>
              </a:rPr>
              <a:t>BIG PACKAGE </a:t>
            </a:r>
            <a:r>
              <a:rPr lang="en-US">
                <a:latin typeface="Century Schoolbook" panose="02040604050505020304" pitchFamily="18" charset="0"/>
              </a:rPr>
              <a:t>is when we stomp around, throw a fit, and make a big scene. A </a:t>
            </a:r>
            <a:r>
              <a:rPr lang="en-US" b="1">
                <a:latin typeface="Century Schoolbook" panose="02040604050505020304" pitchFamily="18" charset="0"/>
              </a:rPr>
              <a:t>small package </a:t>
            </a:r>
            <a:r>
              <a:rPr lang="en-US">
                <a:latin typeface="Century Schoolbook" panose="02040604050505020304" pitchFamily="18" charset="0"/>
              </a:rPr>
              <a:t>is when we communicate our feelings but in a calmer way, like walking away and taking a break instead of throwing a fit. </a:t>
            </a:r>
          </a:p>
          <a:p>
            <a:endParaRPr lang="en-US">
              <a:latin typeface="Century Schoolbook" panose="02040604050505020304" pitchFamily="18" charset="0"/>
            </a:endParaRPr>
          </a:p>
          <a:p>
            <a:r>
              <a:rPr lang="en-US">
                <a:latin typeface="Century Schoolbook" panose="02040604050505020304" pitchFamily="18" charset="0"/>
              </a:rPr>
              <a:t>Our feelings are contagious. They are like germs and can spread to others. Other people can catch how we are feeling. So we have to be careful how we package our emotions so others don’t feel bad. </a:t>
            </a:r>
          </a:p>
          <a:p>
            <a:endParaRPr lang="en-US">
              <a:latin typeface="Century Schoolbook" panose="02040604050505020304" pitchFamily="18" charset="0"/>
            </a:endParaRPr>
          </a:p>
        </p:txBody>
      </p:sp>
      <p:sp>
        <p:nvSpPr>
          <p:cNvPr id="4" name="TextBox 3">
            <a:extLst>
              <a:ext uri="{FF2B5EF4-FFF2-40B4-BE49-F238E27FC236}">
                <a16:creationId xmlns:a16="http://schemas.microsoft.com/office/drawing/2014/main" id="{79C8A7F4-DDE3-48BB-8582-1DF93C784F1F}"/>
              </a:ext>
            </a:extLst>
          </p:cNvPr>
          <p:cNvSpPr txBox="1"/>
          <p:nvPr/>
        </p:nvSpPr>
        <p:spPr>
          <a:xfrm>
            <a:off x="1764146" y="277090"/>
            <a:ext cx="9174306" cy="584775"/>
          </a:xfrm>
          <a:prstGeom prst="rect">
            <a:avLst/>
          </a:prstGeom>
          <a:noFill/>
        </p:spPr>
        <p:txBody>
          <a:bodyPr wrap="none" rtlCol="0">
            <a:spAutoFit/>
          </a:bodyPr>
          <a:lstStyle/>
          <a:p>
            <a:r>
              <a:rPr lang="en-US" sz="3200" b="1">
                <a:latin typeface="Century Schoolbook" panose="02040604050505020304" pitchFamily="18" charset="0"/>
              </a:rPr>
              <a:t>How do we send our emotional messages? </a:t>
            </a:r>
          </a:p>
        </p:txBody>
      </p:sp>
      <p:sp>
        <p:nvSpPr>
          <p:cNvPr id="7" name="Rectangle 6">
            <a:extLst>
              <a:ext uri="{FF2B5EF4-FFF2-40B4-BE49-F238E27FC236}">
                <a16:creationId xmlns:a16="http://schemas.microsoft.com/office/drawing/2014/main" id="{BB00FF84-1E57-424C-A025-3551733D3F8D}"/>
              </a:ext>
            </a:extLst>
          </p:cNvPr>
          <p:cNvSpPr/>
          <p:nvPr/>
        </p:nvSpPr>
        <p:spPr>
          <a:xfrm>
            <a:off x="484908" y="4430756"/>
            <a:ext cx="11046691" cy="196734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3E2C94F-D55B-4A2D-BB03-AD966E4102C1}"/>
              </a:ext>
            </a:extLst>
          </p:cNvPr>
          <p:cNvSpPr txBox="1"/>
          <p:nvPr/>
        </p:nvSpPr>
        <p:spPr>
          <a:xfrm>
            <a:off x="3001818" y="4906596"/>
            <a:ext cx="9578109" cy="1015663"/>
          </a:xfrm>
          <a:prstGeom prst="rect">
            <a:avLst/>
          </a:prstGeom>
          <a:noFill/>
        </p:spPr>
        <p:txBody>
          <a:bodyPr wrap="square" rtlCol="0">
            <a:spAutoFit/>
          </a:bodyPr>
          <a:lstStyle/>
          <a:p>
            <a:r>
              <a:rPr lang="en-US" sz="2000">
                <a:latin typeface="Century Schoolbook" panose="02040604050505020304" pitchFamily="18" charset="0"/>
              </a:rPr>
              <a:t>Share a time you sent your emotional message in a BIG PACKAGE.</a:t>
            </a:r>
          </a:p>
          <a:p>
            <a:pPr marL="800100" lvl="1" indent="-342900">
              <a:buFont typeface="Courier New" panose="02070309020205020404" pitchFamily="49" charset="0"/>
              <a:buChar char="o"/>
            </a:pPr>
            <a:r>
              <a:rPr lang="en-US" sz="2000">
                <a:latin typeface="Century Schoolbook" panose="02040604050505020304" pitchFamily="18" charset="0"/>
              </a:rPr>
              <a:t>	Who did it effect?</a:t>
            </a:r>
          </a:p>
          <a:p>
            <a:pPr marL="800100" lvl="1" indent="-342900">
              <a:buFont typeface="Courier New" panose="02070309020205020404" pitchFamily="49" charset="0"/>
              <a:buChar char="o"/>
            </a:pPr>
            <a:r>
              <a:rPr lang="en-US" sz="2000">
                <a:latin typeface="Century Schoolbook" panose="02040604050505020304" pitchFamily="18" charset="0"/>
              </a:rPr>
              <a:t>	How could you have sent it in a small package </a:t>
            </a:r>
          </a:p>
        </p:txBody>
      </p:sp>
      <p:pic>
        <p:nvPicPr>
          <p:cNvPr id="2" name="Content Placeholder 4">
            <a:extLst>
              <a:ext uri="{FF2B5EF4-FFF2-40B4-BE49-F238E27FC236}">
                <a16:creationId xmlns:a16="http://schemas.microsoft.com/office/drawing/2014/main" id="{BE4C4492-DF9D-4051-AA74-CAEA7359F50E}"/>
              </a:ext>
            </a:extLst>
          </p:cNvPr>
          <p:cNvPicPr>
            <a:picLocks noChangeAspect="1"/>
          </p:cNvPicPr>
          <p:nvPr/>
        </p:nvPicPr>
        <p:blipFill>
          <a:blip r:embed="rId2"/>
          <a:stretch>
            <a:fillRect/>
          </a:stretch>
        </p:blipFill>
        <p:spPr>
          <a:xfrm>
            <a:off x="660401" y="4749461"/>
            <a:ext cx="1965001" cy="1475847"/>
          </a:xfrm>
          <a:prstGeom prst="rect">
            <a:avLst/>
          </a:prstGeom>
        </p:spPr>
      </p:pic>
    </p:spTree>
    <p:extLst>
      <p:ext uri="{BB962C8B-B14F-4D97-AF65-F5344CB8AC3E}">
        <p14:creationId xmlns:p14="http://schemas.microsoft.com/office/powerpoint/2010/main" val="1588528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FB5D-E2F4-480A-8312-EDA3B2E470D0}"/>
              </a:ext>
            </a:extLst>
          </p:cNvPr>
          <p:cNvSpPr txBox="1">
            <a:spLocks/>
          </p:cNvSpPr>
          <p:nvPr/>
        </p:nvSpPr>
        <p:spPr>
          <a:xfrm>
            <a:off x="2637586" y="190979"/>
            <a:ext cx="7112055"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6600">
              <a:solidFill>
                <a:srgbClr val="000000"/>
              </a:solidFill>
              <a:latin typeface="Bookman Old Style" panose="02050604050505020204" pitchFamily="18" charset="0"/>
            </a:endParaRPr>
          </a:p>
        </p:txBody>
      </p:sp>
      <p:sp>
        <p:nvSpPr>
          <p:cNvPr id="5" name="Rectangle 4">
            <a:extLst>
              <a:ext uri="{FF2B5EF4-FFF2-40B4-BE49-F238E27FC236}">
                <a16:creationId xmlns:a16="http://schemas.microsoft.com/office/drawing/2014/main" id="{1114494C-0B98-4068-B35D-40806868CE0E}"/>
              </a:ext>
            </a:extLst>
          </p:cNvPr>
          <p:cNvSpPr/>
          <p:nvPr/>
        </p:nvSpPr>
        <p:spPr>
          <a:xfrm>
            <a:off x="7189957" y="1618095"/>
            <a:ext cx="4664364" cy="3362202"/>
          </a:xfrm>
          <a:prstGeom prst="rect">
            <a:avLst/>
          </a:prstGeom>
        </p:spPr>
        <p:txBody>
          <a:bodyPr wrap="square">
            <a:spAutoFit/>
          </a:bodyPr>
          <a:lstStyle/>
          <a:p>
            <a:pPr marL="342900" indent="-342900">
              <a:lnSpc>
                <a:spcPct val="150000"/>
              </a:lnSpc>
              <a:buAutoNum type="arabicPeriod"/>
            </a:pPr>
            <a:r>
              <a:rPr lang="en-US">
                <a:latin typeface="Century Schoolbook" panose="02040604050505020304" pitchFamily="18" charset="0"/>
              </a:rPr>
              <a:t>What is the situation that caused an overreaction?</a:t>
            </a:r>
          </a:p>
          <a:p>
            <a:pPr marL="342900" indent="-342900">
              <a:lnSpc>
                <a:spcPct val="150000"/>
              </a:lnSpc>
              <a:buAutoNum type="arabicPeriod"/>
            </a:pPr>
            <a:endParaRPr lang="en-US">
              <a:latin typeface="Century Schoolbook" panose="02040604050505020304" pitchFamily="18" charset="0"/>
            </a:endParaRPr>
          </a:p>
          <a:p>
            <a:pPr>
              <a:lnSpc>
                <a:spcPct val="150000"/>
              </a:lnSpc>
            </a:pPr>
            <a:r>
              <a:rPr lang="en-US">
                <a:latin typeface="Century Schoolbook" panose="02040604050505020304" pitchFamily="18" charset="0"/>
              </a:rPr>
              <a:t>2. What would the expected response be?</a:t>
            </a:r>
          </a:p>
          <a:p>
            <a:pPr>
              <a:lnSpc>
                <a:spcPct val="150000"/>
              </a:lnSpc>
            </a:pPr>
            <a:endParaRPr lang="en-US">
              <a:latin typeface="Century Schoolbook" panose="02040604050505020304" pitchFamily="18" charset="0"/>
            </a:endParaRPr>
          </a:p>
          <a:p>
            <a:pPr>
              <a:lnSpc>
                <a:spcPct val="150000"/>
              </a:lnSpc>
            </a:pPr>
            <a:r>
              <a:rPr lang="en-US">
                <a:latin typeface="Century Schoolbook" panose="02040604050505020304" pitchFamily="18" charset="0"/>
              </a:rPr>
              <a:t>3. What zone was the reaction in? </a:t>
            </a:r>
          </a:p>
          <a:p>
            <a:pPr>
              <a:lnSpc>
                <a:spcPct val="150000"/>
              </a:lnSpc>
            </a:pPr>
            <a:endParaRPr lang="en-US">
              <a:latin typeface="Century Schoolbook" panose="02040604050505020304" pitchFamily="18" charset="0"/>
            </a:endParaRPr>
          </a:p>
          <a:p>
            <a:pPr>
              <a:lnSpc>
                <a:spcPct val="150000"/>
              </a:lnSpc>
            </a:pPr>
            <a:r>
              <a:rPr lang="en-US">
                <a:latin typeface="Century Schoolbook" panose="02040604050505020304" pitchFamily="18" charset="0"/>
              </a:rPr>
              <a:t>4. How do these feelings affect others </a:t>
            </a:r>
          </a:p>
        </p:txBody>
      </p:sp>
      <p:pic>
        <p:nvPicPr>
          <p:cNvPr id="8" name="Online Media 7">
            <a:hlinkClick r:id="" action="ppaction://media"/>
            <a:extLst>
              <a:ext uri="{FF2B5EF4-FFF2-40B4-BE49-F238E27FC236}">
                <a16:creationId xmlns:a16="http://schemas.microsoft.com/office/drawing/2014/main" id="{6F658EC4-2566-4BF9-8E97-59DAA0E0A45C}"/>
              </a:ext>
            </a:extLst>
          </p:cNvPr>
          <p:cNvPicPr>
            <a:picLocks noRot="1" noChangeAspect="1"/>
          </p:cNvPicPr>
          <p:nvPr>
            <a:videoFile r:link="rId1"/>
          </p:nvPr>
        </p:nvPicPr>
        <p:blipFill>
          <a:blip r:embed="rId3"/>
          <a:stretch>
            <a:fillRect/>
          </a:stretch>
        </p:blipFill>
        <p:spPr>
          <a:xfrm>
            <a:off x="337679" y="1618095"/>
            <a:ext cx="6438772" cy="3621809"/>
          </a:xfrm>
          <a:prstGeom prst="rect">
            <a:avLst/>
          </a:prstGeom>
        </p:spPr>
      </p:pic>
      <p:sp>
        <p:nvSpPr>
          <p:cNvPr id="9" name="TextBox 8">
            <a:extLst>
              <a:ext uri="{FF2B5EF4-FFF2-40B4-BE49-F238E27FC236}">
                <a16:creationId xmlns:a16="http://schemas.microsoft.com/office/drawing/2014/main" id="{DAE4D50B-81B6-4C78-B9E9-B6B31BB3E818}"/>
              </a:ext>
            </a:extLst>
          </p:cNvPr>
          <p:cNvSpPr txBox="1"/>
          <p:nvPr/>
        </p:nvSpPr>
        <p:spPr>
          <a:xfrm>
            <a:off x="1838036" y="456339"/>
            <a:ext cx="9385903" cy="461665"/>
          </a:xfrm>
          <a:prstGeom prst="rect">
            <a:avLst/>
          </a:prstGeom>
          <a:noFill/>
        </p:spPr>
        <p:txBody>
          <a:bodyPr wrap="none" rtlCol="0">
            <a:spAutoFit/>
          </a:bodyPr>
          <a:lstStyle/>
          <a:p>
            <a:r>
              <a:rPr lang="en-US" sz="2400">
                <a:latin typeface="Century Schoolbook" panose="02040604050505020304" pitchFamily="18" charset="0"/>
              </a:rPr>
              <a:t>Activity – Is their reaction a </a:t>
            </a:r>
            <a:r>
              <a:rPr lang="en-US" sz="2400" b="1">
                <a:latin typeface="Century Schoolbook" panose="02040604050505020304" pitchFamily="18" charset="0"/>
              </a:rPr>
              <a:t>BIG PACKAGE </a:t>
            </a:r>
            <a:r>
              <a:rPr lang="en-US" sz="2400">
                <a:latin typeface="Century Schoolbook" panose="02040604050505020304" pitchFamily="18" charset="0"/>
              </a:rPr>
              <a:t>or small package? </a:t>
            </a:r>
          </a:p>
        </p:txBody>
      </p:sp>
    </p:spTree>
    <p:extLst>
      <p:ext uri="{BB962C8B-B14F-4D97-AF65-F5344CB8AC3E}">
        <p14:creationId xmlns:p14="http://schemas.microsoft.com/office/powerpoint/2010/main" val="3336154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FB5D-E2F4-480A-8312-EDA3B2E470D0}"/>
              </a:ext>
            </a:extLst>
          </p:cNvPr>
          <p:cNvSpPr txBox="1">
            <a:spLocks/>
          </p:cNvSpPr>
          <p:nvPr/>
        </p:nvSpPr>
        <p:spPr>
          <a:xfrm>
            <a:off x="2637586" y="190979"/>
            <a:ext cx="7112055"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6600">
              <a:solidFill>
                <a:srgbClr val="000000"/>
              </a:solidFill>
              <a:latin typeface="Bookman Old Style" panose="02050604050505020204" pitchFamily="18" charset="0"/>
            </a:endParaRPr>
          </a:p>
        </p:txBody>
      </p:sp>
      <p:sp>
        <p:nvSpPr>
          <p:cNvPr id="5" name="Rectangle 4">
            <a:extLst>
              <a:ext uri="{FF2B5EF4-FFF2-40B4-BE49-F238E27FC236}">
                <a16:creationId xmlns:a16="http://schemas.microsoft.com/office/drawing/2014/main" id="{1114494C-0B98-4068-B35D-40806868CE0E}"/>
              </a:ext>
            </a:extLst>
          </p:cNvPr>
          <p:cNvSpPr/>
          <p:nvPr/>
        </p:nvSpPr>
        <p:spPr>
          <a:xfrm>
            <a:off x="7527636" y="1645030"/>
            <a:ext cx="4664364" cy="3362202"/>
          </a:xfrm>
          <a:prstGeom prst="rect">
            <a:avLst/>
          </a:prstGeom>
        </p:spPr>
        <p:txBody>
          <a:bodyPr wrap="square">
            <a:spAutoFit/>
          </a:bodyPr>
          <a:lstStyle/>
          <a:p>
            <a:pPr marL="342900" indent="-342900">
              <a:lnSpc>
                <a:spcPct val="150000"/>
              </a:lnSpc>
              <a:buAutoNum type="arabicPeriod"/>
            </a:pPr>
            <a:r>
              <a:rPr lang="en-US">
                <a:latin typeface="Century Schoolbook" panose="02040604050505020304" pitchFamily="18" charset="0"/>
              </a:rPr>
              <a:t>What is the situation that caused an overreaction?</a:t>
            </a:r>
          </a:p>
          <a:p>
            <a:pPr marL="342900" indent="-342900">
              <a:lnSpc>
                <a:spcPct val="150000"/>
              </a:lnSpc>
              <a:buAutoNum type="arabicPeriod"/>
            </a:pPr>
            <a:endParaRPr lang="en-US">
              <a:latin typeface="Century Schoolbook" panose="02040604050505020304" pitchFamily="18" charset="0"/>
            </a:endParaRPr>
          </a:p>
          <a:p>
            <a:pPr>
              <a:lnSpc>
                <a:spcPct val="150000"/>
              </a:lnSpc>
            </a:pPr>
            <a:r>
              <a:rPr lang="en-US">
                <a:latin typeface="Century Schoolbook" panose="02040604050505020304" pitchFamily="18" charset="0"/>
              </a:rPr>
              <a:t>2. What would the expected response be?</a:t>
            </a:r>
          </a:p>
          <a:p>
            <a:pPr>
              <a:lnSpc>
                <a:spcPct val="150000"/>
              </a:lnSpc>
            </a:pPr>
            <a:endParaRPr lang="en-US">
              <a:latin typeface="Century Schoolbook" panose="02040604050505020304" pitchFamily="18" charset="0"/>
            </a:endParaRPr>
          </a:p>
          <a:p>
            <a:pPr>
              <a:lnSpc>
                <a:spcPct val="150000"/>
              </a:lnSpc>
            </a:pPr>
            <a:r>
              <a:rPr lang="en-US">
                <a:latin typeface="Century Schoolbook" panose="02040604050505020304" pitchFamily="18" charset="0"/>
              </a:rPr>
              <a:t>3. What zone was the reaction in? </a:t>
            </a:r>
          </a:p>
          <a:p>
            <a:pPr>
              <a:lnSpc>
                <a:spcPct val="150000"/>
              </a:lnSpc>
            </a:pPr>
            <a:endParaRPr lang="en-US">
              <a:latin typeface="Century Schoolbook" panose="02040604050505020304" pitchFamily="18" charset="0"/>
            </a:endParaRPr>
          </a:p>
          <a:p>
            <a:pPr>
              <a:lnSpc>
                <a:spcPct val="150000"/>
              </a:lnSpc>
            </a:pPr>
            <a:r>
              <a:rPr lang="en-US">
                <a:latin typeface="Century Schoolbook" panose="02040604050505020304" pitchFamily="18" charset="0"/>
              </a:rPr>
              <a:t>4. How do these feelings affect others </a:t>
            </a:r>
          </a:p>
        </p:txBody>
      </p:sp>
      <p:sp>
        <p:nvSpPr>
          <p:cNvPr id="9" name="TextBox 8">
            <a:extLst>
              <a:ext uri="{FF2B5EF4-FFF2-40B4-BE49-F238E27FC236}">
                <a16:creationId xmlns:a16="http://schemas.microsoft.com/office/drawing/2014/main" id="{DAE4D50B-81B6-4C78-B9E9-B6B31BB3E818}"/>
              </a:ext>
            </a:extLst>
          </p:cNvPr>
          <p:cNvSpPr txBox="1"/>
          <p:nvPr/>
        </p:nvSpPr>
        <p:spPr>
          <a:xfrm>
            <a:off x="1838036" y="456339"/>
            <a:ext cx="9385903" cy="461665"/>
          </a:xfrm>
          <a:prstGeom prst="rect">
            <a:avLst/>
          </a:prstGeom>
          <a:noFill/>
        </p:spPr>
        <p:txBody>
          <a:bodyPr wrap="none" rtlCol="0">
            <a:spAutoFit/>
          </a:bodyPr>
          <a:lstStyle/>
          <a:p>
            <a:r>
              <a:rPr lang="en-US" sz="2400">
                <a:latin typeface="Century Schoolbook" panose="02040604050505020304" pitchFamily="18" charset="0"/>
              </a:rPr>
              <a:t>Activity – Is their reaction a </a:t>
            </a:r>
            <a:r>
              <a:rPr lang="en-US" sz="2400" b="1">
                <a:latin typeface="Century Schoolbook" panose="02040604050505020304" pitchFamily="18" charset="0"/>
              </a:rPr>
              <a:t>BIG PACKAGE </a:t>
            </a:r>
            <a:r>
              <a:rPr lang="en-US" sz="2400">
                <a:latin typeface="Century Schoolbook" panose="02040604050505020304" pitchFamily="18" charset="0"/>
              </a:rPr>
              <a:t>or small package? </a:t>
            </a:r>
          </a:p>
        </p:txBody>
      </p:sp>
      <p:pic>
        <p:nvPicPr>
          <p:cNvPr id="10" name="Hacked Warcraft Account - Big Bang">
            <a:hlinkClick r:id="" action="ppaction://media"/>
            <a:extLst>
              <a:ext uri="{FF2B5EF4-FFF2-40B4-BE49-F238E27FC236}">
                <a16:creationId xmlns:a16="http://schemas.microsoft.com/office/drawing/2014/main" id="{BE19B8FF-5CDC-4965-8BF9-07DEE0DA49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897" y="1645030"/>
            <a:ext cx="7112056" cy="3676347"/>
          </a:xfrm>
          <a:prstGeom prst="rect">
            <a:avLst/>
          </a:prstGeom>
        </p:spPr>
      </p:pic>
    </p:spTree>
    <p:extLst>
      <p:ext uri="{BB962C8B-B14F-4D97-AF65-F5344CB8AC3E}">
        <p14:creationId xmlns:p14="http://schemas.microsoft.com/office/powerpoint/2010/main" val="307002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A99C3-DC5A-4DD4-83B2-70A4968AE50B}"/>
              </a:ext>
            </a:extLst>
          </p:cNvPr>
          <p:cNvSpPr txBox="1"/>
          <p:nvPr/>
        </p:nvSpPr>
        <p:spPr>
          <a:xfrm>
            <a:off x="812799" y="2336631"/>
            <a:ext cx="9927771" cy="1938992"/>
          </a:xfrm>
          <a:prstGeom prst="rect">
            <a:avLst/>
          </a:prstGeom>
          <a:noFill/>
        </p:spPr>
        <p:txBody>
          <a:bodyPr wrap="square" rtlCol="0">
            <a:spAutoFit/>
          </a:bodyPr>
          <a:lstStyle/>
          <a:p>
            <a:pPr algn="ctr"/>
            <a:r>
              <a:rPr lang="en-US" sz="6000">
                <a:latin typeface="Bookman Old Style" panose="02050604050505020204" pitchFamily="18" charset="0"/>
              </a:rPr>
              <a:t>Optional Video &amp; Activities</a:t>
            </a:r>
          </a:p>
        </p:txBody>
      </p:sp>
    </p:spTree>
    <p:extLst>
      <p:ext uri="{BB962C8B-B14F-4D97-AF65-F5344CB8AC3E}">
        <p14:creationId xmlns:p14="http://schemas.microsoft.com/office/powerpoint/2010/main" val="2428887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3BEB55B-DCD0-4008-B610-D42A529D16D2}"/>
              </a:ext>
            </a:extLst>
          </p:cNvPr>
          <p:cNvSpPr txBox="1">
            <a:spLocks/>
          </p:cNvSpPr>
          <p:nvPr/>
        </p:nvSpPr>
        <p:spPr>
          <a:xfrm>
            <a:off x="1069848" y="484632"/>
            <a:ext cx="10058400" cy="16093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a:latin typeface="Bookman Old Style" panose="02050604050505020204" pitchFamily="18" charset="0"/>
              </a:rPr>
              <a:t>Overview</a:t>
            </a:r>
          </a:p>
        </p:txBody>
      </p:sp>
      <p:sp>
        <p:nvSpPr>
          <p:cNvPr id="5" name="Rectangle 4">
            <a:extLst>
              <a:ext uri="{FF2B5EF4-FFF2-40B4-BE49-F238E27FC236}">
                <a16:creationId xmlns:a16="http://schemas.microsoft.com/office/drawing/2014/main" id="{9FFD5070-FB51-4EBE-AE64-D2861CEF782E}"/>
              </a:ext>
            </a:extLst>
          </p:cNvPr>
          <p:cNvSpPr/>
          <p:nvPr/>
        </p:nvSpPr>
        <p:spPr>
          <a:xfrm>
            <a:off x="850530" y="1786933"/>
            <a:ext cx="10490939" cy="2946704"/>
          </a:xfrm>
          <a:prstGeom prst="rect">
            <a:avLst/>
          </a:prstGeom>
        </p:spPr>
        <p:txBody>
          <a:bodyPr wrap="square">
            <a:spAutoFit/>
          </a:bodyPr>
          <a:lstStyle/>
          <a:p>
            <a:pPr>
              <a:lnSpc>
                <a:spcPct val="150000"/>
              </a:lnSpc>
            </a:pPr>
            <a:r>
              <a:rPr lang="en-US">
                <a:solidFill>
                  <a:srgbClr val="534D42"/>
                </a:solidFill>
                <a:latin typeface="Century Schoolbook" panose="02040604050505020304" pitchFamily="18" charset="0"/>
              </a:rPr>
              <a:t>Unity Day we identified stress triggers in our life. Identifying and managing our own emotions is essential to our personal well-being and decreasing stress in our life. Accurately identifying others’ emotions is essential to our social well-being and happiness. The ability to pick up on others’ emotions helps us manage, communicate, and collaborate with them more effectively. Put simply, it enables us to get along better with people in general. The inability or non-conscious choice not to identify how people are feeling can easily lead to conflict and problems. This week we will focus identifying our emotions. </a:t>
            </a:r>
            <a:endParaRPr lang="en-US">
              <a:latin typeface="Century Schoolbook" panose="02040604050505020304" pitchFamily="18" charset="0"/>
            </a:endParaRPr>
          </a:p>
        </p:txBody>
      </p:sp>
    </p:spTree>
    <p:extLst>
      <p:ext uri="{BB962C8B-B14F-4D97-AF65-F5344CB8AC3E}">
        <p14:creationId xmlns:p14="http://schemas.microsoft.com/office/powerpoint/2010/main" val="4280352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588D-E4D6-4170-A513-31548602F5FD}"/>
              </a:ext>
            </a:extLst>
          </p:cNvPr>
          <p:cNvSpPr>
            <a:spLocks noGrp="1"/>
          </p:cNvSpPr>
          <p:nvPr>
            <p:ph type="title" idx="4294967295"/>
          </p:nvPr>
        </p:nvSpPr>
        <p:spPr>
          <a:xfrm>
            <a:off x="979055" y="255011"/>
            <a:ext cx="10058400" cy="1609725"/>
          </a:xfrm>
          <a:prstGeom prst="rect">
            <a:avLst/>
          </a:prstGeom>
        </p:spPr>
        <p:txBody>
          <a:bodyPr/>
          <a:lstStyle/>
          <a:p>
            <a:pPr algn="ctr"/>
            <a:r>
              <a:rPr lang="en-US" sz="6000" err="1"/>
              <a:t>Kahoot</a:t>
            </a:r>
            <a:r>
              <a:rPr lang="en-US" sz="6000"/>
              <a:t> </a:t>
            </a:r>
          </a:p>
        </p:txBody>
      </p:sp>
      <p:sp>
        <p:nvSpPr>
          <p:cNvPr id="3" name="Rectangle 2">
            <a:extLst>
              <a:ext uri="{FF2B5EF4-FFF2-40B4-BE49-F238E27FC236}">
                <a16:creationId xmlns:a16="http://schemas.microsoft.com/office/drawing/2014/main" id="{27801119-F0B4-4A60-9113-DF6466B438D0}"/>
              </a:ext>
            </a:extLst>
          </p:cNvPr>
          <p:cNvSpPr/>
          <p:nvPr/>
        </p:nvSpPr>
        <p:spPr>
          <a:xfrm>
            <a:off x="2724726" y="3986655"/>
            <a:ext cx="10280073" cy="646331"/>
          </a:xfrm>
          <a:prstGeom prst="rect">
            <a:avLst/>
          </a:prstGeom>
        </p:spPr>
        <p:txBody>
          <a:bodyPr wrap="square">
            <a:spAutoFit/>
          </a:bodyPr>
          <a:lstStyle/>
          <a:p>
            <a:r>
              <a:rPr lang="en-US">
                <a:hlinkClick r:id="rId2"/>
              </a:rPr>
              <a:t>https://play.kahoot.it/#/?quizId=1f618022-3eca-483e-a87d-d13c5636796e</a:t>
            </a:r>
            <a:endParaRPr lang="en-US"/>
          </a:p>
          <a:p>
            <a:endParaRPr lang="en-US"/>
          </a:p>
        </p:txBody>
      </p:sp>
      <p:sp>
        <p:nvSpPr>
          <p:cNvPr id="4" name="TextBox 3">
            <a:extLst>
              <a:ext uri="{FF2B5EF4-FFF2-40B4-BE49-F238E27FC236}">
                <a16:creationId xmlns:a16="http://schemas.microsoft.com/office/drawing/2014/main" id="{87303060-A52F-46B2-B6DC-A43816DFC10C}"/>
              </a:ext>
            </a:extLst>
          </p:cNvPr>
          <p:cNvSpPr txBox="1"/>
          <p:nvPr/>
        </p:nvSpPr>
        <p:spPr>
          <a:xfrm>
            <a:off x="831273" y="2152073"/>
            <a:ext cx="10529454" cy="1015663"/>
          </a:xfrm>
          <a:prstGeom prst="rect">
            <a:avLst/>
          </a:prstGeom>
          <a:noFill/>
        </p:spPr>
        <p:txBody>
          <a:bodyPr wrap="square" rtlCol="0">
            <a:spAutoFit/>
          </a:bodyPr>
          <a:lstStyle/>
          <a:p>
            <a:pPr algn="ctr"/>
            <a:r>
              <a:rPr lang="en-US" sz="6000"/>
              <a:t>ZONES OF REGULATION</a:t>
            </a:r>
          </a:p>
        </p:txBody>
      </p:sp>
    </p:spTree>
    <p:extLst>
      <p:ext uri="{BB962C8B-B14F-4D97-AF65-F5344CB8AC3E}">
        <p14:creationId xmlns:p14="http://schemas.microsoft.com/office/powerpoint/2010/main" val="3936495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FD9353-000F-4DB6-B1EE-C3438861D8A1}"/>
              </a:ext>
            </a:extLst>
          </p:cNvPr>
          <p:cNvSpPr>
            <a:spLocks noGrp="1"/>
          </p:cNvSpPr>
          <p:nvPr>
            <p:ph type="ctrTitle" idx="4294967295"/>
          </p:nvPr>
        </p:nvSpPr>
        <p:spPr>
          <a:xfrm>
            <a:off x="2555631" y="1441938"/>
            <a:ext cx="7080738" cy="3974124"/>
          </a:xfrm>
        </p:spPr>
        <p:txBody>
          <a:bodyPr vert="horz" lIns="91440" tIns="45720" rIns="91440" bIns="45720" rtlCol="0" anchor="ctr">
            <a:normAutofit/>
          </a:bodyPr>
          <a:lstStyle/>
          <a:p>
            <a:pPr algn="ctr"/>
            <a:r>
              <a:rPr lang="en-US" sz="7200">
                <a:solidFill>
                  <a:schemeClr val="bg1"/>
                </a:solidFill>
                <a:latin typeface="Bookman Old Style" panose="02050604050505020204" pitchFamily="18" charset="0"/>
              </a:rPr>
              <a:t>Monday</a:t>
            </a:r>
            <a:br>
              <a:rPr lang="en-US" sz="7200">
                <a:solidFill>
                  <a:schemeClr val="bg1"/>
                </a:solidFill>
                <a:latin typeface="Bookman Old Style" panose="02050604050505020204" pitchFamily="18" charset="0"/>
              </a:rPr>
            </a:br>
            <a:endParaRPr lang="en-US" sz="720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70561086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A7401E-14BA-402F-BFB9-CC46039EEBC1}"/>
              </a:ext>
            </a:extLst>
          </p:cNvPr>
          <p:cNvSpPr/>
          <p:nvPr/>
        </p:nvSpPr>
        <p:spPr>
          <a:xfrm>
            <a:off x="4299594" y="4923233"/>
            <a:ext cx="3143105" cy="646331"/>
          </a:xfrm>
          <a:prstGeom prst="rect">
            <a:avLst/>
          </a:prstGeom>
        </p:spPr>
        <p:txBody>
          <a:bodyPr wrap="none">
            <a:spAutoFit/>
          </a:bodyPr>
          <a:lstStyle/>
          <a:p>
            <a:r>
              <a:rPr lang="en-US" dirty="0">
                <a:hlinkClick r:id="rId2"/>
              </a:rPr>
              <a:t>https://youtu.be/FnpYANGcRhs</a:t>
            </a:r>
            <a:endParaRPr lang="en-US" dirty="0"/>
          </a:p>
          <a:p>
            <a:endParaRPr lang="en-US" dirty="0"/>
          </a:p>
        </p:txBody>
      </p:sp>
      <p:sp>
        <p:nvSpPr>
          <p:cNvPr id="3" name="TextBox 2">
            <a:extLst>
              <a:ext uri="{FF2B5EF4-FFF2-40B4-BE49-F238E27FC236}">
                <a16:creationId xmlns:a16="http://schemas.microsoft.com/office/drawing/2014/main" id="{C026A248-2263-45CF-A90B-CB0154FC82B4}"/>
              </a:ext>
            </a:extLst>
          </p:cNvPr>
          <p:cNvSpPr txBox="1"/>
          <p:nvPr/>
        </p:nvSpPr>
        <p:spPr>
          <a:xfrm>
            <a:off x="2098623" y="1409075"/>
            <a:ext cx="8589364" cy="2677656"/>
          </a:xfrm>
          <a:prstGeom prst="rect">
            <a:avLst/>
          </a:prstGeom>
          <a:noFill/>
        </p:spPr>
        <p:txBody>
          <a:bodyPr wrap="square" rtlCol="0">
            <a:spAutoFit/>
          </a:bodyPr>
          <a:lstStyle/>
          <a:p>
            <a:pPr algn="ctr"/>
            <a:r>
              <a:rPr lang="en-US" sz="6000" dirty="0">
                <a:latin typeface="Footlight MT Light" panose="0204060206030A020304" pitchFamily="18" charset="0"/>
              </a:rPr>
              <a:t>Intro to Emotions</a:t>
            </a:r>
          </a:p>
          <a:p>
            <a:endParaRPr lang="en-US" dirty="0"/>
          </a:p>
          <a:p>
            <a:endParaRPr lang="en-US" dirty="0"/>
          </a:p>
          <a:p>
            <a:endParaRPr lang="en-US" dirty="0"/>
          </a:p>
          <a:p>
            <a:pPr algn="ctr"/>
            <a:r>
              <a:rPr lang="en-US" sz="5400" dirty="0">
                <a:latin typeface="Aharoni" panose="02010803020104030203" pitchFamily="2" charset="-79"/>
                <a:cs typeface="Aharoni" panose="02010803020104030203" pitchFamily="2" charset="-79"/>
              </a:rPr>
              <a:t>CLICK ON LINK BELOW</a:t>
            </a:r>
          </a:p>
        </p:txBody>
      </p:sp>
    </p:spTree>
    <p:extLst>
      <p:ext uri="{BB962C8B-B14F-4D97-AF65-F5344CB8AC3E}">
        <p14:creationId xmlns:p14="http://schemas.microsoft.com/office/powerpoint/2010/main" val="1642599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EEB974-A828-41C3-BF58-9373260AAE0B}"/>
              </a:ext>
            </a:extLst>
          </p:cNvPr>
          <p:cNvSpPr>
            <a:spLocks noGrp="1"/>
          </p:cNvSpPr>
          <p:nvPr>
            <p:ph type="title"/>
          </p:nvPr>
        </p:nvSpPr>
        <p:spPr>
          <a:xfrm>
            <a:off x="6025682" y="-335159"/>
            <a:ext cx="4977976" cy="1454051"/>
          </a:xfrm>
        </p:spPr>
        <p:txBody>
          <a:bodyPr vert="horz" lIns="91440" tIns="45720" rIns="91440" bIns="45720" rtlCol="0" anchor="ctr">
            <a:normAutofit/>
          </a:bodyPr>
          <a:lstStyle/>
          <a:p>
            <a:r>
              <a:rPr lang="en-US" sz="6600" kern="1200">
                <a:solidFill>
                  <a:srgbClr val="000000"/>
                </a:solidFill>
                <a:latin typeface="Bookman Old Style" panose="02050604050505020204" pitchFamily="18" charset="0"/>
              </a:rPr>
              <a:t>Emotions</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A55E2469-A09E-4003-9F8E-0A2B00A3D1AF}"/>
              </a:ext>
            </a:extLst>
          </p:cNvPr>
          <p:cNvPicPr>
            <a:picLocks noGrp="1" noChangeAspect="1"/>
          </p:cNvPicPr>
          <p:nvPr>
            <p:ph sz="half" idx="2"/>
          </p:nvPr>
        </p:nvPicPr>
        <p:blipFill>
          <a:blip r:embed="rId3"/>
          <a:stretch>
            <a:fillRect/>
          </a:stretch>
        </p:blipFill>
        <p:spPr>
          <a:xfrm>
            <a:off x="429349" y="2063959"/>
            <a:ext cx="3661831" cy="2750280"/>
          </a:xfrm>
          <a:prstGeom prst="rect">
            <a:avLst/>
          </a:prstGeom>
        </p:spPr>
      </p:pic>
      <p:sp>
        <p:nvSpPr>
          <p:cNvPr id="6" name="Content Placeholder 5">
            <a:extLst>
              <a:ext uri="{FF2B5EF4-FFF2-40B4-BE49-F238E27FC236}">
                <a16:creationId xmlns:a16="http://schemas.microsoft.com/office/drawing/2014/main" id="{34EAAFA6-302A-4D7B-B32E-E8ECAE6EF969}"/>
              </a:ext>
            </a:extLst>
          </p:cNvPr>
          <p:cNvSpPr>
            <a:spLocks noGrp="1"/>
          </p:cNvSpPr>
          <p:nvPr>
            <p:ph sz="half" idx="1"/>
          </p:nvPr>
        </p:nvSpPr>
        <p:spPr>
          <a:xfrm>
            <a:off x="5923869" y="1812777"/>
            <a:ext cx="6061653" cy="4351338"/>
          </a:xfrm>
        </p:spPr>
        <p:txBody>
          <a:bodyPr/>
          <a:lstStyle/>
          <a:p>
            <a:r>
              <a:rPr lang="en-US" sz="3600">
                <a:latin typeface="Bookman Old Style" panose="02050604050505020204" pitchFamily="18" charset="0"/>
              </a:rPr>
              <a:t>In order to effectively regulate our emotions, we must 1</a:t>
            </a:r>
            <a:r>
              <a:rPr lang="en-US" sz="3600" baseline="30000">
                <a:latin typeface="Bookman Old Style" panose="02050604050505020204" pitchFamily="18" charset="0"/>
              </a:rPr>
              <a:t>st</a:t>
            </a:r>
            <a:r>
              <a:rPr lang="en-US" sz="3600">
                <a:latin typeface="Bookman Old Style" panose="02050604050505020204" pitchFamily="18" charset="0"/>
              </a:rPr>
              <a:t> learn to recognize them</a:t>
            </a:r>
          </a:p>
          <a:p>
            <a:pPr marL="0" indent="0">
              <a:buNone/>
            </a:pPr>
            <a:endParaRPr lang="en-US" sz="3600">
              <a:latin typeface="Bookman Old Style" panose="02050604050505020204" pitchFamily="18" charset="0"/>
            </a:endParaRPr>
          </a:p>
          <a:p>
            <a:r>
              <a:rPr lang="en-US" sz="3600">
                <a:latin typeface="Bookman Old Style" panose="02050604050505020204" pitchFamily="18" charset="0"/>
              </a:rPr>
              <a:t>Name some others emotions not mentioned in the video?</a:t>
            </a:r>
          </a:p>
          <a:p>
            <a:endParaRPr lang="en-US" sz="3600">
              <a:latin typeface="Bookman Old Style" panose="02050604050505020204" pitchFamily="18" charset="0"/>
            </a:endParaRPr>
          </a:p>
        </p:txBody>
      </p:sp>
      <p:pic>
        <p:nvPicPr>
          <p:cNvPr id="9" name="Picture 8">
            <a:extLst>
              <a:ext uri="{FF2B5EF4-FFF2-40B4-BE49-F238E27FC236}">
                <a16:creationId xmlns:a16="http://schemas.microsoft.com/office/drawing/2014/main" id="{EFFCBC1B-0A19-4F69-AD43-012B45E47521}"/>
              </a:ext>
            </a:extLst>
          </p:cNvPr>
          <p:cNvPicPr>
            <a:picLocks noChangeAspect="1"/>
          </p:cNvPicPr>
          <p:nvPr/>
        </p:nvPicPr>
        <p:blipFill rotWithShape="1">
          <a:blip r:embed="rId4"/>
          <a:srcRect b="18423"/>
          <a:stretch/>
        </p:blipFill>
        <p:spPr>
          <a:xfrm>
            <a:off x="-202699" y="1291757"/>
            <a:ext cx="5040039" cy="4111516"/>
          </a:xfrm>
          <a:prstGeom prst="ellipse">
            <a:avLst/>
          </a:prstGeom>
          <a:ln>
            <a:noFill/>
          </a:ln>
          <a:effectLst>
            <a:softEdge rad="112500"/>
          </a:effectLst>
        </p:spPr>
      </p:pic>
    </p:spTree>
    <p:extLst>
      <p:ext uri="{BB962C8B-B14F-4D97-AF65-F5344CB8AC3E}">
        <p14:creationId xmlns:p14="http://schemas.microsoft.com/office/powerpoint/2010/main" val="3409836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amachildofdivorce.com/wp-content/uploads/2013/03/04-Emotions2-5801.png">
            <a:extLst>
              <a:ext uri="{FF2B5EF4-FFF2-40B4-BE49-F238E27FC236}">
                <a16:creationId xmlns:a16="http://schemas.microsoft.com/office/drawing/2014/main" id="{DA29240B-A8F5-4589-9B4E-58D548C480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41" r="7453" b="7058"/>
          <a:stretch/>
        </p:blipFill>
        <p:spPr bwMode="auto">
          <a:xfrm>
            <a:off x="3527732" y="254947"/>
            <a:ext cx="4221578" cy="6044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125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FD9353-000F-4DB6-B1EE-C3438861D8A1}"/>
              </a:ext>
            </a:extLst>
          </p:cNvPr>
          <p:cNvSpPr>
            <a:spLocks noGrp="1"/>
          </p:cNvSpPr>
          <p:nvPr>
            <p:ph type="ctrTitle" idx="4294967295"/>
          </p:nvPr>
        </p:nvSpPr>
        <p:spPr>
          <a:xfrm>
            <a:off x="2555631" y="1441938"/>
            <a:ext cx="7080738" cy="3974124"/>
          </a:xfrm>
        </p:spPr>
        <p:txBody>
          <a:bodyPr vert="horz" lIns="91440" tIns="45720" rIns="91440" bIns="45720" rtlCol="0" anchor="ctr">
            <a:normAutofit/>
          </a:bodyPr>
          <a:lstStyle/>
          <a:p>
            <a:pPr algn="ctr"/>
            <a:r>
              <a:rPr lang="en-US" sz="7200">
                <a:solidFill>
                  <a:schemeClr val="bg1"/>
                </a:solidFill>
                <a:latin typeface="Bookman Old Style" panose="02050604050505020204" pitchFamily="18" charset="0"/>
              </a:rPr>
              <a:t>Tuesday</a:t>
            </a:r>
          </a:p>
        </p:txBody>
      </p:sp>
    </p:spTree>
    <p:extLst>
      <p:ext uri="{BB962C8B-B14F-4D97-AF65-F5344CB8AC3E}">
        <p14:creationId xmlns:p14="http://schemas.microsoft.com/office/powerpoint/2010/main" val="48459870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1006C9-966B-4ED3-A9D2-67075CDC71E8}"/>
              </a:ext>
            </a:extLst>
          </p:cNvPr>
          <p:cNvPicPr>
            <a:picLocks noChangeAspect="1"/>
          </p:cNvPicPr>
          <p:nvPr/>
        </p:nvPicPr>
        <p:blipFill>
          <a:blip r:embed="rId2"/>
          <a:stretch>
            <a:fillRect/>
          </a:stretch>
        </p:blipFill>
        <p:spPr>
          <a:xfrm>
            <a:off x="292048" y="287550"/>
            <a:ext cx="7451543" cy="6282900"/>
          </a:xfrm>
          <a:prstGeom prst="rect">
            <a:avLst/>
          </a:prstGeom>
        </p:spPr>
      </p:pic>
      <p:pic>
        <p:nvPicPr>
          <p:cNvPr id="5" name="Picture 4">
            <a:extLst>
              <a:ext uri="{FF2B5EF4-FFF2-40B4-BE49-F238E27FC236}">
                <a16:creationId xmlns:a16="http://schemas.microsoft.com/office/drawing/2014/main" id="{89F4D4B4-CA41-4511-94E4-C7257756B526}"/>
              </a:ext>
            </a:extLst>
          </p:cNvPr>
          <p:cNvPicPr>
            <a:picLocks noChangeAspect="1"/>
          </p:cNvPicPr>
          <p:nvPr/>
        </p:nvPicPr>
        <p:blipFill rotWithShape="1">
          <a:blip r:embed="rId3"/>
          <a:srcRect t="3610" b="1379"/>
          <a:stretch/>
        </p:blipFill>
        <p:spPr>
          <a:xfrm>
            <a:off x="2173115" y="1271956"/>
            <a:ext cx="1700066" cy="1615246"/>
          </a:xfrm>
          <a:prstGeom prst="rect">
            <a:avLst/>
          </a:prstGeom>
        </p:spPr>
      </p:pic>
      <p:sp>
        <p:nvSpPr>
          <p:cNvPr id="6" name="TextBox 5">
            <a:extLst>
              <a:ext uri="{FF2B5EF4-FFF2-40B4-BE49-F238E27FC236}">
                <a16:creationId xmlns:a16="http://schemas.microsoft.com/office/drawing/2014/main" id="{CD70D3A6-EE6E-43FB-AC56-8254607D41FC}"/>
              </a:ext>
            </a:extLst>
          </p:cNvPr>
          <p:cNvSpPr txBox="1"/>
          <p:nvPr/>
        </p:nvSpPr>
        <p:spPr>
          <a:xfrm>
            <a:off x="1408028" y="318088"/>
            <a:ext cx="3230241" cy="923330"/>
          </a:xfrm>
          <a:prstGeom prst="rect">
            <a:avLst/>
          </a:prstGeom>
          <a:noFill/>
        </p:spPr>
        <p:txBody>
          <a:bodyPr wrap="square" rtlCol="0">
            <a:spAutoFit/>
          </a:bodyPr>
          <a:lstStyle/>
          <a:p>
            <a:pPr algn="ctr"/>
            <a:r>
              <a:rPr lang="en-US" b="1">
                <a:latin typeface="Century Schoolbook" panose="02040604050505020304" pitchFamily="18" charset="0"/>
              </a:rPr>
              <a:t>Extremely heightened level of alertness and out of control</a:t>
            </a:r>
          </a:p>
        </p:txBody>
      </p:sp>
      <p:pic>
        <p:nvPicPr>
          <p:cNvPr id="8" name="Picture 7">
            <a:extLst>
              <a:ext uri="{FF2B5EF4-FFF2-40B4-BE49-F238E27FC236}">
                <a16:creationId xmlns:a16="http://schemas.microsoft.com/office/drawing/2014/main" id="{E4908DF4-B49F-47CD-8EF7-C1F625CA8030}"/>
              </a:ext>
            </a:extLst>
          </p:cNvPr>
          <p:cNvPicPr>
            <a:picLocks noChangeAspect="1"/>
          </p:cNvPicPr>
          <p:nvPr/>
        </p:nvPicPr>
        <p:blipFill rotWithShape="1">
          <a:blip r:embed="rId4"/>
          <a:srcRect l="9254" t="13282" r="6988" b="13220"/>
          <a:stretch/>
        </p:blipFill>
        <p:spPr>
          <a:xfrm>
            <a:off x="5245967" y="1358123"/>
            <a:ext cx="1700066" cy="1511351"/>
          </a:xfrm>
          <a:prstGeom prst="rect">
            <a:avLst/>
          </a:prstGeom>
        </p:spPr>
      </p:pic>
      <p:sp>
        <p:nvSpPr>
          <p:cNvPr id="10" name="TextBox 9">
            <a:extLst>
              <a:ext uri="{FF2B5EF4-FFF2-40B4-BE49-F238E27FC236}">
                <a16:creationId xmlns:a16="http://schemas.microsoft.com/office/drawing/2014/main" id="{0548DBF5-32D4-4EF9-9BC6-07578447556A}"/>
              </a:ext>
            </a:extLst>
          </p:cNvPr>
          <p:cNvSpPr txBox="1"/>
          <p:nvPr/>
        </p:nvSpPr>
        <p:spPr>
          <a:xfrm>
            <a:off x="4359564" y="308807"/>
            <a:ext cx="3472872" cy="923330"/>
          </a:xfrm>
          <a:prstGeom prst="rect">
            <a:avLst/>
          </a:prstGeom>
          <a:noFill/>
        </p:spPr>
        <p:txBody>
          <a:bodyPr wrap="square" rtlCol="0">
            <a:spAutoFit/>
          </a:bodyPr>
          <a:lstStyle/>
          <a:p>
            <a:pPr algn="ctr"/>
            <a:r>
              <a:rPr lang="en-US" b="1">
                <a:latin typeface="Century Schoolbook" panose="02040604050505020304" pitchFamily="18" charset="0"/>
              </a:rPr>
              <a:t>Heightened level of alertness but maintains control</a:t>
            </a:r>
          </a:p>
        </p:txBody>
      </p:sp>
      <p:sp>
        <p:nvSpPr>
          <p:cNvPr id="11" name="TextBox 10">
            <a:extLst>
              <a:ext uri="{FF2B5EF4-FFF2-40B4-BE49-F238E27FC236}">
                <a16:creationId xmlns:a16="http://schemas.microsoft.com/office/drawing/2014/main" id="{513F9C13-FDB2-4B50-8307-F7D6A28C85B0}"/>
              </a:ext>
            </a:extLst>
          </p:cNvPr>
          <p:cNvSpPr txBox="1"/>
          <p:nvPr/>
        </p:nvSpPr>
        <p:spPr>
          <a:xfrm>
            <a:off x="4372027" y="2988445"/>
            <a:ext cx="3269673" cy="646331"/>
          </a:xfrm>
          <a:prstGeom prst="rect">
            <a:avLst/>
          </a:prstGeom>
          <a:noFill/>
        </p:spPr>
        <p:txBody>
          <a:bodyPr wrap="square" rtlCol="0">
            <a:spAutoFit/>
          </a:bodyPr>
          <a:lstStyle/>
          <a:p>
            <a:pPr algn="ctr"/>
            <a:r>
              <a:rPr lang="en-US" b="1">
                <a:latin typeface="Century Schoolbook" panose="02040604050505020304" pitchFamily="18" charset="0"/>
              </a:rPr>
              <a:t>Ideal level of alertness, </a:t>
            </a:r>
          </a:p>
          <a:p>
            <a:pPr algn="ctr"/>
            <a:r>
              <a:rPr lang="en-US" b="1">
                <a:latin typeface="Century Schoolbook" panose="02040604050505020304" pitchFamily="18" charset="0"/>
              </a:rPr>
              <a:t>in control</a:t>
            </a:r>
          </a:p>
        </p:txBody>
      </p:sp>
      <p:sp>
        <p:nvSpPr>
          <p:cNvPr id="12" name="TextBox 11">
            <a:extLst>
              <a:ext uri="{FF2B5EF4-FFF2-40B4-BE49-F238E27FC236}">
                <a16:creationId xmlns:a16="http://schemas.microsoft.com/office/drawing/2014/main" id="{C5D43669-B82F-44FC-82A7-0BB3FFB91950}"/>
              </a:ext>
            </a:extLst>
          </p:cNvPr>
          <p:cNvSpPr txBox="1"/>
          <p:nvPr/>
        </p:nvSpPr>
        <p:spPr>
          <a:xfrm>
            <a:off x="1408028" y="2967094"/>
            <a:ext cx="3269673" cy="369332"/>
          </a:xfrm>
          <a:prstGeom prst="rect">
            <a:avLst/>
          </a:prstGeom>
          <a:noFill/>
        </p:spPr>
        <p:txBody>
          <a:bodyPr wrap="square" rtlCol="0">
            <a:spAutoFit/>
          </a:bodyPr>
          <a:lstStyle/>
          <a:p>
            <a:pPr algn="ctr"/>
            <a:r>
              <a:rPr lang="en-US" b="1">
                <a:latin typeface="Century Schoolbook" panose="02040604050505020304" pitchFamily="18" charset="0"/>
              </a:rPr>
              <a:t>Low Level of Alertness</a:t>
            </a:r>
          </a:p>
        </p:txBody>
      </p:sp>
      <p:pic>
        <p:nvPicPr>
          <p:cNvPr id="3" name="Picture 2">
            <a:extLst>
              <a:ext uri="{FF2B5EF4-FFF2-40B4-BE49-F238E27FC236}">
                <a16:creationId xmlns:a16="http://schemas.microsoft.com/office/drawing/2014/main" id="{A3B0FEAB-4B7C-4451-8A3D-4E9B5635B50F}"/>
              </a:ext>
            </a:extLst>
          </p:cNvPr>
          <p:cNvPicPr>
            <a:picLocks noChangeAspect="1"/>
          </p:cNvPicPr>
          <p:nvPr/>
        </p:nvPicPr>
        <p:blipFill rotWithShape="1">
          <a:blip r:embed="rId5"/>
          <a:srcRect t="10324" b="14624"/>
          <a:stretch/>
        </p:blipFill>
        <p:spPr>
          <a:xfrm>
            <a:off x="1853380" y="3721790"/>
            <a:ext cx="2103302" cy="1564847"/>
          </a:xfrm>
          <a:prstGeom prst="rect">
            <a:avLst/>
          </a:prstGeom>
        </p:spPr>
      </p:pic>
      <p:pic>
        <p:nvPicPr>
          <p:cNvPr id="13" name="Picture 12">
            <a:extLst>
              <a:ext uri="{FF2B5EF4-FFF2-40B4-BE49-F238E27FC236}">
                <a16:creationId xmlns:a16="http://schemas.microsoft.com/office/drawing/2014/main" id="{5651532B-91DF-44DD-8548-E433E87AB200}"/>
              </a:ext>
            </a:extLst>
          </p:cNvPr>
          <p:cNvPicPr>
            <a:picLocks noChangeAspect="1"/>
          </p:cNvPicPr>
          <p:nvPr/>
        </p:nvPicPr>
        <p:blipFill rotWithShape="1">
          <a:blip r:embed="rId6"/>
          <a:srcRect l="8344" t="14809" r="7860" b="10221"/>
          <a:stretch/>
        </p:blipFill>
        <p:spPr>
          <a:xfrm>
            <a:off x="5221776" y="3721790"/>
            <a:ext cx="1700066" cy="1628124"/>
          </a:xfrm>
          <a:prstGeom prst="rect">
            <a:avLst/>
          </a:prstGeom>
        </p:spPr>
      </p:pic>
      <p:sp>
        <p:nvSpPr>
          <p:cNvPr id="14" name="Rectangle 13">
            <a:extLst>
              <a:ext uri="{FF2B5EF4-FFF2-40B4-BE49-F238E27FC236}">
                <a16:creationId xmlns:a16="http://schemas.microsoft.com/office/drawing/2014/main" id="{37BEB280-1B7C-4029-8B65-7075645CDE13}"/>
              </a:ext>
            </a:extLst>
          </p:cNvPr>
          <p:cNvSpPr/>
          <p:nvPr/>
        </p:nvSpPr>
        <p:spPr>
          <a:xfrm>
            <a:off x="8025444" y="1156249"/>
            <a:ext cx="3986882" cy="2862322"/>
          </a:xfrm>
          <a:prstGeom prst="rect">
            <a:avLst/>
          </a:prstGeom>
        </p:spPr>
        <p:txBody>
          <a:bodyPr wrap="square">
            <a:spAutoFit/>
          </a:bodyPr>
          <a:lstStyle/>
          <a:p>
            <a:r>
              <a:rPr lang="en-US">
                <a:solidFill>
                  <a:srgbClr val="333333"/>
                </a:solidFill>
                <a:latin typeface="Verdana" panose="020B0604030504040204" pitchFamily="34" charset="0"/>
              </a:rPr>
              <a:t>Is a tool used to recognize and understand our own and other peoples' emotions.</a:t>
            </a:r>
          </a:p>
          <a:p>
            <a:endParaRPr lang="en-US">
              <a:solidFill>
                <a:srgbClr val="333333"/>
              </a:solidFill>
              <a:latin typeface="Verdana" panose="020B0604030504040204" pitchFamily="34" charset="0"/>
            </a:endParaRPr>
          </a:p>
          <a:p>
            <a:endParaRPr lang="en-US">
              <a:solidFill>
                <a:srgbClr val="333333"/>
              </a:solidFill>
              <a:latin typeface="Verdana" panose="020B0604030504040204" pitchFamily="34" charset="0"/>
            </a:endParaRPr>
          </a:p>
          <a:p>
            <a:r>
              <a:rPr lang="en-US">
                <a:solidFill>
                  <a:srgbClr val="333333"/>
                </a:solidFill>
                <a:latin typeface="Verdana" panose="020B0604030504040204" pitchFamily="34" charset="0"/>
              </a:rPr>
              <a:t>When we are able to identify our emotions and what zone we are in, it helps us understand the impact emotions can have on our decisions and behavior.</a:t>
            </a:r>
            <a:endParaRPr lang="en-US"/>
          </a:p>
        </p:txBody>
      </p:sp>
      <p:sp>
        <p:nvSpPr>
          <p:cNvPr id="15" name="Rectangle 14">
            <a:extLst>
              <a:ext uri="{FF2B5EF4-FFF2-40B4-BE49-F238E27FC236}">
                <a16:creationId xmlns:a16="http://schemas.microsoft.com/office/drawing/2014/main" id="{61E4A45A-F775-46E8-BF7F-4753A44F2587}"/>
              </a:ext>
            </a:extLst>
          </p:cNvPr>
          <p:cNvSpPr/>
          <p:nvPr/>
        </p:nvSpPr>
        <p:spPr>
          <a:xfrm>
            <a:off x="8062867" y="4489053"/>
            <a:ext cx="3912035" cy="1200329"/>
          </a:xfrm>
          <a:prstGeom prst="rect">
            <a:avLst/>
          </a:prstGeom>
        </p:spPr>
        <p:txBody>
          <a:bodyPr wrap="square">
            <a:spAutoFit/>
          </a:bodyPr>
          <a:lstStyle/>
          <a:p>
            <a:r>
              <a:rPr lang="en-US">
                <a:solidFill>
                  <a:srgbClr val="333333"/>
                </a:solidFill>
                <a:latin typeface="Verdana" panose="020B0604030504040204" pitchFamily="34" charset="0"/>
              </a:rPr>
              <a:t>It is also the first step in developing empathy, which is the ability to understand the feelings of another person.   </a:t>
            </a:r>
            <a:endParaRPr lang="en-US"/>
          </a:p>
        </p:txBody>
      </p:sp>
      <p:sp>
        <p:nvSpPr>
          <p:cNvPr id="16" name="TextBox 15">
            <a:extLst>
              <a:ext uri="{FF2B5EF4-FFF2-40B4-BE49-F238E27FC236}">
                <a16:creationId xmlns:a16="http://schemas.microsoft.com/office/drawing/2014/main" id="{DAC1DEFC-3156-4652-A0FD-7A6E13DAA4CC}"/>
              </a:ext>
            </a:extLst>
          </p:cNvPr>
          <p:cNvSpPr txBox="1"/>
          <p:nvPr/>
        </p:nvSpPr>
        <p:spPr>
          <a:xfrm>
            <a:off x="8268444" y="287550"/>
            <a:ext cx="2989921" cy="523220"/>
          </a:xfrm>
          <a:prstGeom prst="rect">
            <a:avLst/>
          </a:prstGeom>
          <a:noFill/>
        </p:spPr>
        <p:txBody>
          <a:bodyPr wrap="none" rtlCol="0">
            <a:spAutoFit/>
          </a:bodyPr>
          <a:lstStyle/>
          <a:p>
            <a:r>
              <a:rPr lang="en-US" sz="2800" b="1">
                <a:latin typeface="Century Schoolbook" panose="02040604050505020304" pitchFamily="18" charset="0"/>
              </a:rPr>
              <a:t>MOOD METER</a:t>
            </a:r>
          </a:p>
        </p:txBody>
      </p:sp>
    </p:spTree>
    <p:extLst>
      <p:ext uri="{BB962C8B-B14F-4D97-AF65-F5344CB8AC3E}">
        <p14:creationId xmlns:p14="http://schemas.microsoft.com/office/powerpoint/2010/main" val="2720665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26F230-AE1B-44B9-8460-E7E4274CB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065" y="1662545"/>
            <a:ext cx="5595569" cy="4476455"/>
          </a:xfrm>
          <a:prstGeom prst="rect">
            <a:avLst/>
          </a:prstGeom>
        </p:spPr>
      </p:pic>
      <p:sp>
        <p:nvSpPr>
          <p:cNvPr id="4" name="TextBox 3">
            <a:extLst>
              <a:ext uri="{FF2B5EF4-FFF2-40B4-BE49-F238E27FC236}">
                <a16:creationId xmlns:a16="http://schemas.microsoft.com/office/drawing/2014/main" id="{842C39E6-1886-49CA-9F08-D183F1DB7B92}"/>
              </a:ext>
            </a:extLst>
          </p:cNvPr>
          <p:cNvSpPr txBox="1"/>
          <p:nvPr/>
        </p:nvSpPr>
        <p:spPr>
          <a:xfrm>
            <a:off x="603065" y="1139325"/>
            <a:ext cx="5595569" cy="523220"/>
          </a:xfrm>
          <a:prstGeom prst="rect">
            <a:avLst/>
          </a:prstGeom>
          <a:noFill/>
        </p:spPr>
        <p:txBody>
          <a:bodyPr wrap="square" rtlCol="0">
            <a:spAutoFit/>
          </a:bodyPr>
          <a:lstStyle/>
          <a:p>
            <a:pPr algn="ctr"/>
            <a:r>
              <a:rPr lang="en-US" sz="2800">
                <a:latin typeface="Century Schoolbook" panose="02040604050505020304" pitchFamily="18" charset="0"/>
              </a:rPr>
              <a:t>Red Zone             Yellow Zone</a:t>
            </a:r>
          </a:p>
        </p:txBody>
      </p:sp>
      <p:sp>
        <p:nvSpPr>
          <p:cNvPr id="5" name="TextBox 4">
            <a:extLst>
              <a:ext uri="{FF2B5EF4-FFF2-40B4-BE49-F238E27FC236}">
                <a16:creationId xmlns:a16="http://schemas.microsoft.com/office/drawing/2014/main" id="{3AF47B9C-7473-4C61-A2EA-EF0AC93C976D}"/>
              </a:ext>
            </a:extLst>
          </p:cNvPr>
          <p:cNvSpPr txBox="1"/>
          <p:nvPr/>
        </p:nvSpPr>
        <p:spPr>
          <a:xfrm>
            <a:off x="709283" y="6123329"/>
            <a:ext cx="5595569" cy="523220"/>
          </a:xfrm>
          <a:prstGeom prst="rect">
            <a:avLst/>
          </a:prstGeom>
          <a:noFill/>
        </p:spPr>
        <p:txBody>
          <a:bodyPr wrap="square" rtlCol="0">
            <a:spAutoFit/>
          </a:bodyPr>
          <a:lstStyle/>
          <a:p>
            <a:pPr algn="ctr"/>
            <a:r>
              <a:rPr lang="en-US" sz="2800">
                <a:latin typeface="Century Schoolbook" panose="02040604050505020304" pitchFamily="18" charset="0"/>
              </a:rPr>
              <a:t>Blue Zone             Green  Zone</a:t>
            </a:r>
          </a:p>
        </p:txBody>
      </p:sp>
      <p:sp>
        <p:nvSpPr>
          <p:cNvPr id="6" name="Title 1">
            <a:extLst>
              <a:ext uri="{FF2B5EF4-FFF2-40B4-BE49-F238E27FC236}">
                <a16:creationId xmlns:a16="http://schemas.microsoft.com/office/drawing/2014/main" id="{7D9CB674-D86B-4F5F-A0D4-91D679CE77AA}"/>
              </a:ext>
            </a:extLst>
          </p:cNvPr>
          <p:cNvSpPr txBox="1">
            <a:spLocks/>
          </p:cNvSpPr>
          <p:nvPr/>
        </p:nvSpPr>
        <p:spPr>
          <a:xfrm>
            <a:off x="7601526" y="0"/>
            <a:ext cx="4978400" cy="1454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a:solidFill>
                  <a:srgbClr val="000000"/>
                </a:solidFill>
                <a:latin typeface="Bookman Old Style" panose="02050604050505020204" pitchFamily="18" charset="0"/>
              </a:rPr>
              <a:t>Activity</a:t>
            </a:r>
          </a:p>
        </p:txBody>
      </p:sp>
      <p:sp>
        <p:nvSpPr>
          <p:cNvPr id="7" name="Content Placeholder 5">
            <a:extLst>
              <a:ext uri="{FF2B5EF4-FFF2-40B4-BE49-F238E27FC236}">
                <a16:creationId xmlns:a16="http://schemas.microsoft.com/office/drawing/2014/main" id="{CCE4EBB1-27C7-4C82-AD33-C9A98E669853}"/>
              </a:ext>
            </a:extLst>
          </p:cNvPr>
          <p:cNvSpPr txBox="1">
            <a:spLocks/>
          </p:cNvSpPr>
          <p:nvPr/>
        </p:nvSpPr>
        <p:spPr>
          <a:xfrm>
            <a:off x="6520872" y="1787662"/>
            <a:ext cx="586509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US" sz="3200">
                <a:latin typeface="Bookman Old Style" panose="02050604050505020204" pitchFamily="18" charset="0"/>
              </a:rPr>
              <a:t>Watch each video clip. </a:t>
            </a:r>
          </a:p>
          <a:p>
            <a:pPr marL="0" indent="0">
              <a:buFont typeface="Arial" panose="020B0604020202020204" pitchFamily="34" charset="0"/>
              <a:buNone/>
            </a:pPr>
            <a:endParaRPr lang="en-US" sz="3600">
              <a:latin typeface="Bookman Old Style" panose="02050604050505020204" pitchFamily="18" charset="0"/>
            </a:endParaRPr>
          </a:p>
          <a:p>
            <a:pPr>
              <a:buFont typeface="Wingdings" panose="05000000000000000000" pitchFamily="2" charset="2"/>
              <a:buChar char="ü"/>
            </a:pPr>
            <a:r>
              <a:rPr lang="en-US">
                <a:latin typeface="Bookman Old Style" panose="02050604050505020204" pitchFamily="18" charset="0"/>
              </a:rPr>
              <a:t> What Emotion they are experiencing?</a:t>
            </a:r>
          </a:p>
          <a:p>
            <a:pPr>
              <a:buFont typeface="Wingdings" panose="05000000000000000000" pitchFamily="2" charset="2"/>
              <a:buChar char="ü"/>
            </a:pPr>
            <a:endParaRPr lang="en-US">
              <a:latin typeface="Bookman Old Style" panose="02050604050505020204" pitchFamily="18" charset="0"/>
            </a:endParaRPr>
          </a:p>
          <a:p>
            <a:pPr>
              <a:buFont typeface="Wingdings" panose="05000000000000000000" pitchFamily="2" charset="2"/>
              <a:buChar char="ü"/>
            </a:pPr>
            <a:r>
              <a:rPr lang="en-US">
                <a:latin typeface="Bookman Old Style" panose="02050604050505020204" pitchFamily="18" charset="0"/>
              </a:rPr>
              <a:t> What Zone they are in? </a:t>
            </a:r>
          </a:p>
          <a:p>
            <a:pPr marL="0" indent="0">
              <a:buFont typeface="Arial" panose="020B0604020202020204" pitchFamily="34" charset="0"/>
              <a:buNone/>
            </a:pPr>
            <a:endParaRPr lang="en-US">
              <a:latin typeface="Bookman Old Style" panose="02050604050505020204" pitchFamily="18" charset="0"/>
            </a:endParaRPr>
          </a:p>
          <a:p>
            <a:endParaRPr lang="en-US" sz="3600">
              <a:latin typeface="Bookman Old Style" panose="02050604050505020204" pitchFamily="18" charset="0"/>
            </a:endParaRPr>
          </a:p>
        </p:txBody>
      </p:sp>
      <p:sp>
        <p:nvSpPr>
          <p:cNvPr id="2" name="TextBox 1">
            <a:extLst>
              <a:ext uri="{FF2B5EF4-FFF2-40B4-BE49-F238E27FC236}">
                <a16:creationId xmlns:a16="http://schemas.microsoft.com/office/drawing/2014/main" id="{26054F81-361F-4B9C-BA04-7842A62F0C2B}"/>
              </a:ext>
            </a:extLst>
          </p:cNvPr>
          <p:cNvSpPr txBox="1"/>
          <p:nvPr/>
        </p:nvSpPr>
        <p:spPr>
          <a:xfrm>
            <a:off x="6519736" y="5543878"/>
            <a:ext cx="5519181" cy="523220"/>
          </a:xfrm>
          <a:prstGeom prst="rect">
            <a:avLst/>
          </a:prstGeom>
          <a:noFill/>
        </p:spPr>
        <p:txBody>
          <a:bodyPr wrap="square" rtlCol="0">
            <a:spAutoFit/>
          </a:bodyPr>
          <a:lstStyle/>
          <a:p>
            <a:r>
              <a:rPr lang="en-US" sz="2800" dirty="0">
                <a:highlight>
                  <a:srgbClr val="FFFF00"/>
                </a:highlight>
                <a:latin typeface="Berlin Sans FB" panose="020E0602020502020306" pitchFamily="34" charset="0"/>
              </a:rPr>
              <a:t>GO TO WEBSITE TO VIEW VIDEOS</a:t>
            </a:r>
          </a:p>
        </p:txBody>
      </p:sp>
      <p:sp>
        <p:nvSpPr>
          <p:cNvPr id="8" name="Rectangle 7">
            <a:extLst>
              <a:ext uri="{FF2B5EF4-FFF2-40B4-BE49-F238E27FC236}">
                <a16:creationId xmlns:a16="http://schemas.microsoft.com/office/drawing/2014/main" id="{9B615FEF-52D9-451D-BF59-F5F7358B331B}"/>
              </a:ext>
            </a:extLst>
          </p:cNvPr>
          <p:cNvSpPr/>
          <p:nvPr/>
        </p:nvSpPr>
        <p:spPr>
          <a:xfrm>
            <a:off x="6519736" y="6139000"/>
            <a:ext cx="5302927" cy="646331"/>
          </a:xfrm>
          <a:prstGeom prst="rect">
            <a:avLst/>
          </a:prstGeom>
        </p:spPr>
        <p:txBody>
          <a:bodyPr wrap="none">
            <a:spAutoFit/>
          </a:bodyPr>
          <a:lstStyle/>
          <a:p>
            <a:r>
              <a:rPr lang="en-US" dirty="0">
                <a:hlinkClick r:id="rId3"/>
              </a:rPr>
              <a:t>https://selmatters.weebly.com/sel-lesson-plans-2.html</a:t>
            </a:r>
            <a:endParaRPr lang="en-US" dirty="0"/>
          </a:p>
          <a:p>
            <a:endParaRPr lang="en-US" dirty="0"/>
          </a:p>
        </p:txBody>
      </p:sp>
    </p:spTree>
    <p:extLst>
      <p:ext uri="{BB962C8B-B14F-4D97-AF65-F5344CB8AC3E}">
        <p14:creationId xmlns:p14="http://schemas.microsoft.com/office/powerpoint/2010/main" val="1909658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520</Words>
  <Application>Microsoft Office PowerPoint</Application>
  <PresentationFormat>Widescreen</PresentationFormat>
  <Paragraphs>80</Paragraphs>
  <Slides>20</Slides>
  <Notes>0</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Aharoni</vt:lpstr>
      <vt:lpstr>Arial</vt:lpstr>
      <vt:lpstr>Berlin Sans FB</vt:lpstr>
      <vt:lpstr>Bookman Old Style</vt:lpstr>
      <vt:lpstr>Calibri</vt:lpstr>
      <vt:lpstr>Calibri Light</vt:lpstr>
      <vt:lpstr>Century Schoolbook</vt:lpstr>
      <vt:lpstr>Courier New</vt:lpstr>
      <vt:lpstr>Footlight MT Light</vt:lpstr>
      <vt:lpstr>Impact</vt:lpstr>
      <vt:lpstr>Times New Roman</vt:lpstr>
      <vt:lpstr>Verdana</vt:lpstr>
      <vt:lpstr>Wingdings</vt:lpstr>
      <vt:lpstr>Office Theme</vt:lpstr>
      <vt:lpstr>PowerPoint Presentation</vt:lpstr>
      <vt:lpstr>PowerPoint Presentation</vt:lpstr>
      <vt:lpstr>Monday </vt:lpstr>
      <vt:lpstr>PowerPoint Presentation</vt:lpstr>
      <vt:lpstr>Emotions</vt:lpstr>
      <vt:lpstr>PowerPoint Presentation</vt:lpstr>
      <vt:lpstr>Tuesday</vt:lpstr>
      <vt:lpstr>PowerPoint Presentation</vt:lpstr>
      <vt:lpstr>PowerPoint Presentation</vt:lpstr>
      <vt:lpstr>Thursday</vt:lpstr>
      <vt:lpstr>PowerPoint Presentation</vt:lpstr>
      <vt:lpstr>Activity</vt:lpstr>
      <vt:lpstr>PowerPoint Presentation</vt:lpstr>
      <vt:lpstr>PowerPoint Presentation</vt:lpstr>
      <vt:lpstr>Friday</vt:lpstr>
      <vt:lpstr>PowerPoint Presentation</vt:lpstr>
      <vt:lpstr>PowerPoint Presentation</vt:lpstr>
      <vt:lpstr>PowerPoint Presentation</vt:lpstr>
      <vt:lpstr>PowerPoint Presentation</vt:lpstr>
      <vt:lpstr>Kahoot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Hendricks, Hannah M.</dc:creator>
  <cp:lastModifiedBy>Hannah Hendricks</cp:lastModifiedBy>
  <cp:revision>1</cp:revision>
  <dcterms:created xsi:type="dcterms:W3CDTF">2018-08-28T15:32:07Z</dcterms:created>
  <dcterms:modified xsi:type="dcterms:W3CDTF">2019-01-17T14:01:45Z</dcterms:modified>
</cp:coreProperties>
</file>