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62" r:id="rId4"/>
    <p:sldId id="263" r:id="rId5"/>
    <p:sldId id="273" r:id="rId6"/>
    <p:sldId id="274" r:id="rId7"/>
    <p:sldId id="264" r:id="rId8"/>
    <p:sldId id="272" r:id="rId9"/>
    <p:sldId id="275"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4D72"/>
    <a:srgbClr val="E3670D"/>
    <a:srgbClr val="83B61D"/>
    <a:srgbClr val="FFC200"/>
    <a:srgbClr val="5A9BD5"/>
    <a:srgbClr val="E11C47"/>
    <a:srgbClr val="20307E"/>
    <a:srgbClr val="129B3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8/19/2018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2D300-3789-45CE-8B4B-43DD8B684779}"/>
              </a:ext>
            </a:extLst>
          </p:cNvPr>
          <p:cNvSpPr/>
          <p:nvPr/>
        </p:nvSpPr>
        <p:spPr>
          <a:xfrm>
            <a:off x="0" y="1213009"/>
            <a:ext cx="11748654" cy="221599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all" spc="200" normalizeH="0" baseline="0" noProof="0" dirty="0">
                <a:ln>
                  <a:noFill/>
                </a:ln>
                <a:solidFill>
                  <a:schemeClr val="accent2"/>
                </a:solidFill>
                <a:effectLst/>
                <a:uLnTx/>
                <a:uFillTx/>
                <a:latin typeface="Times New Roman" panose="02020603050405020304" pitchFamily="18" charset="0"/>
                <a:ea typeface="+mj-ea"/>
                <a:cs typeface="Times New Roman" panose="02020603050405020304" pitchFamily="18" charset="0"/>
              </a:rPr>
              <a:t> </a:t>
            </a:r>
            <a:r>
              <a:rPr kumimoji="0" lang="en-US" sz="6600" b="0" i="0" u="none" strike="noStrike" kern="0" cap="all" spc="200" normalizeH="0" baseline="0" noProof="0" dirty="0">
                <a:ln>
                  <a:noFill/>
                </a:ln>
                <a:solidFill>
                  <a:schemeClr val="accent2"/>
                </a:solidFill>
                <a:effectLst/>
                <a:uLnTx/>
                <a:uFillTx/>
                <a:latin typeface="Times New Roman" panose="02020603050405020304" pitchFamily="18" charset="0"/>
                <a:ea typeface="+mj-ea"/>
                <a:cs typeface="Times New Roman" panose="02020603050405020304" pitchFamily="18" charset="0"/>
              </a:rPr>
              <a:t>Circles of Power &amp; respect (CPR)</a:t>
            </a:r>
            <a:endParaRPr kumimoji="0" lang="en-US" sz="66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53E958-5DF4-44F3-B08E-3E156FD251C3}"/>
              </a:ext>
            </a:extLst>
          </p:cNvPr>
          <p:cNvSpPr/>
          <p:nvPr/>
        </p:nvSpPr>
        <p:spPr>
          <a:xfrm>
            <a:off x="235527" y="1643896"/>
            <a:ext cx="11804072" cy="4524315"/>
          </a:xfrm>
          <a:prstGeom prst="rect">
            <a:avLst/>
          </a:prstGeom>
        </p:spPr>
        <p:txBody>
          <a:bodyPr wrap="square">
            <a:spAutoFit/>
          </a:bodyPr>
          <a:lstStyle/>
          <a:p>
            <a:r>
              <a:rPr lang="en-US" sz="2400" dirty="0">
                <a:latin typeface="Times New Roman" panose="02020603050405020304" pitchFamily="18" charset="0"/>
                <a:ea typeface="Tw Cen MT" panose="020B0602020104020603" pitchFamily="34" charset="0"/>
                <a:cs typeface="Times New Roman" panose="02020603050405020304" pitchFamily="18" charset="0"/>
              </a:rPr>
              <a:t>Before the meeting began, the students read and responded to the Daily News independently. Now the Daily News is read aloud. Afterwards, the group discusses the responses (analyzes trends, graphs responses, discuss the ethical issues raised or how to handle a difficult situation). </a:t>
            </a:r>
          </a:p>
          <a:p>
            <a:endParaRPr lang="en-US" sz="2400" dirty="0">
              <a:latin typeface="Times New Roman" panose="02020603050405020304" pitchFamily="18" charset="0"/>
              <a:ea typeface="Tw Cen MT" panose="020B0602020104020603" pitchFamily="34"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400" dirty="0">
                <a:latin typeface="Times New Roman" panose="02020603050405020304" pitchFamily="18" charset="0"/>
                <a:ea typeface="Tw Cen MT" panose="020B0602020104020603" pitchFamily="34" charset="0"/>
                <a:cs typeface="Times New Roman" panose="02020603050405020304" pitchFamily="18" charset="0"/>
              </a:rPr>
              <a:t>Inform the students about the day</a:t>
            </a:r>
          </a:p>
          <a:p>
            <a:pPr marL="342900" indent="-342900">
              <a:lnSpc>
                <a:spcPct val="150000"/>
              </a:lnSpc>
              <a:buFont typeface="Wingdings" panose="05000000000000000000" pitchFamily="2" charset="2"/>
              <a:buChar char="ü"/>
            </a:pPr>
            <a:r>
              <a:rPr lang="en-US" sz="2400" dirty="0">
                <a:latin typeface="Times New Roman" panose="02020603050405020304" pitchFamily="18" charset="0"/>
                <a:ea typeface="Tw Cen MT" panose="020B0602020104020603" pitchFamily="34" charset="0"/>
                <a:cs typeface="Times New Roman" panose="02020603050405020304" pitchFamily="18" charset="0"/>
              </a:rPr>
              <a:t>Practice social and emotional</a:t>
            </a:r>
            <a:r>
              <a:rPr lang="en-US" sz="2400" spc="-5" dirty="0">
                <a:latin typeface="Times New Roman" panose="02020603050405020304" pitchFamily="18" charset="0"/>
                <a:ea typeface="Tw Cen MT" panose="020B0602020104020603" pitchFamily="34" charset="0"/>
                <a:cs typeface="Times New Roman" panose="02020603050405020304" pitchFamily="18" charset="0"/>
              </a:rPr>
              <a:t> </a:t>
            </a:r>
            <a:r>
              <a:rPr lang="en-US" sz="2400" dirty="0">
                <a:latin typeface="Times New Roman" panose="02020603050405020304" pitchFamily="18" charset="0"/>
                <a:ea typeface="Tw Cen MT" panose="020B0602020104020603" pitchFamily="34" charset="0"/>
                <a:cs typeface="Times New Roman" panose="02020603050405020304" pitchFamily="18" charset="0"/>
              </a:rPr>
              <a:t>skills</a:t>
            </a:r>
          </a:p>
          <a:p>
            <a:pPr marL="342900" indent="-342900">
              <a:lnSpc>
                <a:spcPct val="150000"/>
              </a:lnSpc>
              <a:buFont typeface="Wingdings" panose="05000000000000000000" pitchFamily="2" charset="2"/>
              <a:buChar char="ü"/>
            </a:pPr>
            <a:r>
              <a:rPr lang="en-US" sz="2400" dirty="0">
                <a:latin typeface="Times New Roman" panose="02020603050405020304" pitchFamily="18" charset="0"/>
                <a:ea typeface="Tw Cen MT" panose="020B0602020104020603" pitchFamily="34" charset="0"/>
                <a:cs typeface="Times New Roman" panose="02020603050405020304" pitchFamily="18" charset="0"/>
              </a:rPr>
              <a:t>Shows respect for students’ responses and makes Daily News</a:t>
            </a:r>
            <a:r>
              <a:rPr lang="en-US" sz="2400" spc="-25" dirty="0">
                <a:latin typeface="Times New Roman" panose="02020603050405020304" pitchFamily="18" charset="0"/>
                <a:ea typeface="Tw Cen MT" panose="020B0602020104020603" pitchFamily="34" charset="0"/>
                <a:cs typeface="Times New Roman" panose="02020603050405020304" pitchFamily="18" charset="0"/>
              </a:rPr>
              <a:t> </a:t>
            </a:r>
            <a:r>
              <a:rPr lang="en-US" sz="2400" dirty="0">
                <a:latin typeface="Times New Roman" panose="02020603050405020304" pitchFamily="18" charset="0"/>
                <a:ea typeface="Tw Cen MT" panose="020B0602020104020603" pitchFamily="34" charset="0"/>
                <a:cs typeface="Times New Roman" panose="02020603050405020304" pitchFamily="18" charset="0"/>
              </a:rPr>
              <a:t>meaningful</a:t>
            </a:r>
          </a:p>
          <a:p>
            <a:pPr>
              <a:lnSpc>
                <a:spcPct val="150000"/>
              </a:lnSpc>
            </a:pPr>
            <a:endParaRPr lang="en-US" sz="2400" dirty="0">
              <a:latin typeface="Times New Roman" panose="02020603050405020304" pitchFamily="18" charset="0"/>
              <a:ea typeface="Tw Cen MT" panose="020B0602020104020603" pitchFamily="34" charset="0"/>
              <a:cs typeface="Times New Roman" panose="02020603050405020304" pitchFamily="18" charset="0"/>
            </a:endParaRPr>
          </a:p>
          <a:p>
            <a:r>
              <a:rPr lang="en-US" sz="2400" dirty="0">
                <a:latin typeface="Times New Roman" panose="02020603050405020304" pitchFamily="18" charset="0"/>
                <a:ea typeface="Tw Cen MT" panose="020B0602020104020603" pitchFamily="34" charset="0"/>
                <a:cs typeface="Times New Roman" panose="02020603050405020304" pitchFamily="18" charset="0"/>
              </a:rPr>
              <a:t> </a:t>
            </a:r>
            <a:endParaRPr lang="en-US" sz="2400" dirty="0">
              <a:effectLst/>
              <a:latin typeface="Times New Roman" panose="02020603050405020304" pitchFamily="18" charset="0"/>
              <a:ea typeface="Tw Cen MT" panose="020B0602020104020603"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46DE8A8-83D6-47D2-BAEA-DA2772D2021F}"/>
              </a:ext>
            </a:extLst>
          </p:cNvPr>
          <p:cNvSpPr/>
          <p:nvPr/>
        </p:nvSpPr>
        <p:spPr>
          <a:xfrm>
            <a:off x="-152400" y="235528"/>
            <a:ext cx="12191999" cy="1015663"/>
          </a:xfrm>
          <a:prstGeom prst="rect">
            <a:avLst/>
          </a:prstGeom>
        </p:spPr>
        <p:txBody>
          <a:bodyPr wrap="square">
            <a:spAutoFit/>
          </a:bodyPr>
          <a:lstStyle/>
          <a:p>
            <a:pPr lvl="0" algn="ctr">
              <a:defRPr/>
            </a:pPr>
            <a:r>
              <a:rPr lang="en-US" sz="6000" kern="0" cap="all" dirty="0">
                <a:ln>
                  <a:solidFill>
                    <a:schemeClr val="tx1"/>
                  </a:solidFill>
                </a:ln>
                <a:solidFill>
                  <a:schemeClr val="accent1">
                    <a:lumMod val="40000"/>
                    <a:lumOff val="60000"/>
                  </a:schemeClr>
                </a:solidFill>
                <a:latin typeface="Berlin Sans FB Demi" panose="020E0802020502020306" pitchFamily="34" charset="0"/>
                <a:cs typeface="Times New Roman" panose="02020603050405020304" pitchFamily="18" charset="0"/>
              </a:rPr>
              <a:t>Reflection on Daily News</a:t>
            </a:r>
            <a:endParaRPr lang="en-US" sz="6000" kern="0" dirty="0">
              <a:ln>
                <a:solidFill>
                  <a:schemeClr val="tx1"/>
                </a:solidFill>
              </a:ln>
              <a:solidFill>
                <a:schemeClr val="accent1">
                  <a:lumMod val="40000"/>
                  <a:lumOff val="60000"/>
                </a:schemeClr>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224353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51CBC5-6E4F-433D-B066-A995068CF86C}"/>
              </a:ext>
            </a:extLst>
          </p:cNvPr>
          <p:cNvSpPr txBox="1"/>
          <p:nvPr/>
        </p:nvSpPr>
        <p:spPr>
          <a:xfrm>
            <a:off x="947287" y="152534"/>
            <a:ext cx="10200442" cy="1292662"/>
          </a:xfrm>
          <a:prstGeom prst="rect">
            <a:avLst/>
          </a:prstGeom>
          <a:noFill/>
        </p:spPr>
        <p:txBody>
          <a:bodyPr wrap="square" rtlCol="0">
            <a:spAutoFit/>
          </a:bodyPr>
          <a:lstStyle/>
          <a:p>
            <a:pPr algn="ctr"/>
            <a:r>
              <a:rPr lang="en-US" sz="5400" cap="all" dirty="0">
                <a:solidFill>
                  <a:schemeClr val="accent2"/>
                </a:solidFill>
                <a:latin typeface="Times New Roman" panose="02020603050405020304" pitchFamily="18" charset="0"/>
                <a:ea typeface="+mj-ea"/>
                <a:cs typeface="Times New Roman" panose="02020603050405020304" pitchFamily="18" charset="0"/>
              </a:rPr>
              <a:t>What is CPR – </a:t>
            </a:r>
          </a:p>
          <a:p>
            <a:pPr algn="ctr"/>
            <a:r>
              <a:rPr lang="en-US" sz="2400" cap="all" dirty="0">
                <a:solidFill>
                  <a:schemeClr val="accent2"/>
                </a:solidFill>
                <a:latin typeface="Times New Roman" panose="02020603050405020304" pitchFamily="18" charset="0"/>
                <a:ea typeface="+mj-ea"/>
                <a:cs typeface="Times New Roman" panose="02020603050405020304" pitchFamily="18" charset="0"/>
              </a:rPr>
              <a:t>Circles of Power and respect</a:t>
            </a:r>
            <a:endParaRPr lang="en-US" sz="2400" dirty="0">
              <a:solidFill>
                <a:schemeClr val="accent2"/>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2A1005B-9E05-413E-89FB-318183C54ED2}"/>
              </a:ext>
            </a:extLst>
          </p:cNvPr>
          <p:cNvSpPr/>
          <p:nvPr/>
        </p:nvSpPr>
        <p:spPr>
          <a:xfrm>
            <a:off x="415635" y="1491083"/>
            <a:ext cx="11776365" cy="3139321"/>
          </a:xfrm>
          <a:prstGeom prst="rect">
            <a:avLst/>
          </a:prstGeom>
        </p:spPr>
        <p:txBody>
          <a:bodyPr wrap="square">
            <a:spAutoFit/>
          </a:bodyPr>
          <a:lstStyle/>
          <a:p>
            <a:r>
              <a:rPr lang="en-US" sz="2000" dirty="0">
                <a:latin typeface="Verdana" panose="020B0604030504040204" pitchFamily="34" charset="0"/>
              </a:rPr>
              <a:t>Allows teachers to begin each day as a classroom community of caring and respectful learners.  </a:t>
            </a:r>
          </a:p>
          <a:p>
            <a:endParaRPr lang="en-US" sz="2000" dirty="0">
              <a:latin typeface="Verdana" panose="020B0604030504040204" pitchFamily="34" charset="0"/>
            </a:endParaRPr>
          </a:p>
          <a:p>
            <a:pPr>
              <a:lnSpc>
                <a:spcPct val="150000"/>
              </a:lnSpc>
            </a:pPr>
            <a:r>
              <a:rPr lang="en-US" sz="2000" dirty="0">
                <a:latin typeface="Verdana" panose="020B0604030504040204" pitchFamily="34" charset="0"/>
              </a:rPr>
              <a:t>It establishes a climate of trust and </a:t>
            </a:r>
            <a:r>
              <a:rPr lang="en-US" sz="2000" b="1" dirty="0">
                <a:latin typeface="Verdana" panose="020B0604030504040204" pitchFamily="34" charset="0"/>
              </a:rPr>
              <a:t>motivates</a:t>
            </a:r>
            <a:r>
              <a:rPr lang="en-US" sz="2000" dirty="0">
                <a:latin typeface="Verdana" panose="020B0604030504040204" pitchFamily="34" charset="0"/>
              </a:rPr>
              <a:t> our students by addressing two human needs:</a:t>
            </a:r>
          </a:p>
          <a:p>
            <a:pPr marL="285750" indent="-285750">
              <a:lnSpc>
                <a:spcPct val="150000"/>
              </a:lnSpc>
              <a:buFont typeface="Wingdings" panose="05000000000000000000" pitchFamily="2" charset="2"/>
              <a:buChar char="ü"/>
            </a:pPr>
            <a:r>
              <a:rPr lang="en-US" sz="2000" dirty="0">
                <a:latin typeface="Verdana" panose="020B0604030504040204" pitchFamily="34" charset="0"/>
              </a:rPr>
              <a:t>the need to feel a sense of significance and belonging</a:t>
            </a:r>
          </a:p>
          <a:p>
            <a:pPr marL="285750" indent="-285750">
              <a:lnSpc>
                <a:spcPct val="150000"/>
              </a:lnSpc>
              <a:buFont typeface="Wingdings" panose="05000000000000000000" pitchFamily="2" charset="2"/>
              <a:buChar char="ü"/>
            </a:pPr>
            <a:r>
              <a:rPr lang="en-US" sz="2000" dirty="0">
                <a:latin typeface="Verdana" panose="020B0604030504040204" pitchFamily="34" charset="0"/>
              </a:rPr>
              <a:t>the need to have fun.</a:t>
            </a:r>
          </a:p>
          <a:p>
            <a:endParaRPr lang="en-US" dirty="0">
              <a:latin typeface="Verdana" panose="020B0604030504040204" pitchFamily="34" charset="0"/>
            </a:endParaRPr>
          </a:p>
        </p:txBody>
      </p:sp>
      <p:pic>
        <p:nvPicPr>
          <p:cNvPr id="7" name="Picture 6">
            <a:extLst>
              <a:ext uri="{FF2B5EF4-FFF2-40B4-BE49-F238E27FC236}">
                <a16:creationId xmlns:a16="http://schemas.microsoft.com/office/drawing/2014/main" id="{F84AB7BC-8556-4006-972B-F6D5777AE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491" y="3806402"/>
            <a:ext cx="3865418" cy="2899064"/>
          </a:xfrm>
          <a:prstGeom prst="ellipse">
            <a:avLst/>
          </a:prstGeom>
          <a:ln>
            <a:noFill/>
          </a:ln>
          <a:effectLst>
            <a:softEdge rad="112500"/>
          </a:effectLst>
        </p:spPr>
      </p:pic>
    </p:spTree>
    <p:extLst>
      <p:ext uri="{BB962C8B-B14F-4D97-AF65-F5344CB8AC3E}">
        <p14:creationId xmlns:p14="http://schemas.microsoft.com/office/powerpoint/2010/main" val="42803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69DAE-227B-4D00-9F08-3BA86F700336}"/>
              </a:ext>
            </a:extLst>
          </p:cNvPr>
          <p:cNvSpPr/>
          <p:nvPr/>
        </p:nvSpPr>
        <p:spPr>
          <a:xfrm>
            <a:off x="363984" y="634260"/>
            <a:ext cx="11532094" cy="135421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all" spc="0" normalizeH="0" baseline="0" noProof="0" dirty="0">
                <a:ln>
                  <a:noFill/>
                </a:ln>
                <a:solidFill>
                  <a:schemeClr val="accent2"/>
                </a:solidFill>
                <a:effectLst/>
                <a:uLnTx/>
                <a:uFillTx/>
                <a:latin typeface="Times New Roman" panose="02020603050405020304" pitchFamily="18" charset="0"/>
                <a:ea typeface="+mj-ea"/>
                <a:cs typeface="Times New Roman" panose="02020603050405020304" pitchFamily="18" charset="0"/>
              </a:rPr>
              <a:t>Benefits of CPR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all" spc="0" normalizeH="0" baseline="0" noProof="0" dirty="0">
                <a:ln>
                  <a:noFill/>
                </a:ln>
                <a:solidFill>
                  <a:schemeClr val="accent2"/>
                </a:solidFill>
                <a:effectLst/>
                <a:uLnTx/>
                <a:uFillTx/>
                <a:latin typeface="Times New Roman" panose="02020603050405020304" pitchFamily="18" charset="0"/>
                <a:ea typeface="+mj-ea"/>
                <a:cs typeface="Times New Roman" panose="02020603050405020304" pitchFamily="18" charset="0"/>
              </a:rPr>
              <a:t>(Circles of power and respect)</a:t>
            </a:r>
            <a:endParaRPr kumimoji="0" lang="en-US" sz="2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C5C507-F245-4927-AA28-B0CA893147B4}"/>
              </a:ext>
            </a:extLst>
          </p:cNvPr>
          <p:cNvSpPr/>
          <p:nvPr/>
        </p:nvSpPr>
        <p:spPr>
          <a:xfrm>
            <a:off x="493651" y="2455581"/>
            <a:ext cx="11532094" cy="3360279"/>
          </a:xfrm>
          <a:prstGeom prst="rect">
            <a:avLst/>
          </a:prstGeom>
        </p:spPr>
        <p:txBody>
          <a:bodyPr wrap="square">
            <a:spAutoFit/>
          </a:bodyPr>
          <a:lstStyle/>
          <a:p>
            <a:pPr>
              <a:lnSpc>
                <a:spcPct val="150000"/>
              </a:lnSpc>
            </a:pPr>
            <a:r>
              <a:rPr lang="en-US" dirty="0">
                <a:latin typeface="Verdana" panose="020B0604030504040204" pitchFamily="34" charset="0"/>
              </a:rPr>
              <a:t>The way we begin each day in our classrooms sets both the tone for learning and the expectations for how we will treat each other.  CPR sharpen the tools of listening and productive talking, which are essential for:</a:t>
            </a:r>
          </a:p>
          <a:p>
            <a:pPr>
              <a:lnSpc>
                <a:spcPct val="150000"/>
              </a:lnSpc>
            </a:pPr>
            <a:endParaRPr lang="en-US" dirty="0">
              <a:latin typeface="Verdana" panose="020B0604030504040204" pitchFamily="34" charset="0"/>
            </a:endParaRPr>
          </a:p>
          <a:p>
            <a:pPr marL="285750" indent="-285750">
              <a:lnSpc>
                <a:spcPct val="150000"/>
              </a:lnSpc>
              <a:buFont typeface="Wingdings" panose="05000000000000000000" pitchFamily="2" charset="2"/>
              <a:buChar char="ü"/>
            </a:pPr>
            <a:r>
              <a:rPr lang="en-US" dirty="0">
                <a:latin typeface="Verdana" panose="020B0604030504040204" pitchFamily="34" charset="0"/>
              </a:rPr>
              <a:t>partner work and small-group work</a:t>
            </a:r>
          </a:p>
          <a:p>
            <a:pPr marL="285750" indent="-285750">
              <a:lnSpc>
                <a:spcPct val="150000"/>
              </a:lnSpc>
              <a:buFont typeface="Wingdings" panose="05000000000000000000" pitchFamily="2" charset="2"/>
              <a:buChar char="ü"/>
            </a:pPr>
            <a:r>
              <a:rPr lang="en-US" dirty="0">
                <a:latin typeface="Verdana" panose="020B0604030504040204" pitchFamily="34" charset="0"/>
              </a:rPr>
              <a:t>class discussions of Essential Questions</a:t>
            </a:r>
          </a:p>
          <a:p>
            <a:pPr marL="285750" indent="-285750">
              <a:lnSpc>
                <a:spcPct val="150000"/>
              </a:lnSpc>
              <a:buFont typeface="Wingdings" panose="05000000000000000000" pitchFamily="2" charset="2"/>
              <a:buChar char="ü"/>
            </a:pPr>
            <a:r>
              <a:rPr lang="en-US" dirty="0">
                <a:latin typeface="Verdana" panose="020B0604030504040204" pitchFamily="34" charset="0"/>
              </a:rPr>
              <a:t>peer critiquing and collaborative problem-solving</a:t>
            </a:r>
          </a:p>
          <a:p>
            <a:pPr marL="285750" indent="-285750">
              <a:lnSpc>
                <a:spcPct val="150000"/>
              </a:lnSpc>
              <a:buFont typeface="Wingdings" panose="05000000000000000000" pitchFamily="2" charset="2"/>
              <a:buChar char="ü"/>
            </a:pPr>
            <a:r>
              <a:rPr lang="en-US" dirty="0">
                <a:latin typeface="Verdana" panose="020B0604030504040204" pitchFamily="34" charset="0"/>
              </a:rPr>
              <a:t>taking intellectual risks.</a:t>
            </a:r>
          </a:p>
        </p:txBody>
      </p:sp>
    </p:spTree>
    <p:extLst>
      <p:ext uri="{BB962C8B-B14F-4D97-AF65-F5344CB8AC3E}">
        <p14:creationId xmlns:p14="http://schemas.microsoft.com/office/powerpoint/2010/main" val="7011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0F9F2-8404-4034-8E09-412DA3A50BC0}"/>
              </a:ext>
            </a:extLst>
          </p:cNvPr>
          <p:cNvSpPr/>
          <p:nvPr/>
        </p:nvSpPr>
        <p:spPr>
          <a:xfrm>
            <a:off x="525262" y="377249"/>
            <a:ext cx="11141476"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all" spc="0" normalizeH="0" baseline="0" noProof="0" dirty="0">
                <a:ln>
                  <a:noFill/>
                </a:ln>
                <a:solidFill>
                  <a:schemeClr val="accent2"/>
                </a:solidFill>
                <a:effectLst/>
                <a:uLnTx/>
                <a:uFillTx/>
                <a:latin typeface="Times New Roman" panose="02020603050405020304" pitchFamily="18" charset="0"/>
                <a:ea typeface="+mj-ea"/>
                <a:cs typeface="Times New Roman" panose="02020603050405020304" pitchFamily="18" charset="0"/>
              </a:rPr>
              <a:t>Components of CPR </a:t>
            </a:r>
            <a:endParaRPr kumimoji="0" lang="en-US" sz="1800" b="0"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FE9DA83-F4C3-470C-A03F-FF8C95084EF7}"/>
              </a:ext>
            </a:extLst>
          </p:cNvPr>
          <p:cNvSpPr/>
          <p:nvPr/>
        </p:nvSpPr>
        <p:spPr>
          <a:xfrm>
            <a:off x="1399309" y="1581972"/>
            <a:ext cx="6096000" cy="4610301"/>
          </a:xfrm>
          <a:prstGeom prst="rect">
            <a:avLst/>
          </a:prstGeom>
        </p:spPr>
        <p:txBody>
          <a:bodyPr>
            <a:spAutoFit/>
          </a:bodyPr>
          <a:lstStyle/>
          <a:p>
            <a:pPr>
              <a:lnSpc>
                <a:spcPct val="150000"/>
              </a:lnSpc>
              <a:buFont typeface="+mj-lt"/>
              <a:buAutoNum type="arabicPeriod"/>
            </a:pPr>
            <a:r>
              <a:rPr lang="en-US" sz="4000" dirty="0">
                <a:solidFill>
                  <a:srgbClr val="212121"/>
                </a:solidFill>
                <a:latin typeface="Times New Roman,serif"/>
              </a:rPr>
              <a:t>Daily News</a:t>
            </a:r>
            <a:endParaRPr lang="en-US" sz="4000" dirty="0">
              <a:solidFill>
                <a:srgbClr val="212121"/>
              </a:solidFill>
              <a:latin typeface="&amp;quot"/>
            </a:endParaRPr>
          </a:p>
          <a:p>
            <a:pPr>
              <a:lnSpc>
                <a:spcPct val="150000"/>
              </a:lnSpc>
              <a:buFont typeface="+mj-lt"/>
              <a:buAutoNum type="arabicPeriod"/>
            </a:pPr>
            <a:r>
              <a:rPr lang="en-US" sz="4000" dirty="0">
                <a:solidFill>
                  <a:srgbClr val="212121"/>
                </a:solidFill>
                <a:latin typeface="Times New Roman,serif"/>
              </a:rPr>
              <a:t>Greeting</a:t>
            </a:r>
            <a:endParaRPr lang="en-US" sz="4000" dirty="0">
              <a:solidFill>
                <a:srgbClr val="212121"/>
              </a:solidFill>
              <a:latin typeface="&amp;quot"/>
            </a:endParaRPr>
          </a:p>
          <a:p>
            <a:pPr>
              <a:lnSpc>
                <a:spcPct val="150000"/>
              </a:lnSpc>
              <a:buFont typeface="+mj-lt"/>
              <a:buAutoNum type="arabicPeriod"/>
            </a:pPr>
            <a:r>
              <a:rPr lang="en-US" sz="4000" dirty="0">
                <a:solidFill>
                  <a:srgbClr val="212121"/>
                </a:solidFill>
                <a:latin typeface="Times New Roman,serif"/>
              </a:rPr>
              <a:t>Share</a:t>
            </a:r>
            <a:endParaRPr lang="en-US" sz="4000" dirty="0">
              <a:solidFill>
                <a:srgbClr val="212121"/>
              </a:solidFill>
              <a:latin typeface="&amp;quot"/>
            </a:endParaRPr>
          </a:p>
          <a:p>
            <a:pPr>
              <a:lnSpc>
                <a:spcPct val="150000"/>
              </a:lnSpc>
              <a:buFont typeface="+mj-lt"/>
              <a:buAutoNum type="arabicPeriod"/>
            </a:pPr>
            <a:r>
              <a:rPr lang="en-US" sz="4000" dirty="0">
                <a:solidFill>
                  <a:srgbClr val="212121"/>
                </a:solidFill>
                <a:latin typeface="Times New Roman,serif"/>
              </a:rPr>
              <a:t>Activity</a:t>
            </a:r>
            <a:endParaRPr lang="en-US" sz="4000" dirty="0">
              <a:solidFill>
                <a:srgbClr val="212121"/>
              </a:solidFill>
              <a:latin typeface="&amp;quot"/>
            </a:endParaRPr>
          </a:p>
          <a:p>
            <a:pPr>
              <a:lnSpc>
                <a:spcPct val="150000"/>
              </a:lnSpc>
              <a:buFont typeface="+mj-lt"/>
              <a:buAutoNum type="arabicPeriod"/>
            </a:pPr>
            <a:r>
              <a:rPr lang="en-US" sz="4000" dirty="0">
                <a:solidFill>
                  <a:srgbClr val="212121"/>
                </a:solidFill>
                <a:latin typeface="Times New Roman,serif"/>
              </a:rPr>
              <a:t>Reflection on Daily News</a:t>
            </a:r>
            <a:endParaRPr lang="en-US" sz="4000" b="0" i="0" u="none" strike="noStrike" dirty="0">
              <a:solidFill>
                <a:srgbClr val="212121"/>
              </a:solidFill>
              <a:effectLst/>
              <a:latin typeface="&amp;quot"/>
            </a:endParaRPr>
          </a:p>
        </p:txBody>
      </p:sp>
    </p:spTree>
    <p:extLst>
      <p:ext uri="{BB962C8B-B14F-4D97-AF65-F5344CB8AC3E}">
        <p14:creationId xmlns:p14="http://schemas.microsoft.com/office/powerpoint/2010/main" val="6482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743A0-DAF0-41AF-B71E-4E887A59EEAE}"/>
              </a:ext>
            </a:extLst>
          </p:cNvPr>
          <p:cNvSpPr/>
          <p:nvPr/>
        </p:nvSpPr>
        <p:spPr>
          <a:xfrm>
            <a:off x="1842653" y="157326"/>
            <a:ext cx="8312727" cy="1446550"/>
          </a:xfrm>
          <a:prstGeom prst="rect">
            <a:avLst/>
          </a:prstGeom>
        </p:spPr>
        <p:txBody>
          <a:bodyPr wrap="square">
            <a:spAutoFit/>
          </a:bodyPr>
          <a:lstStyle/>
          <a:p>
            <a:pPr lvl="0" algn="ctr">
              <a:defRPr/>
            </a:pPr>
            <a:r>
              <a:rPr lang="en-US" sz="8800" kern="0" cap="all" dirty="0">
                <a:ln>
                  <a:solidFill>
                    <a:schemeClr val="tx1"/>
                  </a:solidFill>
                </a:ln>
                <a:solidFill>
                  <a:srgbClr val="002060"/>
                </a:solidFill>
                <a:latin typeface="Berlin Sans FB Demi" panose="020E0802020502020306" pitchFamily="34" charset="0"/>
                <a:cs typeface="Times New Roman" panose="02020603050405020304" pitchFamily="18" charset="0"/>
              </a:rPr>
              <a:t>Daily News</a:t>
            </a:r>
            <a:endParaRPr lang="en-US" sz="8800" kern="0" dirty="0">
              <a:ln>
                <a:solidFill>
                  <a:schemeClr val="tx1"/>
                </a:solidFill>
              </a:ln>
              <a:solidFill>
                <a:srgbClr val="002060"/>
              </a:solidFill>
              <a:latin typeface="Berlin Sans FB Demi" panose="020E0802020502020306"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8AB91E1-27B4-4DFA-B0FC-A3B13A57495D}"/>
              </a:ext>
            </a:extLst>
          </p:cNvPr>
          <p:cNvSpPr/>
          <p:nvPr/>
        </p:nvSpPr>
        <p:spPr>
          <a:xfrm>
            <a:off x="450271" y="1839403"/>
            <a:ext cx="11630891" cy="382265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Students encounter the </a:t>
            </a:r>
            <a:r>
              <a:rPr lang="en-US" sz="2400" b="1" u="sng" dirty="0">
                <a:latin typeface="Times New Roman" panose="02020603050405020304" pitchFamily="18" charset="0"/>
                <a:cs typeface="Times New Roman" panose="02020603050405020304" pitchFamily="18" charset="0"/>
              </a:rPr>
              <a:t>daily news </a:t>
            </a:r>
            <a:r>
              <a:rPr lang="en-US" sz="2400" dirty="0">
                <a:latin typeface="Times New Roman" panose="02020603050405020304" pitchFamily="18" charset="0"/>
                <a:cs typeface="Times New Roman" panose="02020603050405020304" pitchFamily="18" charset="0"/>
              </a:rPr>
              <a:t>as they enter the room. They are to read the news and write a response to the prompt at the front of the room before the meeting begins. </a:t>
            </a:r>
            <a:r>
              <a:rPr lang="en-US" sz="2400" i="1" dirty="0">
                <a:latin typeface="Times New Roman" panose="02020603050405020304" pitchFamily="18" charset="0"/>
                <a:cs typeface="Times New Roman" panose="02020603050405020304" pitchFamily="18" charset="0"/>
              </a:rPr>
              <a:t>Their responses to the Daily News will be shared at the end of the meeting.</a:t>
            </a:r>
          </a:p>
          <a:p>
            <a:endParaRPr lang="en-US" sz="2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Daily News sets a friendly tone and provides information about the day</a:t>
            </a:r>
          </a:p>
          <a:p>
            <a:pPr marL="285750" indent="-28575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stimulates interest and thinking about the meeting topic</a:t>
            </a:r>
          </a:p>
          <a:p>
            <a:pPr marL="285750" indent="-28575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For success, interacting with the Daily News must be modeled, practiced, and reinforced</a:t>
            </a:r>
          </a:p>
          <a:p>
            <a:pPr marL="285750" indent="-28575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Responding to and interacting with the Daily News must happen every day</a:t>
            </a:r>
          </a:p>
          <a:p>
            <a:pPr marL="285750" indent="-28575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Consistency breeds habit, structure feels safe</a:t>
            </a:r>
          </a:p>
        </p:txBody>
      </p:sp>
    </p:spTree>
    <p:extLst>
      <p:ext uri="{BB962C8B-B14F-4D97-AF65-F5344CB8AC3E}">
        <p14:creationId xmlns:p14="http://schemas.microsoft.com/office/powerpoint/2010/main" val="212025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F1BFE-9F5D-4524-A9BA-965D9A0305D1}"/>
              </a:ext>
            </a:extLst>
          </p:cNvPr>
          <p:cNvSpPr/>
          <p:nvPr/>
        </p:nvSpPr>
        <p:spPr>
          <a:xfrm>
            <a:off x="270164" y="261463"/>
            <a:ext cx="11630891" cy="5938613"/>
          </a:xfrm>
          <a:prstGeom prst="rect">
            <a:avLst/>
          </a:prstGeom>
        </p:spPr>
        <p:txBody>
          <a:bodyPr wrap="square">
            <a:spAutoFit/>
          </a:bodyPr>
          <a:lstStyle/>
          <a:p>
            <a:pPr algn="ctr"/>
            <a:r>
              <a:rPr lang="en-US" sz="6600" dirty="0">
                <a:solidFill>
                  <a:srgbClr val="7E7E7E"/>
                </a:solidFill>
                <a:latin typeface="Tw Cen MT Condensed" panose="020B0606020104020203" pitchFamily="34" charset="0"/>
                <a:ea typeface="Tw Cen MT" panose="020B0602020104020603" pitchFamily="34" charset="0"/>
                <a:cs typeface="Tw Cen MT" panose="020B0602020104020603" pitchFamily="34" charset="0"/>
              </a:rPr>
              <a:t>CIRCLING UP</a:t>
            </a:r>
            <a:endParaRPr lang="en-US" sz="6600" dirty="0">
              <a:latin typeface="Tw Cen MT" panose="020B0602020104020603" pitchFamily="34" charset="0"/>
              <a:ea typeface="Tw Cen MT" panose="020B0602020104020603" pitchFamily="34" charset="0"/>
              <a:cs typeface="Tw Cen MT" panose="020B0602020104020603" pitchFamily="34" charset="0"/>
            </a:endParaRPr>
          </a:p>
          <a:p>
            <a:pPr>
              <a:lnSpc>
                <a:spcPct val="200000"/>
              </a:lnSpc>
            </a:pPr>
            <a:r>
              <a:rPr lang="en-US" sz="2000" dirty="0">
                <a:latin typeface="Times New Roman" panose="02020603050405020304" pitchFamily="18" charset="0"/>
                <a:ea typeface="Tw Cen MT" panose="020B0602020104020603" pitchFamily="34" charset="0"/>
                <a:cs typeface="Times New Roman" panose="02020603050405020304" pitchFamily="18" charset="0"/>
              </a:rPr>
              <a:t>The meeting begins with “circling up.” Students should sit in a circle, preferably in chairs without desks in front of them. This allows everyone to be included and promotes listening and participation. The teacher should also have a place in the circle sitting with students.</a:t>
            </a:r>
          </a:p>
          <a:p>
            <a:pPr>
              <a:lnSpc>
                <a:spcPct val="200000"/>
              </a:lnSpc>
            </a:pPr>
            <a:endParaRPr lang="en-US" sz="2000" dirty="0">
              <a:latin typeface="Times New Roman" panose="02020603050405020304" pitchFamily="18" charset="0"/>
              <a:ea typeface="Tw Cen MT" panose="020B0602020104020603" pitchFamily="34" charset="0"/>
              <a:cs typeface="Times New Roman" panose="02020603050405020304" pitchFamily="18" charset="0"/>
            </a:endParaRPr>
          </a:p>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Tw Cen MT" panose="020B0602020104020603" pitchFamily="34" charset="0"/>
                <a:cs typeface="Times New Roman" panose="02020603050405020304" pitchFamily="18" charset="0"/>
              </a:rPr>
              <a:t>If possible, have the circle already created before class begins</a:t>
            </a:r>
          </a:p>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Tw Cen MT" panose="020B0602020104020603" pitchFamily="34" charset="0"/>
                <a:cs typeface="Times New Roman" panose="02020603050405020304" pitchFamily="18" charset="0"/>
              </a:rPr>
              <a:t>If students will be moving chairs, model and practice in the beginning of the year with forming a circle safely</a:t>
            </a:r>
          </a:p>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Tw Cen MT" panose="020B0602020104020603" pitchFamily="34" charset="0"/>
                <a:cs typeface="Times New Roman" panose="02020603050405020304" pitchFamily="18" charset="0"/>
              </a:rPr>
              <a:t>Begin with assigned seats to prevent cliques and</a:t>
            </a:r>
            <a:r>
              <a:rPr lang="en-US" sz="2000" spc="-10" dirty="0">
                <a:latin typeface="Times New Roman" panose="02020603050405020304" pitchFamily="18" charset="0"/>
                <a:ea typeface="Tw Cen MT" panose="020B0602020104020603" pitchFamily="34" charset="0"/>
                <a:cs typeface="Times New Roman" panose="02020603050405020304" pitchFamily="18" charset="0"/>
              </a:rPr>
              <a:t> </a:t>
            </a:r>
            <a:r>
              <a:rPr lang="en-US" sz="2000" spc="-15" dirty="0">
                <a:latin typeface="Times New Roman" panose="02020603050405020304" pitchFamily="18" charset="0"/>
                <a:ea typeface="Tw Cen MT" panose="020B0602020104020603" pitchFamily="34" charset="0"/>
                <a:cs typeface="Times New Roman" panose="02020603050405020304" pitchFamily="18" charset="0"/>
              </a:rPr>
              <a:t>exclusivity</a:t>
            </a:r>
            <a:endParaRPr lang="en-US" sz="2000" dirty="0">
              <a:latin typeface="Times New Roman" panose="02020603050405020304" pitchFamily="18" charset="0"/>
              <a:ea typeface="Tw Cen MT" panose="020B0602020104020603" pitchFamily="34" charset="0"/>
              <a:cs typeface="Times New Roman" panose="02020603050405020304" pitchFamily="18" charset="0"/>
            </a:endParaRPr>
          </a:p>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Tw Cen MT" panose="020B0602020104020603" pitchFamily="34" charset="0"/>
                <a:cs typeface="Times New Roman" panose="02020603050405020304" pitchFamily="18" charset="0"/>
              </a:rPr>
              <a:t>Announce your intention and the objective of the</a:t>
            </a:r>
            <a:r>
              <a:rPr lang="en-US" sz="2000" spc="-5" dirty="0">
                <a:latin typeface="Times New Roman" panose="02020603050405020304" pitchFamily="18" charset="0"/>
                <a:ea typeface="Tw Cen MT" panose="020B0602020104020603" pitchFamily="34" charset="0"/>
                <a:cs typeface="Times New Roman" panose="02020603050405020304" pitchFamily="18" charset="0"/>
              </a:rPr>
              <a:t> </a:t>
            </a:r>
            <a:r>
              <a:rPr lang="en-US" sz="2000" dirty="0">
                <a:latin typeface="Times New Roman" panose="02020603050405020304" pitchFamily="18" charset="0"/>
                <a:ea typeface="Tw Cen MT" panose="020B0602020104020603" pitchFamily="34" charset="0"/>
                <a:cs typeface="Times New Roman" panose="02020603050405020304" pitchFamily="18" charset="0"/>
              </a:rPr>
              <a:t>circle</a:t>
            </a:r>
            <a:endParaRPr lang="en-US" sz="2000" dirty="0">
              <a:effectLst/>
              <a:latin typeface="Times New Roman" panose="02020603050405020304" pitchFamily="18" charset="0"/>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66608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D1E1C6-8D07-45CD-B26D-B32C5F1EF09B}"/>
              </a:ext>
            </a:extLst>
          </p:cNvPr>
          <p:cNvSpPr/>
          <p:nvPr/>
        </p:nvSpPr>
        <p:spPr>
          <a:xfrm>
            <a:off x="498764" y="1687004"/>
            <a:ext cx="11693236" cy="4284314"/>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Daily greetings give students practice with social skills in friendly formats while supporting multiple SEL core competencies. Greetings in a circle enhance a sense of community. Every student is greeted every day - this practice builds inclusivity and safety.</a:t>
            </a:r>
          </a:p>
          <a:p>
            <a:pPr>
              <a:lnSpc>
                <a:spcPct val="150000"/>
              </a:lnSpc>
            </a:pPr>
            <a:endParaRPr lang="en-US" sz="2000" dirty="0">
              <a:latin typeface="Verdana" panose="020B0604030504040204" pitchFamily="34" charset="0"/>
            </a:endParaRPr>
          </a:p>
          <a:p>
            <a:pPr marL="285750" indent="-28575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Welcoming each other to the classroom every day is an act of hospitality.</a:t>
            </a:r>
          </a:p>
          <a:p>
            <a:pPr marL="285750" indent="-28575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Affirms that we are caretakers of each other in that classroom community.</a:t>
            </a:r>
          </a:p>
          <a:p>
            <a:pPr marL="285750" indent="-28575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Sets a positive tone because all greet and are greeted equally.</a:t>
            </a:r>
          </a:p>
          <a:p>
            <a:pPr marL="285750" indent="-285750">
              <a:lnSpc>
                <a:spcPct val="15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4875937-4E16-4978-BF98-26DA15672546}"/>
              </a:ext>
            </a:extLst>
          </p:cNvPr>
          <p:cNvSpPr/>
          <p:nvPr/>
        </p:nvSpPr>
        <p:spPr>
          <a:xfrm>
            <a:off x="2590800" y="-3251"/>
            <a:ext cx="6096000" cy="1446550"/>
          </a:xfrm>
          <a:prstGeom prst="rect">
            <a:avLst/>
          </a:prstGeom>
        </p:spPr>
        <p:txBody>
          <a:bodyPr>
            <a:spAutoFit/>
          </a:bodyPr>
          <a:lstStyle/>
          <a:p>
            <a:pPr lvl="0" algn="ctr">
              <a:defRPr/>
            </a:pPr>
            <a:r>
              <a:rPr lang="en-US" sz="8800" kern="0" cap="all" dirty="0">
                <a:ln>
                  <a:solidFill>
                    <a:schemeClr val="tx1"/>
                  </a:solidFill>
                </a:ln>
                <a:solidFill>
                  <a:schemeClr val="accent2"/>
                </a:solidFill>
                <a:latin typeface="Berlin Sans FB Demi" panose="020E0802020502020306" pitchFamily="34" charset="0"/>
                <a:cs typeface="Times New Roman" panose="02020603050405020304" pitchFamily="18" charset="0"/>
              </a:rPr>
              <a:t>Greeting</a:t>
            </a:r>
            <a:endParaRPr lang="en-US" sz="8800" kern="0" dirty="0">
              <a:ln>
                <a:solidFill>
                  <a:schemeClr val="tx1"/>
                </a:solidFill>
              </a:ln>
              <a:solidFill>
                <a:schemeClr val="accent2"/>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390624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D1E1C6-8D07-45CD-B26D-B32C5F1EF09B}"/>
              </a:ext>
            </a:extLst>
          </p:cNvPr>
          <p:cNvSpPr/>
          <p:nvPr/>
        </p:nvSpPr>
        <p:spPr>
          <a:xfrm>
            <a:off x="249382" y="1709181"/>
            <a:ext cx="11693236" cy="45543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Sharing is a time for students to make connections through sharing personal stories. Students may start by feeling awkward or afraid, but as the routine is set, and the sense of community is built, students will feel safe enough to share. One student shares and calls on two other students to ask follow-up questions. </a:t>
            </a:r>
          </a:p>
          <a:p>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To build relationships</a:t>
            </a:r>
          </a:p>
          <a:p>
            <a:pPr marL="457200" indent="-4572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Create connections between home and school</a:t>
            </a:r>
          </a:p>
          <a:p>
            <a:pPr marL="457200" indent="-4572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Develop the skills of conversation, inquiry and public speaking</a:t>
            </a:r>
          </a:p>
          <a:p>
            <a:pPr marL="457200" indent="-4572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Help students see the world from multiple points of view and develop empathy</a:t>
            </a:r>
          </a:p>
          <a:p>
            <a:pPr marL="285750" indent="-285750">
              <a:lnSpc>
                <a:spcPct val="150000"/>
              </a:lnSpc>
              <a:buFont typeface="Wingdings" panose="05000000000000000000" pitchFamily="2" charset="2"/>
              <a:buChar char="ü"/>
            </a:pPr>
            <a:endParaRPr lang="en-US" sz="2000" b="0" i="0" u="none" strike="noStrike" dirty="0">
              <a:effectLst/>
              <a:latin typeface="Verdana" panose="020B0604030504040204" pitchFamily="34" charset="0"/>
            </a:endParaRPr>
          </a:p>
        </p:txBody>
      </p:sp>
      <p:sp>
        <p:nvSpPr>
          <p:cNvPr id="5" name="Rectangle 4">
            <a:extLst>
              <a:ext uri="{FF2B5EF4-FFF2-40B4-BE49-F238E27FC236}">
                <a16:creationId xmlns:a16="http://schemas.microsoft.com/office/drawing/2014/main" id="{4401F75F-F0AD-47CD-A198-86568EFB301F}"/>
              </a:ext>
            </a:extLst>
          </p:cNvPr>
          <p:cNvSpPr/>
          <p:nvPr/>
        </p:nvSpPr>
        <p:spPr>
          <a:xfrm>
            <a:off x="2729345" y="0"/>
            <a:ext cx="6096000" cy="1446550"/>
          </a:xfrm>
          <a:prstGeom prst="rect">
            <a:avLst/>
          </a:prstGeom>
        </p:spPr>
        <p:txBody>
          <a:bodyPr>
            <a:spAutoFit/>
          </a:bodyPr>
          <a:lstStyle/>
          <a:p>
            <a:pPr lvl="0" algn="ctr">
              <a:defRPr/>
            </a:pPr>
            <a:r>
              <a:rPr lang="en-US" sz="8800" kern="0" cap="all" dirty="0">
                <a:ln>
                  <a:solidFill>
                    <a:schemeClr val="tx1"/>
                  </a:solidFill>
                </a:ln>
                <a:solidFill>
                  <a:srgbClr val="CE4D72"/>
                </a:solidFill>
                <a:latin typeface="Berlin Sans FB Demi" panose="020E0802020502020306" pitchFamily="34" charset="0"/>
                <a:cs typeface="Times New Roman" panose="02020603050405020304" pitchFamily="18" charset="0"/>
              </a:rPr>
              <a:t>Sharing  </a:t>
            </a:r>
            <a:endParaRPr lang="en-US" sz="8800" kern="0" dirty="0">
              <a:ln>
                <a:solidFill>
                  <a:schemeClr val="tx1"/>
                </a:solidFill>
              </a:ln>
              <a:solidFill>
                <a:srgbClr val="CE4D72"/>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333888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D1E1C6-8D07-45CD-B26D-B32C5F1EF09B}"/>
              </a:ext>
            </a:extLst>
          </p:cNvPr>
          <p:cNvSpPr/>
          <p:nvPr/>
        </p:nvSpPr>
        <p:spPr>
          <a:xfrm>
            <a:off x="249382" y="1709181"/>
            <a:ext cx="11693236" cy="4585166"/>
          </a:xfrm>
          <a:prstGeom prst="rect">
            <a:avLst/>
          </a:prstGeom>
        </p:spPr>
        <p:txBody>
          <a:bodyPr wrap="square">
            <a:spAutoFit/>
          </a:bodyPr>
          <a:lstStyle/>
          <a:p>
            <a:r>
              <a:rPr lang="en-US" sz="2800" dirty="0"/>
              <a:t>Everyone loves to, </a:t>
            </a:r>
            <a:r>
              <a:rPr lang="en-US" sz="2800" i="1" dirty="0"/>
              <a:t>needs to</a:t>
            </a:r>
            <a:r>
              <a:rPr lang="en-US" sz="2800" dirty="0"/>
              <a:t>, play. By imbedding appropriate, structured opportunities to have fun in the school day, we provide opportunities that are enjoyable and educational. After the game-playing activity, students can learn valuable life skills by processing the experience. </a:t>
            </a:r>
          </a:p>
          <a:p>
            <a:endParaRPr lang="en-US" sz="2800" dirty="0"/>
          </a:p>
          <a:p>
            <a:pPr marL="457200" indent="-457200">
              <a:lnSpc>
                <a:spcPct val="150000"/>
              </a:lnSpc>
              <a:buFont typeface="Wingdings" panose="05000000000000000000" pitchFamily="2" charset="2"/>
              <a:buChar char="ü"/>
            </a:pPr>
            <a:r>
              <a:rPr lang="en-US" sz="2800" dirty="0"/>
              <a:t>To build relationships</a:t>
            </a:r>
          </a:p>
          <a:p>
            <a:pPr marL="457200" indent="-457200">
              <a:lnSpc>
                <a:spcPct val="150000"/>
              </a:lnSpc>
              <a:buFont typeface="Wingdings" panose="05000000000000000000" pitchFamily="2" charset="2"/>
              <a:buChar char="ü"/>
            </a:pPr>
            <a:r>
              <a:rPr lang="en-US" sz="2800" dirty="0"/>
              <a:t>Develop academic and social skills</a:t>
            </a:r>
          </a:p>
          <a:p>
            <a:pPr marL="457200" indent="-457200">
              <a:lnSpc>
                <a:spcPct val="150000"/>
              </a:lnSpc>
              <a:buFont typeface="Wingdings" panose="05000000000000000000" pitchFamily="2" charset="2"/>
              <a:buChar char="ü"/>
            </a:pPr>
            <a:r>
              <a:rPr lang="en-US" sz="2800" dirty="0"/>
              <a:t>To have fun!</a:t>
            </a:r>
          </a:p>
          <a:p>
            <a:pPr marL="285750" indent="-285750">
              <a:lnSpc>
                <a:spcPct val="150000"/>
              </a:lnSpc>
              <a:buFont typeface="Wingdings" panose="05000000000000000000" pitchFamily="2" charset="2"/>
              <a:buChar char="ü"/>
            </a:pPr>
            <a:endParaRPr lang="en-US" sz="2000" b="0" i="0" u="none" strike="noStrike" dirty="0">
              <a:effectLst/>
              <a:latin typeface="Verdana" panose="020B0604030504040204" pitchFamily="34" charset="0"/>
            </a:endParaRPr>
          </a:p>
        </p:txBody>
      </p:sp>
      <p:sp>
        <p:nvSpPr>
          <p:cNvPr id="5" name="Rectangle 4">
            <a:extLst>
              <a:ext uri="{FF2B5EF4-FFF2-40B4-BE49-F238E27FC236}">
                <a16:creationId xmlns:a16="http://schemas.microsoft.com/office/drawing/2014/main" id="{4401F75F-F0AD-47CD-A198-86568EFB301F}"/>
              </a:ext>
            </a:extLst>
          </p:cNvPr>
          <p:cNvSpPr/>
          <p:nvPr/>
        </p:nvSpPr>
        <p:spPr>
          <a:xfrm>
            <a:off x="2729345" y="0"/>
            <a:ext cx="6096000" cy="1446550"/>
          </a:xfrm>
          <a:prstGeom prst="rect">
            <a:avLst/>
          </a:prstGeom>
        </p:spPr>
        <p:txBody>
          <a:bodyPr>
            <a:spAutoFit/>
          </a:bodyPr>
          <a:lstStyle/>
          <a:p>
            <a:pPr lvl="0" algn="ctr">
              <a:defRPr/>
            </a:pPr>
            <a:r>
              <a:rPr lang="en-US" sz="8800" kern="0" cap="all" dirty="0">
                <a:ln>
                  <a:solidFill>
                    <a:schemeClr val="tx1"/>
                  </a:solidFill>
                </a:ln>
                <a:solidFill>
                  <a:schemeClr val="accent1">
                    <a:lumMod val="75000"/>
                  </a:schemeClr>
                </a:solidFill>
                <a:latin typeface="Berlin Sans FB Demi" panose="020E0802020502020306" pitchFamily="34" charset="0"/>
                <a:cs typeface="Times New Roman" panose="02020603050405020304" pitchFamily="18" charset="0"/>
              </a:rPr>
              <a:t>Activity</a:t>
            </a:r>
            <a:endParaRPr lang="en-US" sz="8800" kern="0" dirty="0">
              <a:ln>
                <a:solidFill>
                  <a:schemeClr val="tx1"/>
                </a:solidFill>
              </a:ln>
              <a:solidFill>
                <a:schemeClr val="accent1">
                  <a:lumMod val="75000"/>
                </a:schemeClr>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182783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6047</TotalTime>
  <Words>610</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&amp;quot</vt:lpstr>
      <vt:lpstr>Arial</vt:lpstr>
      <vt:lpstr>Berlin Sans FB Demi</vt:lpstr>
      <vt:lpstr>Calibri</vt:lpstr>
      <vt:lpstr>Calibri Light</vt:lpstr>
      <vt:lpstr>Impact</vt:lpstr>
      <vt:lpstr>Times New Roman</vt:lpstr>
      <vt:lpstr>Times New Roman,serif</vt:lpstr>
      <vt:lpstr>Tw Cen MT</vt:lpstr>
      <vt:lpstr>Tw Cen MT Condensed</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Riddle, Johanna F.</dc:creator>
  <cp:lastModifiedBy>Hendricks, Hannah M.</cp:lastModifiedBy>
  <cp:revision>47</cp:revision>
  <dcterms:created xsi:type="dcterms:W3CDTF">2018-06-25T17:27:14Z</dcterms:created>
  <dcterms:modified xsi:type="dcterms:W3CDTF">2018-08-20T02:22:07Z</dcterms:modified>
</cp:coreProperties>
</file>